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72"/>
  </p:notesMasterIdLst>
  <p:handoutMasterIdLst>
    <p:handoutMasterId r:id="rId73"/>
  </p:handoutMasterIdLst>
  <p:sldIdLst>
    <p:sldId id="327" r:id="rId2"/>
    <p:sldId id="330" r:id="rId3"/>
    <p:sldId id="258" r:id="rId4"/>
    <p:sldId id="331" r:id="rId5"/>
    <p:sldId id="332" r:id="rId6"/>
    <p:sldId id="333" r:id="rId7"/>
    <p:sldId id="334" r:id="rId8"/>
    <p:sldId id="335" r:id="rId9"/>
    <p:sldId id="336" r:id="rId10"/>
    <p:sldId id="337" r:id="rId11"/>
    <p:sldId id="338" r:id="rId12"/>
    <p:sldId id="339" r:id="rId13"/>
    <p:sldId id="340" r:id="rId14"/>
    <p:sldId id="341" r:id="rId15"/>
    <p:sldId id="342" r:id="rId16"/>
    <p:sldId id="343" r:id="rId17"/>
    <p:sldId id="344" r:id="rId18"/>
    <p:sldId id="345" r:id="rId19"/>
    <p:sldId id="346" r:id="rId20"/>
    <p:sldId id="347" r:id="rId21"/>
    <p:sldId id="348" r:id="rId22"/>
    <p:sldId id="349" r:id="rId23"/>
    <p:sldId id="350" r:id="rId24"/>
    <p:sldId id="351" r:id="rId25"/>
    <p:sldId id="352" r:id="rId26"/>
    <p:sldId id="353" r:id="rId27"/>
    <p:sldId id="354" r:id="rId28"/>
    <p:sldId id="355" r:id="rId29"/>
    <p:sldId id="356" r:id="rId30"/>
    <p:sldId id="357" r:id="rId31"/>
    <p:sldId id="358" r:id="rId32"/>
    <p:sldId id="359" r:id="rId33"/>
    <p:sldId id="360" r:id="rId34"/>
    <p:sldId id="361" r:id="rId35"/>
    <p:sldId id="362" r:id="rId36"/>
    <p:sldId id="363" r:id="rId37"/>
    <p:sldId id="364" r:id="rId38"/>
    <p:sldId id="365" r:id="rId39"/>
    <p:sldId id="366" r:id="rId40"/>
    <p:sldId id="367" r:id="rId41"/>
    <p:sldId id="368" r:id="rId42"/>
    <p:sldId id="369" r:id="rId43"/>
    <p:sldId id="370" r:id="rId44"/>
    <p:sldId id="371" r:id="rId45"/>
    <p:sldId id="372" r:id="rId46"/>
    <p:sldId id="373" r:id="rId47"/>
    <p:sldId id="374" r:id="rId48"/>
    <p:sldId id="375" r:id="rId49"/>
    <p:sldId id="376" r:id="rId50"/>
    <p:sldId id="377" r:id="rId51"/>
    <p:sldId id="378" r:id="rId52"/>
    <p:sldId id="379" r:id="rId53"/>
    <p:sldId id="380" r:id="rId54"/>
    <p:sldId id="381" r:id="rId55"/>
    <p:sldId id="382" r:id="rId56"/>
    <p:sldId id="383" r:id="rId57"/>
    <p:sldId id="384" r:id="rId58"/>
    <p:sldId id="385" r:id="rId59"/>
    <p:sldId id="386" r:id="rId60"/>
    <p:sldId id="387" r:id="rId61"/>
    <p:sldId id="388" r:id="rId62"/>
    <p:sldId id="389" r:id="rId63"/>
    <p:sldId id="390" r:id="rId64"/>
    <p:sldId id="391" r:id="rId65"/>
    <p:sldId id="392" r:id="rId66"/>
    <p:sldId id="393" r:id="rId67"/>
    <p:sldId id="394" r:id="rId68"/>
    <p:sldId id="395" r:id="rId69"/>
    <p:sldId id="396" r:id="rId70"/>
    <p:sldId id="397" r:id="rId71"/>
  </p:sldIdLst>
  <p:sldSz cx="9144000" cy="6858000" type="screen4x3"/>
  <p:notesSz cx="7102475" cy="10234613"/>
  <p:defaultTextStyle>
    <a:defPPr>
      <a:defRPr lang="de-DE"/>
    </a:defPPr>
    <a:lvl1pPr algn="l" rtl="0" fontAlgn="base">
      <a:spcBef>
        <a:spcPct val="0"/>
      </a:spcBef>
      <a:spcAft>
        <a:spcPct val="0"/>
      </a:spcAft>
      <a:defRPr kern="1200">
        <a:solidFill>
          <a:schemeClr val="tx1"/>
        </a:solidFill>
        <a:latin typeface="Lucida Sans Unicode" pitchFamily="34" charset="0"/>
        <a:ea typeface="+mn-ea"/>
        <a:cs typeface="+mn-cs"/>
      </a:defRPr>
    </a:lvl1pPr>
    <a:lvl2pPr marL="457200" algn="l" rtl="0" fontAlgn="base">
      <a:spcBef>
        <a:spcPct val="0"/>
      </a:spcBef>
      <a:spcAft>
        <a:spcPct val="0"/>
      </a:spcAft>
      <a:defRPr kern="1200">
        <a:solidFill>
          <a:schemeClr val="tx1"/>
        </a:solidFill>
        <a:latin typeface="Lucida Sans Unicode" pitchFamily="34" charset="0"/>
        <a:ea typeface="+mn-ea"/>
        <a:cs typeface="+mn-cs"/>
      </a:defRPr>
    </a:lvl2pPr>
    <a:lvl3pPr marL="914400" algn="l" rtl="0" fontAlgn="base">
      <a:spcBef>
        <a:spcPct val="0"/>
      </a:spcBef>
      <a:spcAft>
        <a:spcPct val="0"/>
      </a:spcAft>
      <a:defRPr kern="1200">
        <a:solidFill>
          <a:schemeClr val="tx1"/>
        </a:solidFill>
        <a:latin typeface="Lucida Sans Unicode" pitchFamily="34" charset="0"/>
        <a:ea typeface="+mn-ea"/>
        <a:cs typeface="+mn-cs"/>
      </a:defRPr>
    </a:lvl3pPr>
    <a:lvl4pPr marL="1371600" algn="l" rtl="0" fontAlgn="base">
      <a:spcBef>
        <a:spcPct val="0"/>
      </a:spcBef>
      <a:spcAft>
        <a:spcPct val="0"/>
      </a:spcAft>
      <a:defRPr kern="1200">
        <a:solidFill>
          <a:schemeClr val="tx1"/>
        </a:solidFill>
        <a:latin typeface="Lucida Sans Unicode" pitchFamily="34" charset="0"/>
        <a:ea typeface="+mn-ea"/>
        <a:cs typeface="+mn-cs"/>
      </a:defRPr>
    </a:lvl4pPr>
    <a:lvl5pPr marL="1828800" algn="l" rtl="0" fontAlgn="base">
      <a:spcBef>
        <a:spcPct val="0"/>
      </a:spcBef>
      <a:spcAft>
        <a:spcPct val="0"/>
      </a:spcAft>
      <a:defRPr kern="1200">
        <a:solidFill>
          <a:schemeClr val="tx1"/>
        </a:solidFill>
        <a:latin typeface="Lucida Sans Unicode" pitchFamily="34" charset="0"/>
        <a:ea typeface="+mn-ea"/>
        <a:cs typeface="+mn-cs"/>
      </a:defRPr>
    </a:lvl5pPr>
    <a:lvl6pPr marL="2286000" algn="l" defTabSz="914400" rtl="0" eaLnBrk="1" latinLnBrk="0" hangingPunct="1">
      <a:defRPr kern="1200">
        <a:solidFill>
          <a:schemeClr val="tx1"/>
        </a:solidFill>
        <a:latin typeface="Lucida Sans Unicode" pitchFamily="34" charset="0"/>
        <a:ea typeface="+mn-ea"/>
        <a:cs typeface="+mn-cs"/>
      </a:defRPr>
    </a:lvl6pPr>
    <a:lvl7pPr marL="2743200" algn="l" defTabSz="914400" rtl="0" eaLnBrk="1" latinLnBrk="0" hangingPunct="1">
      <a:defRPr kern="1200">
        <a:solidFill>
          <a:schemeClr val="tx1"/>
        </a:solidFill>
        <a:latin typeface="Lucida Sans Unicode" pitchFamily="34" charset="0"/>
        <a:ea typeface="+mn-ea"/>
        <a:cs typeface="+mn-cs"/>
      </a:defRPr>
    </a:lvl7pPr>
    <a:lvl8pPr marL="3200400" algn="l" defTabSz="914400" rtl="0" eaLnBrk="1" latinLnBrk="0" hangingPunct="1">
      <a:defRPr kern="1200">
        <a:solidFill>
          <a:schemeClr val="tx1"/>
        </a:solidFill>
        <a:latin typeface="Lucida Sans Unicode" pitchFamily="34" charset="0"/>
        <a:ea typeface="+mn-ea"/>
        <a:cs typeface="+mn-cs"/>
      </a:defRPr>
    </a:lvl8pPr>
    <a:lvl9pPr marL="3657600" algn="l" defTabSz="914400" rtl="0" eaLnBrk="1" latinLnBrk="0" hangingPunct="1">
      <a:defRPr kern="1200">
        <a:solidFill>
          <a:schemeClr val="tx1"/>
        </a:solidFill>
        <a:latin typeface="Lucida Sans Unicode"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5A6"/>
    <a:srgbClr val="4F81BD"/>
    <a:srgbClr val="008855"/>
    <a:srgbClr val="E12F21"/>
    <a:srgbClr val="33CCFF"/>
    <a:srgbClr val="FF0000"/>
    <a:srgbClr val="FF9966"/>
    <a:srgbClr val="99FFCC"/>
    <a:srgbClr val="FFFF99"/>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21" autoAdjust="0"/>
    <p:restoredTop sz="99899" autoAdjust="0"/>
  </p:normalViewPr>
  <p:slideViewPr>
    <p:cSldViewPr>
      <p:cViewPr>
        <p:scale>
          <a:sx n="150" d="100"/>
          <a:sy n="150" d="100"/>
        </p:scale>
        <p:origin x="-72" y="258"/>
      </p:cViewPr>
      <p:guideLst>
        <p:guide orient="horz" pos="981"/>
        <p:guide pos="2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3" y="4"/>
            <a:ext cx="3076362" cy="512763"/>
          </a:xfrm>
          <a:prstGeom prst="rect">
            <a:avLst/>
          </a:prstGeom>
          <a:noFill/>
          <a:ln w="9525">
            <a:noFill/>
            <a:miter lim="800000"/>
            <a:headEnd/>
            <a:tailEnd/>
          </a:ln>
          <a:effectLst/>
        </p:spPr>
        <p:txBody>
          <a:bodyPr vert="horz" wrap="square" lIns="94664" tIns="47332" rIns="94664" bIns="47332" numCol="1" anchor="t" anchorCtr="0" compatLnSpc="1">
            <a:prstTxWarp prst="textNoShape">
              <a:avLst/>
            </a:prstTxWarp>
          </a:bodyPr>
          <a:lstStyle>
            <a:lvl1pPr defTabSz="946922">
              <a:defRPr sz="1400">
                <a:latin typeface="Times New Roman" pitchFamily="18" charset="0"/>
              </a:defRPr>
            </a:lvl1pPr>
          </a:lstStyle>
          <a:p>
            <a:endParaRPr lang="de-CH"/>
          </a:p>
        </p:txBody>
      </p:sp>
      <p:sp>
        <p:nvSpPr>
          <p:cNvPr id="33795" name="Rectangle 3"/>
          <p:cNvSpPr>
            <a:spLocks noGrp="1" noChangeArrowheads="1"/>
          </p:cNvSpPr>
          <p:nvPr>
            <p:ph type="dt" sz="quarter" idx="1"/>
          </p:nvPr>
        </p:nvSpPr>
        <p:spPr bwMode="auto">
          <a:xfrm>
            <a:off x="4024527" y="4"/>
            <a:ext cx="3076362" cy="512763"/>
          </a:xfrm>
          <a:prstGeom prst="rect">
            <a:avLst/>
          </a:prstGeom>
          <a:noFill/>
          <a:ln w="9525">
            <a:noFill/>
            <a:miter lim="800000"/>
            <a:headEnd/>
            <a:tailEnd/>
          </a:ln>
          <a:effectLst/>
        </p:spPr>
        <p:txBody>
          <a:bodyPr vert="horz" wrap="square" lIns="94664" tIns="47332" rIns="94664" bIns="47332" numCol="1" anchor="t" anchorCtr="0" compatLnSpc="1">
            <a:prstTxWarp prst="textNoShape">
              <a:avLst/>
            </a:prstTxWarp>
          </a:bodyPr>
          <a:lstStyle>
            <a:lvl1pPr algn="r" defTabSz="946922">
              <a:defRPr sz="1400">
                <a:latin typeface="Times New Roman" pitchFamily="18" charset="0"/>
              </a:defRPr>
            </a:lvl1pPr>
          </a:lstStyle>
          <a:p>
            <a:endParaRPr lang="de-CH"/>
          </a:p>
        </p:txBody>
      </p:sp>
      <p:sp>
        <p:nvSpPr>
          <p:cNvPr id="33796" name="Rectangle 4"/>
          <p:cNvSpPr>
            <a:spLocks noGrp="1" noChangeArrowheads="1"/>
          </p:cNvSpPr>
          <p:nvPr>
            <p:ph type="ftr" sz="quarter" idx="2"/>
          </p:nvPr>
        </p:nvSpPr>
        <p:spPr bwMode="auto">
          <a:xfrm>
            <a:off x="3" y="9720265"/>
            <a:ext cx="3076362" cy="512763"/>
          </a:xfrm>
          <a:prstGeom prst="rect">
            <a:avLst/>
          </a:prstGeom>
          <a:noFill/>
          <a:ln w="9525">
            <a:noFill/>
            <a:miter lim="800000"/>
            <a:headEnd/>
            <a:tailEnd/>
          </a:ln>
          <a:effectLst/>
        </p:spPr>
        <p:txBody>
          <a:bodyPr vert="horz" wrap="square" lIns="94664" tIns="47332" rIns="94664" bIns="47332" numCol="1" anchor="b" anchorCtr="0" compatLnSpc="1">
            <a:prstTxWarp prst="textNoShape">
              <a:avLst/>
            </a:prstTxWarp>
          </a:bodyPr>
          <a:lstStyle>
            <a:lvl1pPr defTabSz="946922">
              <a:defRPr sz="1400">
                <a:latin typeface="Times New Roman" pitchFamily="18" charset="0"/>
              </a:defRPr>
            </a:lvl1pPr>
          </a:lstStyle>
          <a:p>
            <a:endParaRPr lang="de-CH"/>
          </a:p>
        </p:txBody>
      </p:sp>
      <p:sp>
        <p:nvSpPr>
          <p:cNvPr id="33797" name="Rectangle 5"/>
          <p:cNvSpPr>
            <a:spLocks noGrp="1" noChangeArrowheads="1"/>
          </p:cNvSpPr>
          <p:nvPr>
            <p:ph type="sldNum" sz="quarter" idx="3"/>
          </p:nvPr>
        </p:nvSpPr>
        <p:spPr bwMode="auto">
          <a:xfrm>
            <a:off x="4024527" y="9720265"/>
            <a:ext cx="3076362" cy="512763"/>
          </a:xfrm>
          <a:prstGeom prst="rect">
            <a:avLst/>
          </a:prstGeom>
          <a:noFill/>
          <a:ln w="9525">
            <a:noFill/>
            <a:miter lim="800000"/>
            <a:headEnd/>
            <a:tailEnd/>
          </a:ln>
          <a:effectLst/>
        </p:spPr>
        <p:txBody>
          <a:bodyPr vert="horz" wrap="square" lIns="94664" tIns="47332" rIns="94664" bIns="47332" numCol="1" anchor="b" anchorCtr="0" compatLnSpc="1">
            <a:prstTxWarp prst="textNoShape">
              <a:avLst/>
            </a:prstTxWarp>
          </a:bodyPr>
          <a:lstStyle>
            <a:lvl1pPr algn="r" defTabSz="946922">
              <a:defRPr sz="1400">
                <a:latin typeface="Times New Roman" pitchFamily="18" charset="0"/>
              </a:defRPr>
            </a:lvl1pPr>
          </a:lstStyle>
          <a:p>
            <a:fld id="{0E178B7E-9B5E-4ACA-A3BA-47DABAE20A69}" type="slidenum">
              <a:rPr lang="de-CH"/>
              <a:pPr/>
              <a:t>‹Nr.›</a:t>
            </a:fld>
            <a:endParaRPr lang="de-CH"/>
          </a:p>
        </p:txBody>
      </p:sp>
    </p:spTree>
    <p:extLst>
      <p:ext uri="{BB962C8B-B14F-4D97-AF65-F5344CB8AC3E}">
        <p14:creationId xmlns:p14="http://schemas.microsoft.com/office/powerpoint/2010/main" val="32911916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4194" name="Rectangle 2"/>
          <p:cNvSpPr>
            <a:spLocks noGrp="1" noChangeArrowheads="1"/>
          </p:cNvSpPr>
          <p:nvPr>
            <p:ph type="hdr" sz="quarter"/>
          </p:nvPr>
        </p:nvSpPr>
        <p:spPr bwMode="auto">
          <a:xfrm>
            <a:off x="9" y="4"/>
            <a:ext cx="3077951" cy="512763"/>
          </a:xfrm>
          <a:prstGeom prst="rect">
            <a:avLst/>
          </a:prstGeom>
          <a:noFill/>
          <a:ln w="9525">
            <a:noFill/>
            <a:miter lim="800000"/>
            <a:headEnd/>
            <a:tailEnd/>
          </a:ln>
          <a:effectLst/>
        </p:spPr>
        <p:txBody>
          <a:bodyPr vert="horz" wrap="square" lIns="94664" tIns="47332" rIns="94664" bIns="47332" numCol="1" anchor="t" anchorCtr="0" compatLnSpc="1">
            <a:prstTxWarp prst="textNoShape">
              <a:avLst/>
            </a:prstTxWarp>
          </a:bodyPr>
          <a:lstStyle>
            <a:lvl1pPr defTabSz="946922">
              <a:defRPr sz="1400">
                <a:latin typeface="Times New Roman" pitchFamily="18" charset="0"/>
              </a:defRPr>
            </a:lvl1pPr>
          </a:lstStyle>
          <a:p>
            <a:endParaRPr lang="de-DE"/>
          </a:p>
        </p:txBody>
      </p:sp>
      <p:sp>
        <p:nvSpPr>
          <p:cNvPr id="264195" name="Rectangle 3"/>
          <p:cNvSpPr>
            <a:spLocks noGrp="1" noChangeArrowheads="1"/>
          </p:cNvSpPr>
          <p:nvPr>
            <p:ph type="dt" idx="1"/>
          </p:nvPr>
        </p:nvSpPr>
        <p:spPr bwMode="auto">
          <a:xfrm>
            <a:off x="4022947" y="4"/>
            <a:ext cx="3077951" cy="512763"/>
          </a:xfrm>
          <a:prstGeom prst="rect">
            <a:avLst/>
          </a:prstGeom>
          <a:noFill/>
          <a:ln w="9525">
            <a:noFill/>
            <a:miter lim="800000"/>
            <a:headEnd/>
            <a:tailEnd/>
          </a:ln>
          <a:effectLst/>
        </p:spPr>
        <p:txBody>
          <a:bodyPr vert="horz" wrap="square" lIns="94664" tIns="47332" rIns="94664" bIns="47332" numCol="1" anchor="t" anchorCtr="0" compatLnSpc="1">
            <a:prstTxWarp prst="textNoShape">
              <a:avLst/>
            </a:prstTxWarp>
          </a:bodyPr>
          <a:lstStyle>
            <a:lvl1pPr algn="r" defTabSz="946922">
              <a:defRPr sz="1400">
                <a:latin typeface="Times New Roman" pitchFamily="18" charset="0"/>
              </a:defRPr>
            </a:lvl1pPr>
          </a:lstStyle>
          <a:p>
            <a:endParaRPr lang="de-DE"/>
          </a:p>
        </p:txBody>
      </p:sp>
      <p:sp>
        <p:nvSpPr>
          <p:cNvPr id="264196" name="Rectangle 4"/>
          <p:cNvSpPr>
            <a:spLocks noGrp="1" noRot="1" noChangeAspect="1" noChangeArrowheads="1" noTextEdit="1"/>
          </p:cNvSpPr>
          <p:nvPr>
            <p:ph type="sldImg" idx="2"/>
          </p:nvPr>
        </p:nvSpPr>
        <p:spPr bwMode="auto">
          <a:xfrm>
            <a:off x="990600" y="766763"/>
            <a:ext cx="5121275" cy="3840162"/>
          </a:xfrm>
          <a:prstGeom prst="rect">
            <a:avLst/>
          </a:prstGeom>
          <a:noFill/>
          <a:ln w="9525">
            <a:solidFill>
              <a:srgbClr val="000000"/>
            </a:solidFill>
            <a:miter lim="800000"/>
            <a:headEnd/>
            <a:tailEnd/>
          </a:ln>
          <a:effectLst/>
        </p:spPr>
      </p:sp>
      <p:sp>
        <p:nvSpPr>
          <p:cNvPr id="264197" name="Rectangle 5"/>
          <p:cNvSpPr>
            <a:spLocks noGrp="1" noChangeArrowheads="1"/>
          </p:cNvSpPr>
          <p:nvPr>
            <p:ph type="body" sz="quarter" idx="3"/>
          </p:nvPr>
        </p:nvSpPr>
        <p:spPr bwMode="auto">
          <a:xfrm>
            <a:off x="709940" y="4862525"/>
            <a:ext cx="5682615" cy="4605337"/>
          </a:xfrm>
          <a:prstGeom prst="rect">
            <a:avLst/>
          </a:prstGeom>
          <a:noFill/>
          <a:ln w="9525">
            <a:noFill/>
            <a:miter lim="800000"/>
            <a:headEnd/>
            <a:tailEnd/>
          </a:ln>
          <a:effectLst/>
        </p:spPr>
        <p:txBody>
          <a:bodyPr vert="horz" wrap="square" lIns="94664" tIns="47332" rIns="94664" bIns="47332"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264198" name="Rectangle 6"/>
          <p:cNvSpPr>
            <a:spLocks noGrp="1" noChangeArrowheads="1"/>
          </p:cNvSpPr>
          <p:nvPr>
            <p:ph type="ftr" sz="quarter" idx="4"/>
          </p:nvPr>
        </p:nvSpPr>
        <p:spPr bwMode="auto">
          <a:xfrm>
            <a:off x="9" y="9720265"/>
            <a:ext cx="3077951" cy="512763"/>
          </a:xfrm>
          <a:prstGeom prst="rect">
            <a:avLst/>
          </a:prstGeom>
          <a:noFill/>
          <a:ln w="9525">
            <a:noFill/>
            <a:miter lim="800000"/>
            <a:headEnd/>
            <a:tailEnd/>
          </a:ln>
          <a:effectLst/>
        </p:spPr>
        <p:txBody>
          <a:bodyPr vert="horz" wrap="square" lIns="94664" tIns="47332" rIns="94664" bIns="47332" numCol="1" anchor="b" anchorCtr="0" compatLnSpc="1">
            <a:prstTxWarp prst="textNoShape">
              <a:avLst/>
            </a:prstTxWarp>
          </a:bodyPr>
          <a:lstStyle>
            <a:lvl1pPr defTabSz="946922">
              <a:defRPr sz="1400">
                <a:latin typeface="Times New Roman" pitchFamily="18" charset="0"/>
              </a:defRPr>
            </a:lvl1pPr>
          </a:lstStyle>
          <a:p>
            <a:endParaRPr lang="de-DE"/>
          </a:p>
        </p:txBody>
      </p:sp>
      <p:sp>
        <p:nvSpPr>
          <p:cNvPr id="264199" name="Rectangle 7"/>
          <p:cNvSpPr>
            <a:spLocks noGrp="1" noChangeArrowheads="1"/>
          </p:cNvSpPr>
          <p:nvPr>
            <p:ph type="sldNum" sz="quarter" idx="5"/>
          </p:nvPr>
        </p:nvSpPr>
        <p:spPr bwMode="auto">
          <a:xfrm>
            <a:off x="4022947" y="9720265"/>
            <a:ext cx="3077951" cy="512763"/>
          </a:xfrm>
          <a:prstGeom prst="rect">
            <a:avLst/>
          </a:prstGeom>
          <a:noFill/>
          <a:ln w="9525">
            <a:noFill/>
            <a:miter lim="800000"/>
            <a:headEnd/>
            <a:tailEnd/>
          </a:ln>
          <a:effectLst/>
        </p:spPr>
        <p:txBody>
          <a:bodyPr vert="horz" wrap="square" lIns="94664" tIns="47332" rIns="94664" bIns="47332" numCol="1" anchor="b" anchorCtr="0" compatLnSpc="1">
            <a:prstTxWarp prst="textNoShape">
              <a:avLst/>
            </a:prstTxWarp>
          </a:bodyPr>
          <a:lstStyle>
            <a:lvl1pPr algn="r" defTabSz="946922">
              <a:defRPr sz="1400">
                <a:latin typeface="Times New Roman" pitchFamily="18" charset="0"/>
              </a:defRPr>
            </a:lvl1pPr>
          </a:lstStyle>
          <a:p>
            <a:fld id="{A01A15D0-2C1C-4B12-91B5-A53EDC4033E0}" type="slidenum">
              <a:rPr lang="de-DE"/>
              <a:pPr/>
              <a:t>‹Nr.›</a:t>
            </a:fld>
            <a:endParaRPr lang="de-DE"/>
          </a:p>
        </p:txBody>
      </p:sp>
    </p:spTree>
    <p:extLst>
      <p:ext uri="{BB962C8B-B14F-4D97-AF65-F5344CB8AC3E}">
        <p14:creationId xmlns:p14="http://schemas.microsoft.com/office/powerpoint/2010/main" val="141309971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A01A15D0-2C1C-4B12-91B5-A53EDC4033E0}" type="slidenum">
              <a:rPr lang="de-DE" smtClean="0"/>
              <a:pPr/>
              <a:t>1</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A01A15D0-2C1C-4B12-91B5-A53EDC4033E0}" type="slidenum">
              <a:rPr lang="de-DE" smtClean="0"/>
              <a:pPr/>
              <a:t>10</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A01A15D0-2C1C-4B12-91B5-A53EDC4033E0}" type="slidenum">
              <a:rPr lang="de-DE" smtClean="0"/>
              <a:pPr/>
              <a:t>11</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A01A15D0-2C1C-4B12-91B5-A53EDC4033E0}" type="slidenum">
              <a:rPr lang="de-DE" smtClean="0"/>
              <a:pPr/>
              <a:t>12</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A01A15D0-2C1C-4B12-91B5-A53EDC4033E0}" type="slidenum">
              <a:rPr lang="de-DE" smtClean="0"/>
              <a:pPr/>
              <a:t>13</a:t>
            </a:fld>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A01A15D0-2C1C-4B12-91B5-A53EDC4033E0}" type="slidenum">
              <a:rPr lang="de-DE" smtClean="0"/>
              <a:pPr/>
              <a:t>14</a:t>
            </a:fld>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A01A15D0-2C1C-4B12-91B5-A53EDC4033E0}" type="slidenum">
              <a:rPr lang="de-DE" smtClean="0"/>
              <a:pPr/>
              <a:t>15</a:t>
            </a:fld>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A01A15D0-2C1C-4B12-91B5-A53EDC4033E0}" type="slidenum">
              <a:rPr lang="de-DE" smtClean="0"/>
              <a:pPr/>
              <a:t>16</a:t>
            </a:fld>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A01A15D0-2C1C-4B12-91B5-A53EDC4033E0}" type="slidenum">
              <a:rPr lang="de-DE" smtClean="0"/>
              <a:pPr/>
              <a:t>17</a:t>
            </a:fld>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A01A15D0-2C1C-4B12-91B5-A53EDC4033E0}" type="slidenum">
              <a:rPr lang="de-DE" smtClean="0"/>
              <a:pPr/>
              <a:t>18</a:t>
            </a:fld>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A01A15D0-2C1C-4B12-91B5-A53EDC4033E0}" type="slidenum">
              <a:rPr lang="de-DE" smtClean="0"/>
              <a:pPr/>
              <a:t>19</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A01A15D0-2C1C-4B12-91B5-A53EDC4033E0}" type="slidenum">
              <a:rPr lang="de-DE" smtClean="0"/>
              <a:pPr/>
              <a:t>2</a:t>
            </a:fld>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A01A15D0-2C1C-4B12-91B5-A53EDC4033E0}" type="slidenum">
              <a:rPr lang="de-DE" smtClean="0"/>
              <a:pPr/>
              <a:t>20</a:t>
            </a:fld>
            <a:endParaRPr 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A01A15D0-2C1C-4B12-91B5-A53EDC4033E0}" type="slidenum">
              <a:rPr lang="de-DE" smtClean="0"/>
              <a:pPr/>
              <a:t>21</a:t>
            </a:fld>
            <a:endParaRPr 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A01A15D0-2C1C-4B12-91B5-A53EDC4033E0}" type="slidenum">
              <a:rPr lang="de-DE" smtClean="0"/>
              <a:pPr/>
              <a:t>22</a:t>
            </a:fld>
            <a:endParaRPr 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A01A15D0-2C1C-4B12-91B5-A53EDC4033E0}" type="slidenum">
              <a:rPr lang="de-DE" smtClean="0"/>
              <a:pPr/>
              <a:t>23</a:t>
            </a:fld>
            <a:endParaRPr 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A01A15D0-2C1C-4B12-91B5-A53EDC4033E0}" type="slidenum">
              <a:rPr lang="de-DE" smtClean="0"/>
              <a:pPr/>
              <a:t>24</a:t>
            </a:fld>
            <a:endParaRPr 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A01A15D0-2C1C-4B12-91B5-A53EDC4033E0}" type="slidenum">
              <a:rPr lang="de-DE" smtClean="0"/>
              <a:pPr/>
              <a:t>25</a:t>
            </a:fld>
            <a:endParaRPr 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A01A15D0-2C1C-4B12-91B5-A53EDC4033E0}" type="slidenum">
              <a:rPr lang="de-DE" smtClean="0"/>
              <a:pPr/>
              <a:t>26</a:t>
            </a:fld>
            <a:endParaRPr 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A01A15D0-2C1C-4B12-91B5-A53EDC4033E0}" type="slidenum">
              <a:rPr lang="de-DE" smtClean="0"/>
              <a:pPr/>
              <a:t>27</a:t>
            </a:fld>
            <a:endParaRPr 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A01A15D0-2C1C-4B12-91B5-A53EDC4033E0}" type="slidenum">
              <a:rPr lang="de-DE" smtClean="0"/>
              <a:pPr/>
              <a:t>28</a:t>
            </a:fld>
            <a:endParaRPr 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A01A15D0-2C1C-4B12-91B5-A53EDC4033E0}" type="slidenum">
              <a:rPr lang="de-DE" smtClean="0"/>
              <a:pPr/>
              <a:t>29</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A01A15D0-2C1C-4B12-91B5-A53EDC4033E0}" type="slidenum">
              <a:rPr lang="de-DE" smtClean="0"/>
              <a:pPr/>
              <a:t>3</a:t>
            </a:fld>
            <a:endParaRPr 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A01A15D0-2C1C-4B12-91B5-A53EDC4033E0}" type="slidenum">
              <a:rPr lang="de-DE" smtClean="0"/>
              <a:pPr/>
              <a:t>30</a:t>
            </a:fld>
            <a:endParaRPr 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A01A15D0-2C1C-4B12-91B5-A53EDC4033E0}" type="slidenum">
              <a:rPr lang="de-DE" smtClean="0"/>
              <a:pPr/>
              <a:t>31</a:t>
            </a:fld>
            <a:endParaRPr 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A01A15D0-2C1C-4B12-91B5-A53EDC4033E0}" type="slidenum">
              <a:rPr lang="de-DE" smtClean="0"/>
              <a:pPr/>
              <a:t>32</a:t>
            </a:fld>
            <a:endParaRPr 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A01A15D0-2C1C-4B12-91B5-A53EDC4033E0}" type="slidenum">
              <a:rPr lang="de-DE" smtClean="0"/>
              <a:pPr/>
              <a:t>33</a:t>
            </a:fld>
            <a:endParaRPr lang="de-D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A01A15D0-2C1C-4B12-91B5-A53EDC4033E0}" type="slidenum">
              <a:rPr lang="de-DE" smtClean="0"/>
              <a:pPr/>
              <a:t>34</a:t>
            </a:fld>
            <a:endParaRPr lang="de-D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A01A15D0-2C1C-4B12-91B5-A53EDC4033E0}" type="slidenum">
              <a:rPr lang="de-DE" smtClean="0"/>
              <a:pPr/>
              <a:t>35</a:t>
            </a:fld>
            <a:endParaRPr lang="de-D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A01A15D0-2C1C-4B12-91B5-A53EDC4033E0}" type="slidenum">
              <a:rPr lang="de-DE" smtClean="0"/>
              <a:pPr/>
              <a:t>36</a:t>
            </a:fld>
            <a:endParaRPr lang="de-D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A01A15D0-2C1C-4B12-91B5-A53EDC4033E0}" type="slidenum">
              <a:rPr lang="de-DE" smtClean="0"/>
              <a:pPr/>
              <a:t>37</a:t>
            </a:fld>
            <a:endParaRPr lang="de-D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A01A15D0-2C1C-4B12-91B5-A53EDC4033E0}" type="slidenum">
              <a:rPr lang="de-DE" smtClean="0"/>
              <a:pPr/>
              <a:t>38</a:t>
            </a:fld>
            <a:endParaRPr lang="de-DE"/>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A01A15D0-2C1C-4B12-91B5-A53EDC4033E0}" type="slidenum">
              <a:rPr lang="de-DE" smtClean="0"/>
              <a:pPr/>
              <a:t>39</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A01A15D0-2C1C-4B12-91B5-A53EDC4033E0}" type="slidenum">
              <a:rPr lang="de-DE" smtClean="0"/>
              <a:pPr/>
              <a:t>4</a:t>
            </a:fld>
            <a:endParaRPr lang="de-D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A01A15D0-2C1C-4B12-91B5-A53EDC4033E0}" type="slidenum">
              <a:rPr lang="de-DE" smtClean="0"/>
              <a:pPr/>
              <a:t>40</a:t>
            </a:fld>
            <a:endParaRPr lang="de-DE"/>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A01A15D0-2C1C-4B12-91B5-A53EDC4033E0}" type="slidenum">
              <a:rPr lang="de-DE" smtClean="0"/>
              <a:pPr/>
              <a:t>41</a:t>
            </a:fld>
            <a:endParaRPr lang="de-DE"/>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A01A15D0-2C1C-4B12-91B5-A53EDC4033E0}" type="slidenum">
              <a:rPr lang="de-DE" smtClean="0"/>
              <a:pPr/>
              <a:t>42</a:t>
            </a:fld>
            <a:endParaRPr lang="de-DE"/>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A01A15D0-2C1C-4B12-91B5-A53EDC4033E0}" type="slidenum">
              <a:rPr lang="de-DE" smtClean="0"/>
              <a:pPr/>
              <a:t>43</a:t>
            </a:fld>
            <a:endParaRPr lang="de-DE"/>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A01A15D0-2C1C-4B12-91B5-A53EDC4033E0}" type="slidenum">
              <a:rPr lang="de-DE" smtClean="0"/>
              <a:pPr/>
              <a:t>44</a:t>
            </a:fld>
            <a:endParaRPr lang="de-DE"/>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A01A15D0-2C1C-4B12-91B5-A53EDC4033E0}" type="slidenum">
              <a:rPr lang="de-DE" smtClean="0"/>
              <a:pPr/>
              <a:t>45</a:t>
            </a:fld>
            <a:endParaRPr lang="de-DE"/>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A01A15D0-2C1C-4B12-91B5-A53EDC4033E0}" type="slidenum">
              <a:rPr lang="de-DE" smtClean="0"/>
              <a:pPr/>
              <a:t>46</a:t>
            </a:fld>
            <a:endParaRPr lang="de-DE"/>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A01A15D0-2C1C-4B12-91B5-A53EDC4033E0}" type="slidenum">
              <a:rPr lang="de-DE" smtClean="0"/>
              <a:pPr/>
              <a:t>47</a:t>
            </a:fld>
            <a:endParaRPr lang="de-DE"/>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A01A15D0-2C1C-4B12-91B5-A53EDC4033E0}" type="slidenum">
              <a:rPr lang="de-DE" smtClean="0"/>
              <a:pPr/>
              <a:t>48</a:t>
            </a:fld>
            <a:endParaRPr lang="de-DE"/>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A01A15D0-2C1C-4B12-91B5-A53EDC4033E0}" type="slidenum">
              <a:rPr lang="de-DE" smtClean="0"/>
              <a:pPr/>
              <a:t>49</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A01A15D0-2C1C-4B12-91B5-A53EDC4033E0}" type="slidenum">
              <a:rPr lang="de-DE" smtClean="0"/>
              <a:pPr/>
              <a:t>5</a:t>
            </a:fld>
            <a:endParaRPr lang="de-DE"/>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A01A15D0-2C1C-4B12-91B5-A53EDC4033E0}" type="slidenum">
              <a:rPr lang="de-DE" smtClean="0"/>
              <a:pPr/>
              <a:t>50</a:t>
            </a:fld>
            <a:endParaRPr lang="de-DE"/>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A01A15D0-2C1C-4B12-91B5-A53EDC4033E0}" type="slidenum">
              <a:rPr lang="de-DE" smtClean="0"/>
              <a:pPr/>
              <a:t>51</a:t>
            </a:fld>
            <a:endParaRPr lang="de-DE"/>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A01A15D0-2C1C-4B12-91B5-A53EDC4033E0}" type="slidenum">
              <a:rPr lang="de-DE" smtClean="0"/>
              <a:pPr/>
              <a:t>52</a:t>
            </a:fld>
            <a:endParaRPr lang="de-DE"/>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A01A15D0-2C1C-4B12-91B5-A53EDC4033E0}" type="slidenum">
              <a:rPr lang="de-DE" smtClean="0"/>
              <a:pPr/>
              <a:t>53</a:t>
            </a:fld>
            <a:endParaRPr lang="de-DE"/>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A01A15D0-2C1C-4B12-91B5-A53EDC4033E0}" type="slidenum">
              <a:rPr lang="de-DE" smtClean="0"/>
              <a:pPr/>
              <a:t>54</a:t>
            </a:fld>
            <a:endParaRPr lang="de-DE"/>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A01A15D0-2C1C-4B12-91B5-A53EDC4033E0}" type="slidenum">
              <a:rPr lang="de-DE" smtClean="0"/>
              <a:pPr/>
              <a:t>55</a:t>
            </a:fld>
            <a:endParaRPr lang="de-DE"/>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A01A15D0-2C1C-4B12-91B5-A53EDC4033E0}" type="slidenum">
              <a:rPr lang="de-DE" smtClean="0"/>
              <a:pPr/>
              <a:t>56</a:t>
            </a:fld>
            <a:endParaRPr lang="de-DE"/>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A01A15D0-2C1C-4B12-91B5-A53EDC4033E0}" type="slidenum">
              <a:rPr lang="de-DE" smtClean="0"/>
              <a:pPr/>
              <a:t>57</a:t>
            </a:fld>
            <a:endParaRPr lang="de-DE"/>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A01A15D0-2C1C-4B12-91B5-A53EDC4033E0}" type="slidenum">
              <a:rPr lang="de-DE" smtClean="0"/>
              <a:pPr/>
              <a:t>58</a:t>
            </a:fld>
            <a:endParaRPr lang="de-DE"/>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A01A15D0-2C1C-4B12-91B5-A53EDC4033E0}" type="slidenum">
              <a:rPr lang="de-DE" smtClean="0"/>
              <a:pPr/>
              <a:t>59</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A01A15D0-2C1C-4B12-91B5-A53EDC4033E0}" type="slidenum">
              <a:rPr lang="de-DE" smtClean="0"/>
              <a:pPr/>
              <a:t>6</a:t>
            </a:fld>
            <a:endParaRPr lang="de-DE"/>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A01A15D0-2C1C-4B12-91B5-A53EDC4033E0}" type="slidenum">
              <a:rPr lang="de-DE" smtClean="0"/>
              <a:pPr/>
              <a:t>60</a:t>
            </a:fld>
            <a:endParaRPr lang="de-DE"/>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A01A15D0-2C1C-4B12-91B5-A53EDC4033E0}" type="slidenum">
              <a:rPr lang="de-DE" smtClean="0"/>
              <a:pPr/>
              <a:t>61</a:t>
            </a:fld>
            <a:endParaRPr lang="de-DE"/>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A01A15D0-2C1C-4B12-91B5-A53EDC4033E0}" type="slidenum">
              <a:rPr lang="de-DE" smtClean="0"/>
              <a:pPr/>
              <a:t>62</a:t>
            </a:fld>
            <a:endParaRPr lang="de-DE"/>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A01A15D0-2C1C-4B12-91B5-A53EDC4033E0}" type="slidenum">
              <a:rPr lang="de-DE" smtClean="0"/>
              <a:pPr/>
              <a:t>63</a:t>
            </a:fld>
            <a:endParaRPr lang="de-DE"/>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A01A15D0-2C1C-4B12-91B5-A53EDC4033E0}" type="slidenum">
              <a:rPr lang="de-DE" smtClean="0"/>
              <a:pPr/>
              <a:t>64</a:t>
            </a:fld>
            <a:endParaRPr lang="de-DE"/>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A01A15D0-2C1C-4B12-91B5-A53EDC4033E0}" type="slidenum">
              <a:rPr lang="de-DE" smtClean="0"/>
              <a:pPr/>
              <a:t>65</a:t>
            </a:fld>
            <a:endParaRPr lang="de-DE"/>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A01A15D0-2C1C-4B12-91B5-A53EDC4033E0}" type="slidenum">
              <a:rPr lang="de-DE" smtClean="0"/>
              <a:pPr/>
              <a:t>66</a:t>
            </a:fld>
            <a:endParaRPr lang="de-DE"/>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A01A15D0-2C1C-4B12-91B5-A53EDC4033E0}" type="slidenum">
              <a:rPr lang="de-DE" smtClean="0"/>
              <a:pPr/>
              <a:t>67</a:t>
            </a:fld>
            <a:endParaRPr lang="de-DE"/>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A01A15D0-2C1C-4B12-91B5-A53EDC4033E0}" type="slidenum">
              <a:rPr lang="de-DE" smtClean="0"/>
              <a:pPr/>
              <a:t>68</a:t>
            </a:fld>
            <a:endParaRPr lang="de-DE"/>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A01A15D0-2C1C-4B12-91B5-A53EDC4033E0}" type="slidenum">
              <a:rPr lang="de-DE" smtClean="0"/>
              <a:pPr/>
              <a:t>69</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A01A15D0-2C1C-4B12-91B5-A53EDC4033E0}" type="slidenum">
              <a:rPr lang="de-DE" smtClean="0"/>
              <a:pPr/>
              <a:t>7</a:t>
            </a:fld>
            <a:endParaRPr lang="de-DE"/>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A01A15D0-2C1C-4B12-91B5-A53EDC4033E0}" type="slidenum">
              <a:rPr lang="de-DE" smtClean="0"/>
              <a:pPr/>
              <a:t>70</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A01A15D0-2C1C-4B12-91B5-A53EDC4033E0}" type="slidenum">
              <a:rPr lang="de-DE" smtClean="0"/>
              <a:pPr/>
              <a:t>8</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A01A15D0-2C1C-4B12-91B5-A53EDC4033E0}" type="slidenum">
              <a:rPr lang="de-DE" smtClean="0"/>
              <a:pPr/>
              <a:t>9</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80900" name="Picture 4" descr="Folie-Hintergrund"/>
          <p:cNvPicPr>
            <a:picLocks noChangeAspect="1" noChangeArrowheads="1"/>
          </p:cNvPicPr>
          <p:nvPr userDrawn="1"/>
        </p:nvPicPr>
        <p:blipFill>
          <a:blip r:embed="rId2" cstate="print"/>
          <a:srcRect/>
          <a:stretch>
            <a:fillRect/>
          </a:stretch>
        </p:blipFill>
        <p:spPr bwMode="auto">
          <a:xfrm>
            <a:off x="0" y="0"/>
            <a:ext cx="9144000" cy="6465888"/>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oliennummernplatzhalter 3"/>
          <p:cNvSpPr>
            <a:spLocks noGrp="1"/>
          </p:cNvSpPr>
          <p:nvPr>
            <p:ph type="sldNum" sz="quarter" idx="10"/>
          </p:nvPr>
        </p:nvSpPr>
        <p:spPr/>
        <p:txBody>
          <a:bodyPr/>
          <a:lstStyle>
            <a:lvl1pPr>
              <a:defRPr/>
            </a:lvl1pPr>
          </a:lstStyle>
          <a:p>
            <a:fld id="{E9C837F2-28FF-4DAC-8865-CC6C9514906B}" type="slidenum">
              <a:rPr lang="de-CH"/>
              <a:pPr/>
              <a:t>‹Nr.›</a:t>
            </a:fld>
            <a:endParaRPr lang="de-CH">
              <a:latin typeface="Lucida Sans Unicode"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69100" y="960438"/>
            <a:ext cx="2195513" cy="561657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179388" y="960438"/>
            <a:ext cx="6437312" cy="561657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oliennummernplatzhalter 3"/>
          <p:cNvSpPr>
            <a:spLocks noGrp="1"/>
          </p:cNvSpPr>
          <p:nvPr>
            <p:ph type="sldNum" sz="quarter" idx="10"/>
          </p:nvPr>
        </p:nvSpPr>
        <p:spPr/>
        <p:txBody>
          <a:bodyPr/>
          <a:lstStyle>
            <a:lvl1pPr>
              <a:defRPr/>
            </a:lvl1pPr>
          </a:lstStyle>
          <a:p>
            <a:fld id="{32BE0956-996A-4BA9-8F28-2370347918DF}" type="slidenum">
              <a:rPr lang="de-CH"/>
              <a:pPr/>
              <a:t>‹Nr.›</a:t>
            </a:fld>
            <a:endParaRPr lang="de-CH">
              <a:latin typeface="Lucida Sans Unicode"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179388" y="960438"/>
            <a:ext cx="8785225" cy="523875"/>
          </a:xfr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179388" y="1700213"/>
            <a:ext cx="8785225" cy="4876800"/>
          </a:xfrm>
        </p:spPr>
        <p:txBody>
          <a:bodyPr/>
          <a:lstStyle/>
          <a:p>
            <a:endParaRPr lang="de-DE"/>
          </a:p>
        </p:txBody>
      </p:sp>
      <p:sp>
        <p:nvSpPr>
          <p:cNvPr id="4" name="Foliennummernplatzhalter 3"/>
          <p:cNvSpPr>
            <a:spLocks noGrp="1"/>
          </p:cNvSpPr>
          <p:nvPr>
            <p:ph type="sldNum" sz="quarter" idx="10"/>
          </p:nvPr>
        </p:nvSpPr>
        <p:spPr>
          <a:xfrm>
            <a:off x="0" y="260350"/>
            <a:ext cx="719138" cy="431800"/>
          </a:xfrm>
        </p:spPr>
        <p:txBody>
          <a:bodyPr/>
          <a:lstStyle>
            <a:lvl1pPr>
              <a:defRPr/>
            </a:lvl1pPr>
          </a:lstStyle>
          <a:p>
            <a:fld id="{B14A2B7E-F77E-471E-9F21-CB2C6F948E70}" type="slidenum">
              <a:rPr lang="de-CH"/>
              <a:pPr/>
              <a:t>‹Nr.›</a:t>
            </a:fld>
            <a:endParaRPr lang="de-CH">
              <a:latin typeface="Lucida Sans Unicode"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179388" y="960438"/>
            <a:ext cx="8785225" cy="5616575"/>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3" name="Foliennummernplatzhalter 2"/>
          <p:cNvSpPr>
            <a:spLocks noGrp="1"/>
          </p:cNvSpPr>
          <p:nvPr>
            <p:ph type="sldNum" sz="quarter" idx="10"/>
          </p:nvPr>
        </p:nvSpPr>
        <p:spPr>
          <a:xfrm>
            <a:off x="0" y="260350"/>
            <a:ext cx="719138" cy="431800"/>
          </a:xfrm>
        </p:spPr>
        <p:txBody>
          <a:bodyPr/>
          <a:lstStyle>
            <a:lvl1pPr>
              <a:defRPr/>
            </a:lvl1pPr>
          </a:lstStyle>
          <a:p>
            <a:fld id="{4DFB291A-5B45-4397-B0C1-DF9B54834FC7}" type="slidenum">
              <a:rPr lang="de-CH"/>
              <a:pPr/>
              <a:t>‹Nr.›</a:t>
            </a:fld>
            <a:endParaRPr lang="de-CH">
              <a:latin typeface="Lucida Sans Unicode"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179388" y="960438"/>
            <a:ext cx="8785225" cy="523875"/>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179388" y="1700213"/>
            <a:ext cx="4316412" cy="4876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700213"/>
            <a:ext cx="4316413" cy="2362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48200" y="4214813"/>
            <a:ext cx="4316413" cy="2362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oliennummernplatzhalter 5"/>
          <p:cNvSpPr>
            <a:spLocks noGrp="1"/>
          </p:cNvSpPr>
          <p:nvPr>
            <p:ph type="sldNum" sz="quarter" idx="10"/>
          </p:nvPr>
        </p:nvSpPr>
        <p:spPr>
          <a:xfrm>
            <a:off x="0" y="260350"/>
            <a:ext cx="719138" cy="431800"/>
          </a:xfrm>
        </p:spPr>
        <p:txBody>
          <a:bodyPr/>
          <a:lstStyle>
            <a:lvl1pPr>
              <a:defRPr/>
            </a:lvl1pPr>
          </a:lstStyle>
          <a:p>
            <a:fld id="{5090B183-D615-4F0D-971E-EB092C776CFC}" type="slidenum">
              <a:rPr lang="de-CH"/>
              <a:pPr/>
              <a:t>‹Nr.›</a:t>
            </a:fld>
            <a:endParaRPr lang="de-CH">
              <a:latin typeface="Lucida Sans Unicode"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79388" y="960438"/>
            <a:ext cx="8785225" cy="523875"/>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179388" y="1700213"/>
            <a:ext cx="4316412" cy="4876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700213"/>
            <a:ext cx="4316413" cy="4876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4"/>
          <p:cNvSpPr>
            <a:spLocks noGrp="1"/>
          </p:cNvSpPr>
          <p:nvPr>
            <p:ph type="sldNum" sz="quarter" idx="10"/>
          </p:nvPr>
        </p:nvSpPr>
        <p:spPr>
          <a:xfrm>
            <a:off x="0" y="260350"/>
            <a:ext cx="719138" cy="431800"/>
          </a:xfrm>
        </p:spPr>
        <p:txBody>
          <a:bodyPr/>
          <a:lstStyle>
            <a:lvl1pPr>
              <a:defRPr/>
            </a:lvl1pPr>
          </a:lstStyle>
          <a:p>
            <a:fld id="{4EC87FC5-225B-449B-9510-3FDF1832625C}" type="slidenum">
              <a:rPr lang="de-CH"/>
              <a:pPr/>
              <a:t>‹Nr.›</a:t>
            </a:fld>
            <a:endParaRPr lang="de-CH">
              <a:latin typeface="Lucida Sans Unicode"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0065A6"/>
                </a:solidFill>
              </a:defRPr>
            </a:lvl1pPr>
          </a:lstStyle>
          <a:p>
            <a:r>
              <a:rPr lang="de-DE" dirty="0" smtClean="0"/>
              <a:t>Titelmasterformat durch Klicken bearbeiten</a:t>
            </a:r>
            <a:endParaRPr lang="de-DE" dirty="0"/>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oliennummernplatzhalter 3"/>
          <p:cNvSpPr>
            <a:spLocks noGrp="1"/>
          </p:cNvSpPr>
          <p:nvPr>
            <p:ph type="sldNum" sz="quarter" idx="10"/>
          </p:nvPr>
        </p:nvSpPr>
        <p:spPr/>
        <p:txBody>
          <a:bodyPr/>
          <a:lstStyle>
            <a:lvl1pPr>
              <a:defRPr/>
            </a:lvl1pPr>
          </a:lstStyle>
          <a:p>
            <a:fld id="{1B081D84-7461-4751-B538-5E930955CB74}" type="slidenum">
              <a:rPr lang="de-CH"/>
              <a:pPr/>
              <a:t>‹Nr.›</a:t>
            </a:fld>
            <a:endParaRPr lang="de-CH">
              <a:latin typeface="Lucida Sans Unicode"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Foliennummernplatzhalter 3"/>
          <p:cNvSpPr>
            <a:spLocks noGrp="1"/>
          </p:cNvSpPr>
          <p:nvPr>
            <p:ph type="sldNum" sz="quarter" idx="10"/>
          </p:nvPr>
        </p:nvSpPr>
        <p:spPr/>
        <p:txBody>
          <a:bodyPr/>
          <a:lstStyle>
            <a:lvl1pPr>
              <a:defRPr/>
            </a:lvl1pPr>
          </a:lstStyle>
          <a:p>
            <a:fld id="{7D87A1AC-BB1B-430C-A8DD-BF91661BE145}" type="slidenum">
              <a:rPr lang="de-CH"/>
              <a:pPr/>
              <a:t>‹Nr.›</a:t>
            </a:fld>
            <a:endParaRPr lang="de-CH">
              <a:latin typeface="Lucida Sans Unicode"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179388" y="1700213"/>
            <a:ext cx="4316412"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700213"/>
            <a:ext cx="4316413"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4"/>
          <p:cNvSpPr>
            <a:spLocks noGrp="1"/>
          </p:cNvSpPr>
          <p:nvPr>
            <p:ph type="sldNum" sz="quarter" idx="10"/>
          </p:nvPr>
        </p:nvSpPr>
        <p:spPr/>
        <p:txBody>
          <a:bodyPr/>
          <a:lstStyle>
            <a:lvl1pPr>
              <a:defRPr/>
            </a:lvl1pPr>
          </a:lstStyle>
          <a:p>
            <a:fld id="{51BA2112-9A43-472F-A9CC-873C4CCBAA8E}" type="slidenum">
              <a:rPr lang="de-CH"/>
              <a:pPr/>
              <a:t>‹Nr.›</a:t>
            </a:fld>
            <a:endParaRPr lang="de-CH">
              <a:latin typeface="Lucida Sans Unicode"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Foliennummernplatzhalter 6"/>
          <p:cNvSpPr>
            <a:spLocks noGrp="1"/>
          </p:cNvSpPr>
          <p:nvPr>
            <p:ph type="sldNum" sz="quarter" idx="10"/>
          </p:nvPr>
        </p:nvSpPr>
        <p:spPr/>
        <p:txBody>
          <a:bodyPr/>
          <a:lstStyle>
            <a:lvl1pPr>
              <a:defRPr/>
            </a:lvl1pPr>
          </a:lstStyle>
          <a:p>
            <a:fld id="{6990DDEB-CFA4-4E35-AB38-329E5AEDD87E}" type="slidenum">
              <a:rPr lang="de-CH"/>
              <a:pPr/>
              <a:t>‹Nr.›</a:t>
            </a:fld>
            <a:endParaRPr lang="de-CH">
              <a:latin typeface="Lucida Sans Unicode"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Foliennummernplatzhalter 2"/>
          <p:cNvSpPr>
            <a:spLocks noGrp="1"/>
          </p:cNvSpPr>
          <p:nvPr>
            <p:ph type="sldNum" sz="quarter" idx="10"/>
          </p:nvPr>
        </p:nvSpPr>
        <p:spPr/>
        <p:txBody>
          <a:bodyPr/>
          <a:lstStyle>
            <a:lvl1pPr>
              <a:defRPr/>
            </a:lvl1pPr>
          </a:lstStyle>
          <a:p>
            <a:fld id="{DA6454C5-1774-488D-B25E-1CE94624A383}" type="slidenum">
              <a:rPr lang="de-CH"/>
              <a:pPr/>
              <a:t>‹Nr.›</a:t>
            </a:fld>
            <a:endParaRPr lang="de-CH">
              <a:latin typeface="Lucida Sans Unicode"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lvl1pPr>
              <a:defRPr/>
            </a:lvl1pPr>
          </a:lstStyle>
          <a:p>
            <a:fld id="{207D09A0-18D3-4FD1-9C22-1000EEDD1211}" type="slidenum">
              <a:rPr lang="de-CH"/>
              <a:pPr/>
              <a:t>‹Nr.›</a:t>
            </a:fld>
            <a:endParaRPr lang="de-CH">
              <a:latin typeface="Lucida Sans Unicode"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Foliennummernplatzhalter 4"/>
          <p:cNvSpPr>
            <a:spLocks noGrp="1"/>
          </p:cNvSpPr>
          <p:nvPr>
            <p:ph type="sldNum" sz="quarter" idx="10"/>
          </p:nvPr>
        </p:nvSpPr>
        <p:spPr/>
        <p:txBody>
          <a:bodyPr/>
          <a:lstStyle>
            <a:lvl1pPr>
              <a:defRPr/>
            </a:lvl1pPr>
          </a:lstStyle>
          <a:p>
            <a:fld id="{60C2454A-F0B4-446F-8044-0F6959234C86}" type="slidenum">
              <a:rPr lang="de-CH"/>
              <a:pPr/>
              <a:t>‹Nr.›</a:t>
            </a:fld>
            <a:endParaRPr lang="de-CH">
              <a:latin typeface="Lucida Sans Unicode"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Foliennummernplatzhalter 4"/>
          <p:cNvSpPr>
            <a:spLocks noGrp="1"/>
          </p:cNvSpPr>
          <p:nvPr>
            <p:ph type="sldNum" sz="quarter" idx="10"/>
          </p:nvPr>
        </p:nvSpPr>
        <p:spPr/>
        <p:txBody>
          <a:bodyPr/>
          <a:lstStyle>
            <a:lvl1pPr>
              <a:defRPr/>
            </a:lvl1pPr>
          </a:lstStyle>
          <a:p>
            <a:fld id="{42C326F4-E1A8-4B3A-80F9-AC3393D5773E}" type="slidenum">
              <a:rPr lang="de-CH"/>
              <a:pPr/>
              <a:t>‹Nr.›</a:t>
            </a:fld>
            <a:endParaRPr lang="de-CH">
              <a:latin typeface="Lucida Sans Unicode"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Grafik 7" descr="Folie-Hintergrund.jpg"/>
          <p:cNvPicPr>
            <a:picLocks noChangeAspect="1"/>
          </p:cNvPicPr>
          <p:nvPr userDrawn="1"/>
        </p:nvPicPr>
        <p:blipFill>
          <a:blip r:embed="rId17" cstate="print"/>
          <a:stretch>
            <a:fillRect/>
          </a:stretch>
        </p:blipFill>
        <p:spPr>
          <a:xfrm>
            <a:off x="0" y="0"/>
            <a:ext cx="9144000" cy="6464401"/>
          </a:xfrm>
          <a:prstGeom prst="rect">
            <a:avLst/>
          </a:prstGeom>
        </p:spPr>
      </p:pic>
      <p:sp>
        <p:nvSpPr>
          <p:cNvPr id="79874" name="Rectangle 2"/>
          <p:cNvSpPr>
            <a:spLocks noGrp="1" noChangeArrowheads="1"/>
          </p:cNvSpPr>
          <p:nvPr>
            <p:ph type="title"/>
          </p:nvPr>
        </p:nvSpPr>
        <p:spPr bwMode="auto">
          <a:xfrm>
            <a:off x="179388" y="960438"/>
            <a:ext cx="8785225" cy="5238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CH" dirty="0" smtClean="0"/>
              <a:t>Titelmasterformat durch Klicken bearbeiten</a:t>
            </a:r>
          </a:p>
        </p:txBody>
      </p:sp>
      <p:sp>
        <p:nvSpPr>
          <p:cNvPr id="79876" name="Rectangle 4"/>
          <p:cNvSpPr>
            <a:spLocks noGrp="1" noChangeArrowheads="1"/>
          </p:cNvSpPr>
          <p:nvPr>
            <p:ph type="sldNum" sz="quarter" idx="4"/>
          </p:nvPr>
        </p:nvSpPr>
        <p:spPr bwMode="auto">
          <a:xfrm>
            <a:off x="0" y="260350"/>
            <a:ext cx="719138" cy="431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b="1">
                <a:latin typeface="Verdana" pitchFamily="34" charset="0"/>
              </a:defRPr>
            </a:lvl1pPr>
          </a:lstStyle>
          <a:p>
            <a:fld id="{E7E92D64-1A8A-4D0B-A536-3530DEFA2295}" type="slidenum">
              <a:rPr lang="de-CH"/>
              <a:pPr/>
              <a:t>‹Nr.›</a:t>
            </a:fld>
            <a:endParaRPr lang="de-CH"/>
          </a:p>
        </p:txBody>
      </p:sp>
      <p:sp>
        <p:nvSpPr>
          <p:cNvPr id="79880" name="Rectangle 8"/>
          <p:cNvSpPr>
            <a:spLocks noGrp="1" noChangeArrowheads="1"/>
          </p:cNvSpPr>
          <p:nvPr>
            <p:ph type="body" idx="1"/>
          </p:nvPr>
        </p:nvSpPr>
        <p:spPr bwMode="auto">
          <a:xfrm>
            <a:off x="179388" y="1700213"/>
            <a:ext cx="8785225" cy="4876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CH" dirty="0" err="1" smtClean="0"/>
              <a:t>Hextmasterformate</a:t>
            </a:r>
            <a:r>
              <a:rPr lang="de-CH" dirty="0" smtClean="0"/>
              <a:t>	</a:t>
            </a:r>
          </a:p>
          <a:p>
            <a:pPr lvl="1"/>
            <a:r>
              <a:rPr lang="de-CH" dirty="0" smtClean="0"/>
              <a:t>Zweite Ebene</a:t>
            </a:r>
          </a:p>
          <a:p>
            <a:pPr lvl="2"/>
            <a:r>
              <a:rPr lang="de-CH" dirty="0" smtClean="0"/>
              <a:t>Dritte Ebene</a:t>
            </a:r>
          </a:p>
          <a:p>
            <a:pPr lvl="3"/>
            <a:r>
              <a:rPr lang="de-CH" dirty="0" smtClean="0"/>
              <a:t>Vierte Ebene</a:t>
            </a:r>
          </a:p>
          <a:p>
            <a:pPr lvl="4"/>
            <a:endParaRPr lang="de-CH" dirty="0" smtClean="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Lst>
  <p:hf hdr="0" ftr="0" dt="0"/>
  <p:txStyles>
    <p:titleStyle>
      <a:lvl1pPr algn="l" rtl="0" fontAlgn="base">
        <a:spcBef>
          <a:spcPct val="0"/>
        </a:spcBef>
        <a:spcAft>
          <a:spcPct val="0"/>
        </a:spcAft>
        <a:defRPr sz="2800" b="1">
          <a:solidFill>
            <a:srgbClr val="008855"/>
          </a:solidFill>
          <a:latin typeface="+mj-lt"/>
          <a:ea typeface="+mj-ea"/>
          <a:cs typeface="+mj-cs"/>
        </a:defRPr>
      </a:lvl1pPr>
      <a:lvl2pPr algn="l" rtl="0" fontAlgn="base">
        <a:spcBef>
          <a:spcPct val="0"/>
        </a:spcBef>
        <a:spcAft>
          <a:spcPct val="0"/>
        </a:spcAft>
        <a:defRPr sz="2800" b="1">
          <a:solidFill>
            <a:srgbClr val="008855"/>
          </a:solidFill>
          <a:latin typeface="Arial" charset="0"/>
        </a:defRPr>
      </a:lvl2pPr>
      <a:lvl3pPr algn="l" rtl="0" fontAlgn="base">
        <a:spcBef>
          <a:spcPct val="0"/>
        </a:spcBef>
        <a:spcAft>
          <a:spcPct val="0"/>
        </a:spcAft>
        <a:defRPr sz="2800" b="1">
          <a:solidFill>
            <a:srgbClr val="008855"/>
          </a:solidFill>
          <a:latin typeface="Arial" charset="0"/>
        </a:defRPr>
      </a:lvl3pPr>
      <a:lvl4pPr algn="l" rtl="0" fontAlgn="base">
        <a:spcBef>
          <a:spcPct val="0"/>
        </a:spcBef>
        <a:spcAft>
          <a:spcPct val="0"/>
        </a:spcAft>
        <a:defRPr sz="2800" b="1">
          <a:solidFill>
            <a:srgbClr val="008855"/>
          </a:solidFill>
          <a:latin typeface="Arial" charset="0"/>
        </a:defRPr>
      </a:lvl4pPr>
      <a:lvl5pPr algn="l" rtl="0" fontAlgn="base">
        <a:spcBef>
          <a:spcPct val="0"/>
        </a:spcBef>
        <a:spcAft>
          <a:spcPct val="0"/>
        </a:spcAft>
        <a:defRPr sz="2800" b="1">
          <a:solidFill>
            <a:srgbClr val="008855"/>
          </a:solidFill>
          <a:latin typeface="Arial" charset="0"/>
        </a:defRPr>
      </a:lvl5pPr>
      <a:lvl6pPr marL="457200" algn="l" rtl="0" fontAlgn="base">
        <a:spcBef>
          <a:spcPct val="0"/>
        </a:spcBef>
        <a:spcAft>
          <a:spcPct val="0"/>
        </a:spcAft>
        <a:defRPr sz="2800" b="1">
          <a:solidFill>
            <a:srgbClr val="008855"/>
          </a:solidFill>
          <a:latin typeface="Arial" charset="0"/>
        </a:defRPr>
      </a:lvl6pPr>
      <a:lvl7pPr marL="914400" algn="l" rtl="0" fontAlgn="base">
        <a:spcBef>
          <a:spcPct val="0"/>
        </a:spcBef>
        <a:spcAft>
          <a:spcPct val="0"/>
        </a:spcAft>
        <a:defRPr sz="2800" b="1">
          <a:solidFill>
            <a:srgbClr val="008855"/>
          </a:solidFill>
          <a:latin typeface="Arial" charset="0"/>
        </a:defRPr>
      </a:lvl7pPr>
      <a:lvl8pPr marL="1371600" algn="l" rtl="0" fontAlgn="base">
        <a:spcBef>
          <a:spcPct val="0"/>
        </a:spcBef>
        <a:spcAft>
          <a:spcPct val="0"/>
        </a:spcAft>
        <a:defRPr sz="2800" b="1">
          <a:solidFill>
            <a:srgbClr val="008855"/>
          </a:solidFill>
          <a:latin typeface="Arial" charset="0"/>
        </a:defRPr>
      </a:lvl8pPr>
      <a:lvl9pPr marL="1828800" algn="l" rtl="0" fontAlgn="base">
        <a:spcBef>
          <a:spcPct val="0"/>
        </a:spcBef>
        <a:spcAft>
          <a:spcPct val="0"/>
        </a:spcAft>
        <a:defRPr sz="2800" b="1">
          <a:solidFill>
            <a:srgbClr val="008855"/>
          </a:solidFill>
          <a:latin typeface="Arial" charset="0"/>
        </a:defRPr>
      </a:lvl9pPr>
    </p:titleStyle>
    <p:bodyStyle>
      <a:lvl1pPr marL="304800" indent="-304800" algn="l" rtl="0" fontAlgn="base">
        <a:spcBef>
          <a:spcPct val="30000"/>
        </a:spcBef>
        <a:spcAft>
          <a:spcPct val="10000"/>
        </a:spcAft>
        <a:tabLst>
          <a:tab pos="2514600" algn="l"/>
        </a:tabLst>
        <a:defRPr sz="1600">
          <a:solidFill>
            <a:schemeClr val="tx1"/>
          </a:solidFill>
          <a:latin typeface="+mn-lt"/>
          <a:ea typeface="+mn-ea"/>
          <a:cs typeface="+mn-cs"/>
        </a:defRPr>
      </a:lvl1pPr>
      <a:lvl2pPr marL="306388" indent="-304800" algn="l" rtl="0" fontAlgn="base">
        <a:spcBef>
          <a:spcPct val="20000"/>
        </a:spcBef>
        <a:spcAft>
          <a:spcPct val="10000"/>
        </a:spcAft>
        <a:buChar char="•"/>
        <a:tabLst>
          <a:tab pos="2514600" algn="l"/>
        </a:tabLst>
        <a:defRPr sz="1600">
          <a:solidFill>
            <a:schemeClr val="tx1"/>
          </a:solidFill>
          <a:latin typeface="+mn-lt"/>
        </a:defRPr>
      </a:lvl2pPr>
      <a:lvl3pPr marL="671513" indent="-304800" algn="l" rtl="0" fontAlgn="base">
        <a:spcBef>
          <a:spcPct val="20000"/>
        </a:spcBef>
        <a:spcAft>
          <a:spcPct val="0"/>
        </a:spcAft>
        <a:buFont typeface="Lucida Sans Unicode" pitchFamily="34" charset="0"/>
        <a:buChar char="»"/>
        <a:tabLst>
          <a:tab pos="2514600" algn="l"/>
        </a:tabLst>
        <a:defRPr sz="1600">
          <a:solidFill>
            <a:schemeClr val="tx1"/>
          </a:solidFill>
          <a:latin typeface="+mn-lt"/>
        </a:defRPr>
      </a:lvl3pPr>
      <a:lvl4pPr marL="947738" indent="-228600" algn="l" rtl="0" fontAlgn="base">
        <a:spcBef>
          <a:spcPct val="20000"/>
        </a:spcBef>
        <a:spcAft>
          <a:spcPct val="0"/>
        </a:spcAft>
        <a:buFont typeface="Lucida Sans Unicode" pitchFamily="34" charset="0"/>
        <a:buChar char="‣"/>
        <a:tabLst>
          <a:tab pos="2514600" algn="l"/>
        </a:tabLst>
        <a:defRPr sz="1200">
          <a:solidFill>
            <a:schemeClr val="tx1"/>
          </a:solidFill>
          <a:latin typeface="+mn-lt"/>
        </a:defRPr>
      </a:lvl4pPr>
      <a:lvl5pPr marL="2216150" indent="-381000" algn="l" rtl="0" fontAlgn="base">
        <a:spcBef>
          <a:spcPct val="20000"/>
        </a:spcBef>
        <a:spcAft>
          <a:spcPct val="0"/>
        </a:spcAft>
        <a:buChar char="»"/>
        <a:tabLst>
          <a:tab pos="2514600" algn="l"/>
        </a:tabLst>
        <a:defRPr sz="2000">
          <a:solidFill>
            <a:schemeClr val="tx1"/>
          </a:solidFill>
          <a:latin typeface="+mn-lt"/>
        </a:defRPr>
      </a:lvl5pPr>
      <a:lvl6pPr marL="2673350" indent="-381000" algn="l" rtl="0" fontAlgn="base">
        <a:spcBef>
          <a:spcPct val="20000"/>
        </a:spcBef>
        <a:spcAft>
          <a:spcPct val="0"/>
        </a:spcAft>
        <a:buChar char="»"/>
        <a:tabLst>
          <a:tab pos="2514600" algn="l"/>
        </a:tabLst>
        <a:defRPr sz="2000">
          <a:solidFill>
            <a:schemeClr val="tx1"/>
          </a:solidFill>
          <a:latin typeface="+mn-lt"/>
        </a:defRPr>
      </a:lvl6pPr>
      <a:lvl7pPr marL="3130550" indent="-381000" algn="l" rtl="0" fontAlgn="base">
        <a:spcBef>
          <a:spcPct val="20000"/>
        </a:spcBef>
        <a:spcAft>
          <a:spcPct val="0"/>
        </a:spcAft>
        <a:buChar char="»"/>
        <a:tabLst>
          <a:tab pos="2514600" algn="l"/>
        </a:tabLst>
        <a:defRPr sz="2000">
          <a:solidFill>
            <a:schemeClr val="tx1"/>
          </a:solidFill>
          <a:latin typeface="+mn-lt"/>
        </a:defRPr>
      </a:lvl7pPr>
      <a:lvl8pPr marL="3587750" indent="-381000" algn="l" rtl="0" fontAlgn="base">
        <a:spcBef>
          <a:spcPct val="20000"/>
        </a:spcBef>
        <a:spcAft>
          <a:spcPct val="0"/>
        </a:spcAft>
        <a:buChar char="»"/>
        <a:tabLst>
          <a:tab pos="2514600" algn="l"/>
        </a:tabLst>
        <a:defRPr sz="2000">
          <a:solidFill>
            <a:schemeClr val="tx1"/>
          </a:solidFill>
          <a:latin typeface="+mn-lt"/>
        </a:defRPr>
      </a:lvl8pPr>
      <a:lvl9pPr marL="4044950" indent="-381000" algn="l" rtl="0" fontAlgn="base">
        <a:spcBef>
          <a:spcPct val="20000"/>
        </a:spcBef>
        <a:spcAft>
          <a:spcPct val="0"/>
        </a:spcAft>
        <a:buChar char="»"/>
        <a:tabLst>
          <a:tab pos="2514600" algn="l"/>
        </a:tabLst>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14.xml"/><Relationship Id="rId7"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oleObject" Target="../embeddings/oleObject1.bin"/><Relationship Id="rId10" Type="http://schemas.openxmlformats.org/officeDocument/2006/relationships/image" Target="../media/image12.tiff"/><Relationship Id="rId4" Type="http://schemas.openxmlformats.org/officeDocument/2006/relationships/image" Target="../media/image7.pn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12.tiff"/><Relationship Id="rId5" Type="http://schemas.openxmlformats.org/officeDocument/2006/relationships/image" Target="../media/image18.png"/><Relationship Id="rId4" Type="http://schemas.openxmlformats.org/officeDocument/2006/relationships/image" Target="../media/image17.png"/></Relationships>
</file>

<file path=ppt/slides/_rels/slide43.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44.xml"/><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1.jpeg"/><Relationship Id="rId5" Type="http://schemas.openxmlformats.org/officeDocument/2006/relationships/image" Target="../media/image9.png"/><Relationship Id="rId4" Type="http://schemas.openxmlformats.org/officeDocument/2006/relationships/oleObject" Target="../embeddings/oleObject3.bin"/><Relationship Id="rId9" Type="http://schemas.openxmlformats.org/officeDocument/2006/relationships/image" Target="../media/image12.tiff"/></Relationships>
</file>

<file path=ppt/slides/_rels/slide45.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6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solidFill>
                  <a:srgbClr val="0065A6"/>
                </a:solidFill>
                <a:latin typeface="Verdana" pitchFamily="34" charset="0"/>
              </a:rPr>
              <a:t>Kundenerlebnismanagement Toolbox</a:t>
            </a:r>
            <a:endParaRPr lang="de-DE" dirty="0">
              <a:solidFill>
                <a:srgbClr val="0065A6"/>
              </a:solidFill>
            </a:endParaRPr>
          </a:p>
        </p:txBody>
      </p:sp>
      <p:sp>
        <p:nvSpPr>
          <p:cNvPr id="3" name="Inhaltsplatzhalter 2"/>
          <p:cNvSpPr>
            <a:spLocks noGrp="1"/>
          </p:cNvSpPr>
          <p:nvPr>
            <p:ph idx="1"/>
          </p:nvPr>
        </p:nvSpPr>
        <p:spPr>
          <a:xfrm>
            <a:off x="251520" y="1772816"/>
            <a:ext cx="8713217" cy="288627"/>
          </a:xfrm>
        </p:spPr>
        <p:txBody>
          <a:bodyPr/>
          <a:lstStyle/>
          <a:p>
            <a:r>
              <a:rPr lang="de-CH" sz="1200" dirty="0" smtClean="0"/>
              <a:t>In neun Schritten zum effektiven Kundenerlebnis:</a:t>
            </a:r>
            <a:endParaRPr lang="de-DE" sz="1200" dirty="0"/>
          </a:p>
        </p:txBody>
      </p:sp>
      <p:sp>
        <p:nvSpPr>
          <p:cNvPr id="4" name="Foliennummernplatzhalter 3"/>
          <p:cNvSpPr>
            <a:spLocks noGrp="1"/>
          </p:cNvSpPr>
          <p:nvPr>
            <p:ph type="sldNum" sz="quarter" idx="10"/>
          </p:nvPr>
        </p:nvSpPr>
        <p:spPr/>
        <p:txBody>
          <a:bodyPr/>
          <a:lstStyle/>
          <a:p>
            <a:fld id="{1B081D84-7461-4751-B538-5E930955CB74}" type="slidenum">
              <a:rPr lang="de-CH" smtClean="0"/>
              <a:pPr/>
              <a:t>1</a:t>
            </a:fld>
            <a:endParaRPr lang="de-CH" dirty="0">
              <a:latin typeface="Lucida Sans Unicode" pitchFamily="34" charset="0"/>
            </a:endParaRPr>
          </a:p>
        </p:txBody>
      </p:sp>
      <p:pic>
        <p:nvPicPr>
          <p:cNvPr id="7" name="Grafik 6" descr="DABA2.eps"/>
          <p:cNvPicPr>
            <a:picLocks noChangeAspect="1"/>
          </p:cNvPicPr>
          <p:nvPr/>
        </p:nvPicPr>
        <p:blipFill>
          <a:blip r:embed="rId3" cstate="print"/>
          <a:stretch>
            <a:fillRect/>
          </a:stretch>
        </p:blipFill>
        <p:spPr>
          <a:xfrm>
            <a:off x="61499" y="2276872"/>
            <a:ext cx="8974997" cy="151216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Schritt 2: Zielgruppe und -prozesse</a:t>
            </a:r>
            <a:endParaRPr lang="de-DE" dirty="0"/>
          </a:p>
        </p:txBody>
      </p:sp>
      <p:sp>
        <p:nvSpPr>
          <p:cNvPr id="4" name="Foliennummernplatzhalter 3"/>
          <p:cNvSpPr>
            <a:spLocks noGrp="1"/>
          </p:cNvSpPr>
          <p:nvPr>
            <p:ph type="sldNum" sz="quarter" idx="10"/>
          </p:nvPr>
        </p:nvSpPr>
        <p:spPr/>
        <p:txBody>
          <a:bodyPr/>
          <a:lstStyle/>
          <a:p>
            <a:fld id="{1B081D84-7461-4751-B538-5E930955CB74}" type="slidenum">
              <a:rPr lang="de-CH" smtClean="0"/>
              <a:pPr/>
              <a:t>10</a:t>
            </a:fld>
            <a:endParaRPr lang="de-CH">
              <a:latin typeface="Lucida Sans Unicode" pitchFamily="34" charset="0"/>
            </a:endParaRPr>
          </a:p>
        </p:txBody>
      </p:sp>
      <p:pic>
        <p:nvPicPr>
          <p:cNvPr id="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412776"/>
            <a:ext cx="770193" cy="635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hteck 5"/>
          <p:cNvSpPr/>
          <p:nvPr/>
        </p:nvSpPr>
        <p:spPr>
          <a:xfrm>
            <a:off x="899592" y="1628800"/>
            <a:ext cx="1715534" cy="276999"/>
          </a:xfrm>
          <a:prstGeom prst="rect">
            <a:avLst/>
          </a:prstGeom>
        </p:spPr>
        <p:txBody>
          <a:bodyPr wrap="none">
            <a:spAutoFit/>
          </a:bodyPr>
          <a:lstStyle/>
          <a:p>
            <a:pPr eaLnBrk="1" hangingPunct="1"/>
            <a:r>
              <a:rPr lang="de-CH" sz="1200" dirty="0" smtClean="0">
                <a:latin typeface="+mj-lt"/>
              </a:rPr>
              <a:t>Anschauungsbeispiele</a:t>
            </a:r>
            <a:endParaRPr lang="de-CH" sz="1200" dirty="0">
              <a:latin typeface="+mj-lt"/>
            </a:endParaRPr>
          </a:p>
        </p:txBody>
      </p:sp>
      <p:sp>
        <p:nvSpPr>
          <p:cNvPr id="7" name="Rectangle 7"/>
          <p:cNvSpPr>
            <a:spLocks noChangeArrowheads="1"/>
          </p:cNvSpPr>
          <p:nvPr/>
        </p:nvSpPr>
        <p:spPr bwMode="auto">
          <a:xfrm>
            <a:off x="899592" y="2060848"/>
            <a:ext cx="78488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CH" sz="1200" dirty="0" smtClean="0">
                <a:solidFill>
                  <a:srgbClr val="0065A6"/>
                </a:solidFill>
                <a:latin typeface="+mj-lt"/>
              </a:rPr>
              <a:t>Zielgruppe/Zielkunde:</a:t>
            </a:r>
          </a:p>
          <a:p>
            <a:r>
              <a:rPr lang="de-CH" sz="1200" dirty="0" smtClean="0">
                <a:latin typeface="+mj-lt"/>
              </a:rPr>
              <a:t>Personen, die einen Autokauf planen </a:t>
            </a:r>
            <a:r>
              <a:rPr lang="de-CH" sz="1200" dirty="0" smtClean="0">
                <a:solidFill>
                  <a:srgbClr val="E12F21"/>
                </a:solidFill>
                <a:latin typeface="+mj-lt"/>
              </a:rPr>
              <a:t> </a:t>
            </a:r>
            <a:endParaRPr lang="de-CH" sz="1200" dirty="0">
              <a:solidFill>
                <a:srgbClr val="E12F21"/>
              </a:solidFill>
              <a:latin typeface="+mj-lt"/>
            </a:endParaRPr>
          </a:p>
        </p:txBody>
      </p:sp>
      <p:sp>
        <p:nvSpPr>
          <p:cNvPr id="8" name="Rectangle 9"/>
          <p:cNvSpPr>
            <a:spLocks noChangeArrowheads="1"/>
          </p:cNvSpPr>
          <p:nvPr/>
        </p:nvSpPr>
        <p:spPr bwMode="auto">
          <a:xfrm>
            <a:off x="833934" y="4077072"/>
            <a:ext cx="7914530" cy="1008112"/>
          </a:xfrm>
          <a:prstGeom prst="rect">
            <a:avLst/>
          </a:prstGeom>
          <a:noFill/>
          <a:ln w="9525">
            <a:solidFill>
              <a:srgbClr val="0065A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sz="1200" dirty="0">
              <a:latin typeface="+mj-lt"/>
            </a:endParaRPr>
          </a:p>
        </p:txBody>
      </p:sp>
      <p:sp>
        <p:nvSpPr>
          <p:cNvPr id="9" name="Rectangle 10"/>
          <p:cNvSpPr>
            <a:spLocks noChangeArrowheads="1"/>
          </p:cNvSpPr>
          <p:nvPr/>
        </p:nvSpPr>
        <p:spPr bwMode="auto">
          <a:xfrm>
            <a:off x="899592" y="4077072"/>
            <a:ext cx="78488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CH" sz="1200" dirty="0" smtClean="0">
                <a:solidFill>
                  <a:srgbClr val="0065A6"/>
                </a:solidFill>
                <a:latin typeface="+mj-lt"/>
              </a:rPr>
              <a:t>Erwartungen, Bedürfnisse und Motive der Kundengruppe / des Kunden</a:t>
            </a:r>
          </a:p>
          <a:p>
            <a:r>
              <a:rPr lang="de-CH" sz="1200" dirty="0" smtClean="0">
                <a:latin typeface="+mj-lt"/>
              </a:rPr>
              <a:t>Sehr hohe Erwartungen an die Serviceleistung, Bedürfnis nach Sicherheit, Komfort und sozialer Anerkennung</a:t>
            </a:r>
          </a:p>
        </p:txBody>
      </p:sp>
      <p:sp>
        <p:nvSpPr>
          <p:cNvPr id="10" name="Rectangle 10"/>
          <p:cNvSpPr>
            <a:spLocks noChangeArrowheads="1"/>
          </p:cNvSpPr>
          <p:nvPr/>
        </p:nvSpPr>
        <p:spPr bwMode="auto">
          <a:xfrm>
            <a:off x="899592" y="2924944"/>
            <a:ext cx="7848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CH" sz="1200" dirty="0" smtClean="0">
                <a:solidFill>
                  <a:srgbClr val="0065A6"/>
                </a:solidFill>
                <a:latin typeface="+mj-lt"/>
              </a:rPr>
              <a:t>Merkmale der Kundengruppen / des Kunden</a:t>
            </a:r>
          </a:p>
          <a:p>
            <a:r>
              <a:rPr lang="de-CH" sz="1200" dirty="0" smtClean="0">
                <a:latin typeface="+mj-lt"/>
              </a:rPr>
              <a:t>Mittleres bis fortgeschrittenes Alter, vorwiegend männlich, wohlhabend, mittleres bis Topmanagement / im Ruhestand, legen Wert auf Tradition und Status </a:t>
            </a:r>
            <a:endParaRPr lang="de-CH" sz="1200" dirty="0">
              <a:latin typeface="+mj-lt"/>
            </a:endParaRPr>
          </a:p>
        </p:txBody>
      </p:sp>
      <p:sp>
        <p:nvSpPr>
          <p:cNvPr id="11" name="Rectangle 9"/>
          <p:cNvSpPr>
            <a:spLocks noChangeArrowheads="1"/>
          </p:cNvSpPr>
          <p:nvPr/>
        </p:nvSpPr>
        <p:spPr bwMode="auto">
          <a:xfrm>
            <a:off x="827584" y="5157192"/>
            <a:ext cx="7920880" cy="1440160"/>
          </a:xfrm>
          <a:prstGeom prst="rect">
            <a:avLst/>
          </a:prstGeom>
          <a:noFill/>
          <a:ln w="9525">
            <a:solidFill>
              <a:srgbClr val="0065A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sz="1200" dirty="0">
              <a:latin typeface="+mj-lt"/>
            </a:endParaRPr>
          </a:p>
        </p:txBody>
      </p:sp>
      <p:sp>
        <p:nvSpPr>
          <p:cNvPr id="12" name="Rectangle 10"/>
          <p:cNvSpPr>
            <a:spLocks noChangeArrowheads="1"/>
          </p:cNvSpPr>
          <p:nvPr/>
        </p:nvSpPr>
        <p:spPr bwMode="auto">
          <a:xfrm>
            <a:off x="899592" y="5157193"/>
            <a:ext cx="784887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CH" sz="1200" dirty="0" smtClean="0">
                <a:solidFill>
                  <a:srgbClr val="0065A6"/>
                </a:solidFill>
                <a:latin typeface="+mj-lt"/>
              </a:rPr>
              <a:t>Prozess:</a:t>
            </a:r>
          </a:p>
          <a:p>
            <a:r>
              <a:rPr lang="de-CH" sz="1200" dirty="0" smtClean="0">
                <a:latin typeface="+mj-lt"/>
              </a:rPr>
              <a:t>Neukauf eines Autos:</a:t>
            </a:r>
          </a:p>
          <a:p>
            <a:pPr lvl="0"/>
            <a:r>
              <a:rPr lang="de-CH" sz="1200" dirty="0">
                <a:latin typeface="+mj-lt"/>
              </a:rPr>
              <a:t>Vor dem </a:t>
            </a:r>
            <a:r>
              <a:rPr lang="de-CH" sz="1200" dirty="0" smtClean="0">
                <a:latin typeface="+mj-lt"/>
              </a:rPr>
              <a:t>Besuch im Autohaus – Hinweg – Begrüssung – Bedürfnisabklärung</a:t>
            </a:r>
            <a:r>
              <a:rPr lang="de-CH" sz="1200" dirty="0">
                <a:latin typeface="+mj-lt"/>
              </a:rPr>
              <a:t> </a:t>
            </a:r>
            <a:r>
              <a:rPr lang="de-CH" sz="1200" dirty="0" smtClean="0">
                <a:latin typeface="+mj-lt"/>
              </a:rPr>
              <a:t>– Probefahrt  – nach </a:t>
            </a:r>
            <a:r>
              <a:rPr lang="de-CH" sz="1200" dirty="0">
                <a:latin typeface="+mj-lt"/>
              </a:rPr>
              <a:t>der </a:t>
            </a:r>
            <a:r>
              <a:rPr lang="de-CH" sz="1200" dirty="0" smtClean="0">
                <a:latin typeface="+mj-lt"/>
              </a:rPr>
              <a:t>Probefahrt – nach </a:t>
            </a:r>
            <a:r>
              <a:rPr lang="de-CH" sz="1200" dirty="0">
                <a:latin typeface="+mj-lt"/>
              </a:rPr>
              <a:t>dem </a:t>
            </a:r>
            <a:r>
              <a:rPr lang="de-CH" sz="1200" dirty="0" smtClean="0">
                <a:latin typeface="+mj-lt"/>
              </a:rPr>
              <a:t>Besuch im Autohaus</a:t>
            </a:r>
            <a:endParaRPr lang="de-CH" sz="1200" dirty="0">
              <a:latin typeface="+mj-lt"/>
            </a:endParaRPr>
          </a:p>
          <a:p>
            <a:endParaRPr lang="de-CH" sz="1200" dirty="0">
              <a:latin typeface="+mj-lt"/>
            </a:endParaRPr>
          </a:p>
        </p:txBody>
      </p:sp>
      <p:sp>
        <p:nvSpPr>
          <p:cNvPr id="13" name="Rectangle 6"/>
          <p:cNvSpPr>
            <a:spLocks noChangeArrowheads="1"/>
          </p:cNvSpPr>
          <p:nvPr/>
        </p:nvSpPr>
        <p:spPr bwMode="auto">
          <a:xfrm>
            <a:off x="827584" y="2060848"/>
            <a:ext cx="7920880" cy="792088"/>
          </a:xfrm>
          <a:prstGeom prst="rect">
            <a:avLst/>
          </a:prstGeom>
          <a:noFill/>
          <a:ln w="9525">
            <a:solidFill>
              <a:srgbClr val="0065A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sz="1200" dirty="0">
              <a:latin typeface="+mj-lt"/>
            </a:endParaRPr>
          </a:p>
        </p:txBody>
      </p:sp>
      <p:sp>
        <p:nvSpPr>
          <p:cNvPr id="14" name="Rectangle 6"/>
          <p:cNvSpPr>
            <a:spLocks noChangeArrowheads="1"/>
          </p:cNvSpPr>
          <p:nvPr/>
        </p:nvSpPr>
        <p:spPr bwMode="auto">
          <a:xfrm>
            <a:off x="827584" y="2924944"/>
            <a:ext cx="7920880" cy="1081410"/>
          </a:xfrm>
          <a:prstGeom prst="rect">
            <a:avLst/>
          </a:prstGeom>
          <a:noFill/>
          <a:ln w="9525">
            <a:solidFill>
              <a:srgbClr val="0065A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dirty="0"/>
          </a:p>
        </p:txBody>
      </p:sp>
      <p:pic>
        <p:nvPicPr>
          <p:cNvPr id="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1303" y="692696"/>
            <a:ext cx="2842697" cy="703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Schritt 3: Markenwerte</a:t>
            </a:r>
            <a:endParaRPr lang="de-DE" dirty="0"/>
          </a:p>
        </p:txBody>
      </p:sp>
      <p:sp>
        <p:nvSpPr>
          <p:cNvPr id="3" name="Inhaltsplatzhalter 2"/>
          <p:cNvSpPr>
            <a:spLocks noGrp="1"/>
          </p:cNvSpPr>
          <p:nvPr>
            <p:ph idx="1"/>
          </p:nvPr>
        </p:nvSpPr>
        <p:spPr>
          <a:xfrm>
            <a:off x="755576" y="1988841"/>
            <a:ext cx="8209037" cy="648071"/>
          </a:xfrm>
        </p:spPr>
        <p:txBody>
          <a:bodyPr/>
          <a:lstStyle/>
          <a:p>
            <a:pPr marL="0"/>
            <a:r>
              <a:rPr lang="de-CH" sz="1200" dirty="0" smtClean="0"/>
              <a:t>Markenwerte drücken die Identität bzw. Persönlichkeit einer Marke bzw. eines Unternehmens aus. In diesem Schritt werden die Markenwerte und deren Selbstverständnis bestimmt. Sie dienen als Ausgangspunkt für das Kundenerlebnismanagement bzw. als </a:t>
            </a:r>
            <a:r>
              <a:rPr lang="de-CH" sz="1200" dirty="0" err="1" smtClean="0"/>
              <a:t>Handlungsmaxime</a:t>
            </a:r>
            <a:r>
              <a:rPr lang="de-CH" sz="1200" dirty="0" smtClean="0"/>
              <a:t> für sämtliche Kundeninteraktionen über alle Kontaktpunkte hinweg. </a:t>
            </a:r>
          </a:p>
          <a:p>
            <a:endParaRPr lang="de-DE" dirty="0"/>
          </a:p>
        </p:txBody>
      </p:sp>
      <p:sp>
        <p:nvSpPr>
          <p:cNvPr id="4" name="Foliennummernplatzhalter 3"/>
          <p:cNvSpPr>
            <a:spLocks noGrp="1"/>
          </p:cNvSpPr>
          <p:nvPr>
            <p:ph type="sldNum" sz="quarter" idx="10"/>
          </p:nvPr>
        </p:nvSpPr>
        <p:spPr/>
        <p:txBody>
          <a:bodyPr/>
          <a:lstStyle/>
          <a:p>
            <a:fld id="{1B081D84-7461-4751-B538-5E930955CB74}" type="slidenum">
              <a:rPr lang="de-CH" smtClean="0"/>
              <a:pPr/>
              <a:t>11</a:t>
            </a:fld>
            <a:endParaRPr lang="de-CH">
              <a:latin typeface="Lucida Sans Unicode" pitchFamily="34" charset="0"/>
            </a:endParaRPr>
          </a:p>
        </p:txBody>
      </p:sp>
      <p:pic>
        <p:nvPicPr>
          <p:cNvPr id="5" name="Picture 2" descr="C:\Users\ujuettne\AppData\Local\Microsoft\Windows\Temporary Internet Files\Content.IE5\VD4H76SN\MC90043261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484784"/>
            <a:ext cx="509920" cy="441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C:\Users\ujuettne\AppData\Local\Microsoft\Windows\Temporary Internet Files\Content.IE5\VD4H76SN\MC900433883[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2924944"/>
            <a:ext cx="416435" cy="38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hteck 6"/>
          <p:cNvSpPr/>
          <p:nvPr/>
        </p:nvSpPr>
        <p:spPr>
          <a:xfrm>
            <a:off x="683568" y="1556792"/>
            <a:ext cx="526106" cy="276999"/>
          </a:xfrm>
          <a:prstGeom prst="rect">
            <a:avLst/>
          </a:prstGeom>
        </p:spPr>
        <p:txBody>
          <a:bodyPr wrap="none">
            <a:spAutoFit/>
          </a:bodyPr>
          <a:lstStyle/>
          <a:p>
            <a:r>
              <a:rPr lang="de-CH" sz="1200" kern="0" dirty="0">
                <a:solidFill>
                  <a:srgbClr val="000000"/>
                </a:solidFill>
                <a:latin typeface="+mj-lt"/>
                <a:cs typeface="Arial" charset="0"/>
              </a:rPr>
              <a:t>Idee </a:t>
            </a:r>
            <a:endParaRPr lang="de-DE" sz="1200" dirty="0">
              <a:latin typeface="+mj-lt"/>
            </a:endParaRPr>
          </a:p>
        </p:txBody>
      </p:sp>
      <p:sp>
        <p:nvSpPr>
          <p:cNvPr id="8" name="Textfeld 24"/>
          <p:cNvSpPr txBox="1">
            <a:spLocks noChangeArrowheads="1"/>
          </p:cNvSpPr>
          <p:nvPr/>
        </p:nvSpPr>
        <p:spPr bwMode="auto">
          <a:xfrm>
            <a:off x="683568" y="2996952"/>
            <a:ext cx="32081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charset="0"/>
                <a:cs typeface="Arial" charset="0"/>
              </a:defRPr>
            </a:lvl1pPr>
            <a:lvl2pPr marL="742950" indent="-285750" eaLnBrk="0" hangingPunct="0">
              <a:defRPr>
                <a:solidFill>
                  <a:schemeClr val="tx1"/>
                </a:solidFill>
                <a:latin typeface="Lucida Sans Unicode" charset="0"/>
                <a:cs typeface="Arial" charset="0"/>
              </a:defRPr>
            </a:lvl2pPr>
            <a:lvl3pPr marL="1143000" indent="-228600" eaLnBrk="0" hangingPunct="0">
              <a:defRPr>
                <a:solidFill>
                  <a:schemeClr val="tx1"/>
                </a:solidFill>
                <a:latin typeface="Lucida Sans Unicode" charset="0"/>
                <a:cs typeface="Arial" charset="0"/>
              </a:defRPr>
            </a:lvl3pPr>
            <a:lvl4pPr marL="1600200" indent="-228600" eaLnBrk="0" hangingPunct="0">
              <a:defRPr>
                <a:solidFill>
                  <a:schemeClr val="tx1"/>
                </a:solidFill>
                <a:latin typeface="Lucida Sans Unicode" charset="0"/>
                <a:cs typeface="Arial" charset="0"/>
              </a:defRPr>
            </a:lvl4pPr>
            <a:lvl5pPr marL="2057400" indent="-228600" eaLnBrk="0" hangingPunct="0">
              <a:defRPr>
                <a:solidFill>
                  <a:schemeClr val="tx1"/>
                </a:solidFill>
                <a:latin typeface="Lucida Sans Unicode" charset="0"/>
                <a:cs typeface="Arial" charset="0"/>
              </a:defRPr>
            </a:lvl5pPr>
            <a:lvl6pPr marL="2514600" indent="-228600" eaLnBrk="0" fontAlgn="base" hangingPunct="0">
              <a:spcBef>
                <a:spcPct val="0"/>
              </a:spcBef>
              <a:spcAft>
                <a:spcPct val="0"/>
              </a:spcAft>
              <a:defRPr>
                <a:solidFill>
                  <a:schemeClr val="tx1"/>
                </a:solidFill>
                <a:latin typeface="Lucida Sans Unicode" charset="0"/>
                <a:cs typeface="Arial" charset="0"/>
              </a:defRPr>
            </a:lvl6pPr>
            <a:lvl7pPr marL="2971800" indent="-228600" eaLnBrk="0" fontAlgn="base" hangingPunct="0">
              <a:spcBef>
                <a:spcPct val="0"/>
              </a:spcBef>
              <a:spcAft>
                <a:spcPct val="0"/>
              </a:spcAft>
              <a:defRPr>
                <a:solidFill>
                  <a:schemeClr val="tx1"/>
                </a:solidFill>
                <a:latin typeface="Lucida Sans Unicode" charset="0"/>
                <a:cs typeface="Arial" charset="0"/>
              </a:defRPr>
            </a:lvl7pPr>
            <a:lvl8pPr marL="3429000" indent="-228600" eaLnBrk="0" fontAlgn="base" hangingPunct="0">
              <a:spcBef>
                <a:spcPct val="0"/>
              </a:spcBef>
              <a:spcAft>
                <a:spcPct val="0"/>
              </a:spcAft>
              <a:defRPr>
                <a:solidFill>
                  <a:schemeClr val="tx1"/>
                </a:solidFill>
                <a:latin typeface="Lucida Sans Unicode" charset="0"/>
                <a:cs typeface="Arial" charset="0"/>
              </a:defRPr>
            </a:lvl8pPr>
            <a:lvl9pPr marL="3886200" indent="-228600" eaLnBrk="0" fontAlgn="base" hangingPunct="0">
              <a:spcBef>
                <a:spcPct val="0"/>
              </a:spcBef>
              <a:spcAft>
                <a:spcPct val="0"/>
              </a:spcAft>
              <a:defRPr>
                <a:solidFill>
                  <a:schemeClr val="tx1"/>
                </a:solidFill>
                <a:latin typeface="Lucida Sans Unicode" charset="0"/>
                <a:cs typeface="Arial" charset="0"/>
              </a:defRPr>
            </a:lvl9pPr>
          </a:lstStyle>
          <a:p>
            <a:pPr eaLnBrk="1" hangingPunct="1"/>
            <a:r>
              <a:rPr lang="de-CH" sz="1200" dirty="0">
                <a:latin typeface="+mj-lt"/>
              </a:rPr>
              <a:t>Tipps, Tricks und zu vermeidende Fallstricke</a:t>
            </a:r>
          </a:p>
        </p:txBody>
      </p:sp>
      <p:sp>
        <p:nvSpPr>
          <p:cNvPr id="9" name="Rechteck 8"/>
          <p:cNvSpPr/>
          <p:nvPr/>
        </p:nvSpPr>
        <p:spPr>
          <a:xfrm>
            <a:off x="395536" y="3429000"/>
            <a:ext cx="8424936" cy="2123658"/>
          </a:xfrm>
          <a:prstGeom prst="rect">
            <a:avLst/>
          </a:prstGeom>
        </p:spPr>
        <p:txBody>
          <a:bodyPr wrap="square">
            <a:spAutoFit/>
          </a:bodyPr>
          <a:lstStyle/>
          <a:p>
            <a:pPr marL="285750" lvl="0" indent="-285750">
              <a:buFont typeface="Arial" pitchFamily="34" charset="0"/>
              <a:buChar char="•"/>
            </a:pPr>
            <a:r>
              <a:rPr lang="de-CH" sz="1200" dirty="0">
                <a:solidFill>
                  <a:srgbClr val="000000"/>
                </a:solidFill>
                <a:latin typeface="+mj-lt"/>
              </a:rPr>
              <a:t>Vergleichen Sie Ihre Markenwerte mit jenen Ihrer </a:t>
            </a:r>
            <a:r>
              <a:rPr lang="de-CH" sz="1200" dirty="0" err="1" smtClean="0">
                <a:solidFill>
                  <a:srgbClr val="000000"/>
                </a:solidFill>
                <a:latin typeface="+mj-lt"/>
              </a:rPr>
              <a:t>Hauptmitwettbewerber</a:t>
            </a:r>
            <a:r>
              <a:rPr lang="de-CH" sz="1200" dirty="0" smtClean="0">
                <a:solidFill>
                  <a:srgbClr val="000000"/>
                </a:solidFill>
                <a:latin typeface="+mj-lt"/>
              </a:rPr>
              <a:t>, </a:t>
            </a:r>
            <a:r>
              <a:rPr lang="de-CH" sz="1200" dirty="0">
                <a:solidFill>
                  <a:srgbClr val="000000"/>
                </a:solidFill>
                <a:latin typeface="+mj-lt"/>
              </a:rPr>
              <a:t>um zu prüfen, ob Sie sich mit Ihren Markenwerten und damit mit Ihrer Identität von der Konkurrenz abheben. Ist dies nicht der Fall, wäre es eine Überlegung wert, Ihre Markenwerte </a:t>
            </a:r>
            <a:r>
              <a:rPr lang="de-CH" sz="1200" dirty="0" smtClean="0">
                <a:solidFill>
                  <a:srgbClr val="000000"/>
                </a:solidFill>
                <a:latin typeface="+mj-lt"/>
              </a:rPr>
              <a:t>nochmals einer kritischen Prüfung zu unterziehen.  </a:t>
            </a:r>
            <a:endParaRPr lang="de-CH" sz="1200" dirty="0">
              <a:solidFill>
                <a:srgbClr val="000000"/>
              </a:solidFill>
              <a:latin typeface="+mj-lt"/>
            </a:endParaRPr>
          </a:p>
          <a:p>
            <a:pPr marL="285750" lvl="0" indent="-285750">
              <a:buFont typeface="Arial" pitchFamily="34" charset="0"/>
              <a:buChar char="•"/>
            </a:pPr>
            <a:r>
              <a:rPr lang="de-CH" sz="1200" dirty="0">
                <a:solidFill>
                  <a:srgbClr val="000000"/>
                </a:solidFill>
                <a:latin typeface="+mj-lt"/>
              </a:rPr>
              <a:t>Die Ausarbeitung der Stichworte zum Selbstverständnis der Markenwerte ist bei Bedarf eine gute Grundlage zur Erläuterung der Werte </a:t>
            </a:r>
            <a:r>
              <a:rPr lang="de-CH" sz="1200" dirty="0" smtClean="0">
                <a:solidFill>
                  <a:srgbClr val="000000"/>
                </a:solidFill>
                <a:latin typeface="+mj-lt"/>
              </a:rPr>
              <a:t>gegenüber allen </a:t>
            </a:r>
            <a:r>
              <a:rPr lang="de-CH" sz="1200" dirty="0">
                <a:solidFill>
                  <a:srgbClr val="000000"/>
                </a:solidFill>
                <a:latin typeface="+mj-lt"/>
              </a:rPr>
              <a:t>Mitarbeitenden. </a:t>
            </a:r>
          </a:p>
          <a:p>
            <a:pPr marL="285750" lvl="0" indent="-285750">
              <a:buFont typeface="Arial" pitchFamily="34" charset="0"/>
              <a:buChar char="•"/>
            </a:pPr>
            <a:r>
              <a:rPr lang="de-CH" sz="1200" dirty="0" smtClean="0">
                <a:latin typeface="+mj-lt"/>
              </a:rPr>
              <a:t>Sollten Ihnen spontan keine Stichpunkte zum Selbstverständnis Ihrer Markenwerte einfallen, so versuchen Sie es mit folgender Methode: Bitten Sie jedes Geschäftsleitungsmitglied, Zeitschriften und Illustrierte durchzusehen hinsichtlich Bilder, die sie mit den Markenwerten assoziieren. Nachdem jeder für sich bis zu drei Bilder pro Markenwert gewählt hat, wird jeder Markenwert anhand der Bilder verbal von den Geschäftsleitungsmitgliedern erläutert und ggf. anschliessend diskutiert. Durch die Anwendung dieser Methode sollten Sie ein detailliertes Verständnis Ihrer Markenwerte erhalten.</a:t>
            </a:r>
            <a:endParaRPr lang="de-DE" sz="1200" dirty="0">
              <a:solidFill>
                <a:srgbClr val="000000"/>
              </a:solidFill>
              <a:latin typeface="+mj-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Schritt 3: Markenwerte</a:t>
            </a:r>
            <a:endParaRPr lang="de-DE" dirty="0"/>
          </a:p>
        </p:txBody>
      </p:sp>
      <p:sp>
        <p:nvSpPr>
          <p:cNvPr id="3" name="Inhaltsplatzhalter 2"/>
          <p:cNvSpPr>
            <a:spLocks noGrp="1"/>
          </p:cNvSpPr>
          <p:nvPr>
            <p:ph idx="1"/>
          </p:nvPr>
        </p:nvSpPr>
        <p:spPr>
          <a:xfrm>
            <a:off x="179388" y="1916831"/>
            <a:ext cx="8785225" cy="4464497"/>
          </a:xfrm>
        </p:spPr>
        <p:txBody>
          <a:bodyPr/>
          <a:lstStyle/>
          <a:p>
            <a:pPr marL="285750" indent="-285750">
              <a:buFont typeface="Arial" pitchFamily="34" charset="0"/>
              <a:buChar char="•"/>
            </a:pPr>
            <a:r>
              <a:rPr lang="de-CH" sz="1200" dirty="0" smtClean="0"/>
              <a:t>Als weitere Hilfestellung können Sie auf folgendes Set an Adjektiven</a:t>
            </a:r>
            <a:r>
              <a:rPr lang="de-CH" sz="1200" baseline="30000" dirty="0" smtClean="0"/>
              <a:t>1</a:t>
            </a:r>
            <a:r>
              <a:rPr lang="de-CH" sz="1200" dirty="0" smtClean="0"/>
              <a:t> zur Beschreibung Ihrer gelebten Markenwerte zurückgreifen:</a:t>
            </a:r>
          </a:p>
          <a:p>
            <a:pPr marL="285750" indent="-285750">
              <a:buFont typeface="Arial" pitchFamily="34" charset="0"/>
              <a:buChar char="•"/>
            </a:pPr>
            <a:endParaRPr lang="de-CH" sz="1000" dirty="0" smtClean="0"/>
          </a:p>
          <a:p>
            <a:pPr marL="285750" indent="-285750">
              <a:buFont typeface="Arial" pitchFamily="34" charset="0"/>
              <a:buChar char="•"/>
            </a:pPr>
            <a:endParaRPr lang="de-CH" sz="1000" dirty="0" smtClean="0"/>
          </a:p>
          <a:p>
            <a:pPr marL="285750" indent="-285750">
              <a:buFont typeface="Arial" pitchFamily="34" charset="0"/>
              <a:buChar char="•"/>
            </a:pPr>
            <a:endParaRPr lang="de-CH" sz="1000" dirty="0" smtClean="0"/>
          </a:p>
          <a:p>
            <a:pPr marL="285750" indent="-285750">
              <a:buFont typeface="Arial" pitchFamily="34" charset="0"/>
              <a:buChar char="•"/>
            </a:pPr>
            <a:endParaRPr lang="de-CH" sz="1000" dirty="0" smtClean="0"/>
          </a:p>
          <a:p>
            <a:pPr marL="285750" indent="-285750">
              <a:buFont typeface="Arial" pitchFamily="34" charset="0"/>
              <a:buChar char="•"/>
            </a:pPr>
            <a:endParaRPr lang="de-CH" sz="1000" dirty="0" smtClean="0"/>
          </a:p>
          <a:p>
            <a:pPr marL="285750" indent="-285750">
              <a:buFont typeface="Arial" pitchFamily="34" charset="0"/>
              <a:buChar char="•"/>
            </a:pPr>
            <a:endParaRPr lang="de-CH" sz="1000" dirty="0" smtClean="0"/>
          </a:p>
          <a:p>
            <a:pPr marL="285750" indent="-285750">
              <a:buFont typeface="Arial" pitchFamily="34" charset="0"/>
              <a:buChar char="•"/>
            </a:pPr>
            <a:endParaRPr lang="de-CH" sz="1000" dirty="0" smtClean="0"/>
          </a:p>
          <a:p>
            <a:pPr marL="285750" indent="-285750">
              <a:buFont typeface="Arial" pitchFamily="34" charset="0"/>
              <a:buChar char="•"/>
            </a:pPr>
            <a:endParaRPr lang="de-CH" sz="1000" dirty="0" smtClean="0"/>
          </a:p>
          <a:p>
            <a:pPr marL="285750" indent="-285750">
              <a:buFont typeface="Arial" pitchFamily="34" charset="0"/>
              <a:buChar char="•"/>
            </a:pPr>
            <a:endParaRPr lang="de-CH" sz="1000" dirty="0" smtClean="0"/>
          </a:p>
          <a:p>
            <a:pPr marL="285750" indent="-285750">
              <a:buFont typeface="Arial" pitchFamily="34" charset="0"/>
              <a:buChar char="•"/>
            </a:pPr>
            <a:endParaRPr lang="de-CH" sz="1000" dirty="0" smtClean="0"/>
          </a:p>
          <a:p>
            <a:pPr marL="285750" indent="-285750">
              <a:buFont typeface="Arial" pitchFamily="34" charset="0"/>
              <a:buChar char="•"/>
            </a:pPr>
            <a:endParaRPr lang="de-CH" sz="1000" dirty="0" smtClean="0"/>
          </a:p>
          <a:p>
            <a:pPr marL="285750" indent="-285750">
              <a:buFont typeface="Arial" pitchFamily="34" charset="0"/>
              <a:buChar char="•"/>
            </a:pPr>
            <a:endParaRPr lang="de-CH" sz="1000" dirty="0" smtClean="0"/>
          </a:p>
          <a:p>
            <a:pPr marL="285750" indent="-285750">
              <a:buFont typeface="Arial" pitchFamily="34" charset="0"/>
              <a:buChar char="•"/>
            </a:pPr>
            <a:endParaRPr lang="de-CH" sz="1000" dirty="0" smtClean="0"/>
          </a:p>
          <a:p>
            <a:pPr marL="285750" indent="-285750">
              <a:buFont typeface="Arial" pitchFamily="34" charset="0"/>
              <a:buChar char="•"/>
            </a:pPr>
            <a:endParaRPr lang="de-CH" sz="1000" dirty="0" smtClean="0"/>
          </a:p>
          <a:p>
            <a:pPr marL="285750" indent="-285750">
              <a:buFont typeface="Arial" pitchFamily="34" charset="0"/>
              <a:buChar char="•"/>
            </a:pPr>
            <a:endParaRPr lang="de-CH" sz="1000" dirty="0" smtClean="0"/>
          </a:p>
          <a:p>
            <a:pPr marL="285750" indent="-285750">
              <a:buFont typeface="Arial" pitchFamily="34" charset="0"/>
              <a:buChar char="•"/>
            </a:pPr>
            <a:endParaRPr lang="de-CH" sz="1000" dirty="0" smtClean="0"/>
          </a:p>
          <a:p>
            <a:pPr marL="285750" indent="-285750">
              <a:buFont typeface="Arial" pitchFamily="34" charset="0"/>
              <a:buChar char="•"/>
            </a:pPr>
            <a:endParaRPr lang="de-CH" sz="1000" dirty="0" smtClean="0"/>
          </a:p>
          <a:p>
            <a:pPr marL="285750" indent="-285750">
              <a:buFont typeface="Arial" pitchFamily="34" charset="0"/>
              <a:buChar char="•"/>
            </a:pPr>
            <a:endParaRPr lang="de-CH" sz="1000" dirty="0" smtClean="0"/>
          </a:p>
          <a:p>
            <a:pPr marL="285750" indent="-285750">
              <a:buFont typeface="Arial" pitchFamily="34" charset="0"/>
              <a:buChar char="•"/>
            </a:pPr>
            <a:endParaRPr lang="de-CH" sz="1000" dirty="0" smtClean="0"/>
          </a:p>
          <a:p>
            <a:pPr marL="0" indent="-285750"/>
            <a:r>
              <a:rPr lang="de-CH" sz="1000" baseline="30000" dirty="0" smtClean="0"/>
              <a:t>1</a:t>
            </a:r>
            <a:r>
              <a:rPr lang="de-CH" sz="1000" dirty="0" smtClean="0"/>
              <a:t> Quelle: Mäder, R. (2005). Messung und Steuerung von Markenpersönlichkeit: Entwicklung eines Messinstrumentes und Anwendung in der Werbung mit prominenten </a:t>
            </a:r>
            <a:r>
              <a:rPr lang="de-CH" sz="1000" dirty="0" err="1" smtClean="0"/>
              <a:t>Testimonials</a:t>
            </a:r>
            <a:r>
              <a:rPr lang="de-CH" sz="1000" dirty="0" smtClean="0"/>
              <a:t>. Wiesbaden: Gabler.</a:t>
            </a:r>
          </a:p>
          <a:p>
            <a:endParaRPr lang="de-DE" sz="1000" dirty="0"/>
          </a:p>
        </p:txBody>
      </p:sp>
      <p:sp>
        <p:nvSpPr>
          <p:cNvPr id="4" name="Foliennummernplatzhalter 3"/>
          <p:cNvSpPr>
            <a:spLocks noGrp="1"/>
          </p:cNvSpPr>
          <p:nvPr>
            <p:ph type="sldNum" sz="quarter" idx="10"/>
          </p:nvPr>
        </p:nvSpPr>
        <p:spPr/>
        <p:txBody>
          <a:bodyPr/>
          <a:lstStyle/>
          <a:p>
            <a:fld id="{1B081D84-7461-4751-B538-5E930955CB74}" type="slidenum">
              <a:rPr lang="de-CH" smtClean="0"/>
              <a:pPr/>
              <a:t>12</a:t>
            </a:fld>
            <a:endParaRPr lang="de-CH">
              <a:latin typeface="Lucida Sans Unicode" pitchFamily="34" charset="0"/>
            </a:endParaRPr>
          </a:p>
        </p:txBody>
      </p:sp>
      <p:pic>
        <p:nvPicPr>
          <p:cNvPr id="5" name="Picture 9" descr="C:\Users\ujuettne\AppData\Local\Microsoft\Windows\Temporary Internet Files\Content.IE5\VD4H76SN\MC900433883[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412776"/>
            <a:ext cx="416435" cy="38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24"/>
          <p:cNvSpPr txBox="1">
            <a:spLocks noChangeArrowheads="1"/>
          </p:cNvSpPr>
          <p:nvPr/>
        </p:nvSpPr>
        <p:spPr bwMode="auto">
          <a:xfrm>
            <a:off x="611560" y="1484784"/>
            <a:ext cx="32081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charset="0"/>
                <a:cs typeface="Arial" charset="0"/>
              </a:defRPr>
            </a:lvl1pPr>
            <a:lvl2pPr marL="742950" indent="-285750" eaLnBrk="0" hangingPunct="0">
              <a:defRPr>
                <a:solidFill>
                  <a:schemeClr val="tx1"/>
                </a:solidFill>
                <a:latin typeface="Lucida Sans Unicode" charset="0"/>
                <a:cs typeface="Arial" charset="0"/>
              </a:defRPr>
            </a:lvl2pPr>
            <a:lvl3pPr marL="1143000" indent="-228600" eaLnBrk="0" hangingPunct="0">
              <a:defRPr>
                <a:solidFill>
                  <a:schemeClr val="tx1"/>
                </a:solidFill>
                <a:latin typeface="Lucida Sans Unicode" charset="0"/>
                <a:cs typeface="Arial" charset="0"/>
              </a:defRPr>
            </a:lvl3pPr>
            <a:lvl4pPr marL="1600200" indent="-228600" eaLnBrk="0" hangingPunct="0">
              <a:defRPr>
                <a:solidFill>
                  <a:schemeClr val="tx1"/>
                </a:solidFill>
                <a:latin typeface="Lucida Sans Unicode" charset="0"/>
                <a:cs typeface="Arial" charset="0"/>
              </a:defRPr>
            </a:lvl4pPr>
            <a:lvl5pPr marL="2057400" indent="-228600" eaLnBrk="0" hangingPunct="0">
              <a:defRPr>
                <a:solidFill>
                  <a:schemeClr val="tx1"/>
                </a:solidFill>
                <a:latin typeface="Lucida Sans Unicode" charset="0"/>
                <a:cs typeface="Arial" charset="0"/>
              </a:defRPr>
            </a:lvl5pPr>
            <a:lvl6pPr marL="2514600" indent="-228600" eaLnBrk="0" fontAlgn="base" hangingPunct="0">
              <a:spcBef>
                <a:spcPct val="0"/>
              </a:spcBef>
              <a:spcAft>
                <a:spcPct val="0"/>
              </a:spcAft>
              <a:defRPr>
                <a:solidFill>
                  <a:schemeClr val="tx1"/>
                </a:solidFill>
                <a:latin typeface="Lucida Sans Unicode" charset="0"/>
                <a:cs typeface="Arial" charset="0"/>
              </a:defRPr>
            </a:lvl6pPr>
            <a:lvl7pPr marL="2971800" indent="-228600" eaLnBrk="0" fontAlgn="base" hangingPunct="0">
              <a:spcBef>
                <a:spcPct val="0"/>
              </a:spcBef>
              <a:spcAft>
                <a:spcPct val="0"/>
              </a:spcAft>
              <a:defRPr>
                <a:solidFill>
                  <a:schemeClr val="tx1"/>
                </a:solidFill>
                <a:latin typeface="Lucida Sans Unicode" charset="0"/>
                <a:cs typeface="Arial" charset="0"/>
              </a:defRPr>
            </a:lvl7pPr>
            <a:lvl8pPr marL="3429000" indent="-228600" eaLnBrk="0" fontAlgn="base" hangingPunct="0">
              <a:spcBef>
                <a:spcPct val="0"/>
              </a:spcBef>
              <a:spcAft>
                <a:spcPct val="0"/>
              </a:spcAft>
              <a:defRPr>
                <a:solidFill>
                  <a:schemeClr val="tx1"/>
                </a:solidFill>
                <a:latin typeface="Lucida Sans Unicode" charset="0"/>
                <a:cs typeface="Arial" charset="0"/>
              </a:defRPr>
            </a:lvl8pPr>
            <a:lvl9pPr marL="3886200" indent="-228600" eaLnBrk="0" fontAlgn="base" hangingPunct="0">
              <a:spcBef>
                <a:spcPct val="0"/>
              </a:spcBef>
              <a:spcAft>
                <a:spcPct val="0"/>
              </a:spcAft>
              <a:defRPr>
                <a:solidFill>
                  <a:schemeClr val="tx1"/>
                </a:solidFill>
                <a:latin typeface="Lucida Sans Unicode" charset="0"/>
                <a:cs typeface="Arial" charset="0"/>
              </a:defRPr>
            </a:lvl9pPr>
          </a:lstStyle>
          <a:p>
            <a:pPr eaLnBrk="1" hangingPunct="1"/>
            <a:r>
              <a:rPr lang="de-CH" sz="1200" dirty="0">
                <a:latin typeface="+mj-lt"/>
              </a:rPr>
              <a:t>Tipps, Tricks und zu vermeidende Fallstricke</a:t>
            </a:r>
          </a:p>
        </p:txBody>
      </p:sp>
      <p:graphicFrame>
        <p:nvGraphicFramePr>
          <p:cNvPr id="8" name="Tabelle 7"/>
          <p:cNvGraphicFramePr>
            <a:graphicFrameLocks noGrp="1"/>
          </p:cNvGraphicFramePr>
          <p:nvPr>
            <p:extLst>
              <p:ext uri="{D42A27DB-BD31-4B8C-83A1-F6EECF244321}">
                <p14:modId xmlns:p14="http://schemas.microsoft.com/office/powerpoint/2010/main" val="4034732473"/>
              </p:ext>
            </p:extLst>
          </p:nvPr>
        </p:nvGraphicFramePr>
        <p:xfrm>
          <a:off x="467544" y="2420888"/>
          <a:ext cx="7203900" cy="3647193"/>
        </p:xfrm>
        <a:graphic>
          <a:graphicData uri="http://schemas.openxmlformats.org/drawingml/2006/table">
            <a:tbl>
              <a:tblPr firstRow="1" bandRow="1">
                <a:tableStyleId>{5940675A-B579-460E-94D1-54222C63F5DA}</a:tableStyleId>
              </a:tblPr>
              <a:tblGrid>
                <a:gridCol w="1440780"/>
                <a:gridCol w="1440780"/>
                <a:gridCol w="1440780"/>
                <a:gridCol w="1440780"/>
                <a:gridCol w="1440780"/>
              </a:tblGrid>
              <a:tr h="331563">
                <a:tc>
                  <a:txBody>
                    <a:bodyPr/>
                    <a:lstStyle/>
                    <a:p>
                      <a:r>
                        <a:rPr lang="de-CH" sz="1000" noProof="0" dirty="0" smtClean="0"/>
                        <a:t>Zuverlässig</a:t>
                      </a:r>
                      <a:endParaRPr lang="de-CH" sz="1000" noProof="0" dirty="0"/>
                    </a:p>
                  </a:txBody>
                  <a:tcPr anchor="ctr"/>
                </a:tc>
                <a:tc>
                  <a:txBody>
                    <a:bodyPr/>
                    <a:lstStyle/>
                    <a:p>
                      <a:r>
                        <a:rPr lang="de-CH" sz="1000" noProof="0" dirty="0" smtClean="0"/>
                        <a:t>Ausgezeichnet</a:t>
                      </a:r>
                      <a:endParaRPr lang="de-CH" sz="1000" noProof="0" dirty="0"/>
                    </a:p>
                  </a:txBody>
                  <a:tcPr anchor="ctr"/>
                </a:tc>
                <a:tc>
                  <a:txBody>
                    <a:bodyPr/>
                    <a:lstStyle/>
                    <a:p>
                      <a:r>
                        <a:rPr lang="de-CH" sz="1000" noProof="0" dirty="0" smtClean="0"/>
                        <a:t>Modern</a:t>
                      </a:r>
                      <a:endParaRPr lang="de-CH" sz="1000" noProof="0" dirty="0"/>
                    </a:p>
                  </a:txBody>
                  <a:tcPr anchor="ctr"/>
                </a:tc>
                <a:tc>
                  <a:txBody>
                    <a:bodyPr/>
                    <a:lstStyle/>
                    <a:p>
                      <a:r>
                        <a:rPr lang="de-CH" sz="1000" noProof="0" dirty="0" smtClean="0"/>
                        <a:t>Ansprechend</a:t>
                      </a:r>
                      <a:endParaRPr lang="de-CH" sz="1000" noProof="0" dirty="0"/>
                    </a:p>
                  </a:txBody>
                  <a:tcPr anchor="ctr"/>
                </a:tc>
                <a:tc>
                  <a:txBody>
                    <a:bodyPr/>
                    <a:lstStyle/>
                    <a:p>
                      <a:r>
                        <a:rPr lang="de-CH" sz="1000" noProof="0" dirty="0" smtClean="0"/>
                        <a:t>Zukunftsorientiert</a:t>
                      </a:r>
                      <a:endParaRPr lang="de-CH" sz="1000" noProof="0" dirty="0"/>
                    </a:p>
                  </a:txBody>
                  <a:tcPr anchor="ctr"/>
                </a:tc>
              </a:tr>
              <a:tr h="331563">
                <a:tc>
                  <a:txBody>
                    <a:bodyPr/>
                    <a:lstStyle/>
                    <a:p>
                      <a:r>
                        <a:rPr lang="de-CH" sz="1000" noProof="0" dirty="0" smtClean="0"/>
                        <a:t>Innovativ</a:t>
                      </a:r>
                      <a:endParaRPr lang="de-CH" sz="1000" noProof="0" dirty="0"/>
                    </a:p>
                  </a:txBody>
                  <a:tcPr anchor="ctr"/>
                </a:tc>
                <a:tc>
                  <a:txBody>
                    <a:bodyPr/>
                    <a:lstStyle/>
                    <a:p>
                      <a:r>
                        <a:rPr lang="de-CH" sz="1000" noProof="0" dirty="0" smtClean="0"/>
                        <a:t>Elegant</a:t>
                      </a:r>
                      <a:endParaRPr lang="de-CH" sz="1000" noProof="0" dirty="0"/>
                    </a:p>
                  </a:txBody>
                  <a:tcPr anchor="ctr"/>
                </a:tc>
                <a:tc>
                  <a:txBody>
                    <a:bodyPr/>
                    <a:lstStyle/>
                    <a:p>
                      <a:r>
                        <a:rPr lang="de-CH" sz="1000" noProof="0" dirty="0" smtClean="0"/>
                        <a:t>Trendy</a:t>
                      </a:r>
                      <a:endParaRPr lang="de-CH" sz="1000" noProof="0" dirty="0"/>
                    </a:p>
                  </a:txBody>
                  <a:tcPr anchor="ctr"/>
                </a:tc>
                <a:tc>
                  <a:txBody>
                    <a:bodyPr/>
                    <a:lstStyle/>
                    <a:p>
                      <a:r>
                        <a:rPr lang="de-CH" sz="1000" noProof="0" dirty="0" smtClean="0"/>
                        <a:t>Professionell</a:t>
                      </a:r>
                      <a:endParaRPr lang="de-CH" sz="1000" noProof="0" dirty="0"/>
                    </a:p>
                  </a:txBody>
                  <a:tcPr anchor="ctr"/>
                </a:tc>
                <a:tc>
                  <a:txBody>
                    <a:bodyPr/>
                    <a:lstStyle/>
                    <a:p>
                      <a:r>
                        <a:rPr lang="de-CH" sz="1000" noProof="0" dirty="0" smtClean="0"/>
                        <a:t>Authentisch</a:t>
                      </a:r>
                      <a:endParaRPr lang="de-CH" sz="1000" noProof="0" dirty="0"/>
                    </a:p>
                  </a:txBody>
                  <a:tcPr anchor="ctr"/>
                </a:tc>
              </a:tr>
              <a:tr h="331563">
                <a:tc>
                  <a:txBody>
                    <a:bodyPr/>
                    <a:lstStyle/>
                    <a:p>
                      <a:r>
                        <a:rPr lang="de-CH" sz="1000" noProof="0" dirty="0" smtClean="0"/>
                        <a:t>Fortschrittlich</a:t>
                      </a:r>
                      <a:endParaRPr lang="de-CH" sz="1000" noProof="0" dirty="0"/>
                    </a:p>
                  </a:txBody>
                  <a:tcPr anchor="ctr"/>
                </a:tc>
                <a:tc>
                  <a:txBody>
                    <a:bodyPr/>
                    <a:lstStyle/>
                    <a:p>
                      <a:r>
                        <a:rPr lang="de-CH" sz="1000" noProof="0" dirty="0" smtClean="0"/>
                        <a:t>Erfolgreich</a:t>
                      </a:r>
                      <a:endParaRPr lang="de-CH" sz="1000" noProof="0" dirty="0"/>
                    </a:p>
                  </a:txBody>
                  <a:tcPr anchor="ctr"/>
                </a:tc>
                <a:tc>
                  <a:txBody>
                    <a:bodyPr/>
                    <a:lstStyle/>
                    <a:p>
                      <a:r>
                        <a:rPr lang="de-CH" sz="1000" noProof="0" dirty="0" smtClean="0"/>
                        <a:t>Führend</a:t>
                      </a:r>
                      <a:endParaRPr lang="de-CH" sz="1000" noProof="0" dirty="0"/>
                    </a:p>
                  </a:txBody>
                  <a:tcPr anchor="ctr"/>
                </a:tc>
                <a:tc>
                  <a:txBody>
                    <a:bodyPr/>
                    <a:lstStyle/>
                    <a:p>
                      <a:r>
                        <a:rPr lang="de-CH" sz="1000" noProof="0" dirty="0" smtClean="0"/>
                        <a:t>Stark</a:t>
                      </a:r>
                      <a:endParaRPr lang="de-CH" sz="1000" noProof="0" dirty="0"/>
                    </a:p>
                  </a:txBody>
                  <a:tcPr anchor="ctr"/>
                </a:tc>
                <a:tc>
                  <a:txBody>
                    <a:bodyPr/>
                    <a:lstStyle/>
                    <a:p>
                      <a:r>
                        <a:rPr lang="de-CH" sz="1000" noProof="0" dirty="0" smtClean="0"/>
                        <a:t>Brillant</a:t>
                      </a:r>
                      <a:endParaRPr lang="de-CH" sz="1000" noProof="0" dirty="0"/>
                    </a:p>
                  </a:txBody>
                  <a:tcPr anchor="ctr"/>
                </a:tc>
              </a:tr>
              <a:tr h="331563">
                <a:tc>
                  <a:txBody>
                    <a:bodyPr/>
                    <a:lstStyle/>
                    <a:p>
                      <a:r>
                        <a:rPr lang="de-CH" sz="1000" noProof="0" dirty="0" smtClean="0"/>
                        <a:t>Unverwechselbar</a:t>
                      </a:r>
                      <a:endParaRPr lang="de-CH" sz="1000" noProof="0" dirty="0"/>
                    </a:p>
                  </a:txBody>
                  <a:tcPr anchor="ctr"/>
                </a:tc>
                <a:tc>
                  <a:txBody>
                    <a:bodyPr/>
                    <a:lstStyle/>
                    <a:p>
                      <a:r>
                        <a:rPr lang="de-CH" sz="1000" noProof="0" dirty="0" smtClean="0"/>
                        <a:t>Seriös</a:t>
                      </a:r>
                      <a:endParaRPr lang="de-CH" sz="1000" noProof="0" dirty="0"/>
                    </a:p>
                  </a:txBody>
                  <a:tcPr anchor="ctr"/>
                </a:tc>
                <a:tc>
                  <a:txBody>
                    <a:bodyPr/>
                    <a:lstStyle/>
                    <a:p>
                      <a:r>
                        <a:rPr lang="de-CH" sz="1000" noProof="0" dirty="0" smtClean="0"/>
                        <a:t>Zeitgemäss</a:t>
                      </a:r>
                      <a:endParaRPr lang="de-CH" sz="1000" noProof="0" dirty="0"/>
                    </a:p>
                  </a:txBody>
                  <a:tcPr anchor="ctr"/>
                </a:tc>
                <a:tc>
                  <a:txBody>
                    <a:bodyPr/>
                    <a:lstStyle/>
                    <a:p>
                      <a:r>
                        <a:rPr lang="de-CH" sz="1000" noProof="0" dirty="0" smtClean="0"/>
                        <a:t>Traditionell</a:t>
                      </a:r>
                      <a:endParaRPr lang="de-CH" sz="1000" noProof="0" dirty="0"/>
                    </a:p>
                  </a:txBody>
                  <a:tcPr anchor="ctr"/>
                </a:tc>
                <a:tc>
                  <a:txBody>
                    <a:bodyPr/>
                    <a:lstStyle/>
                    <a:p>
                      <a:r>
                        <a:rPr lang="de-CH" sz="1000" noProof="0" dirty="0" smtClean="0"/>
                        <a:t>Männlich</a:t>
                      </a:r>
                      <a:endParaRPr lang="de-CH" sz="1000" noProof="0" dirty="0"/>
                    </a:p>
                  </a:txBody>
                  <a:tcPr anchor="ctr"/>
                </a:tc>
              </a:tr>
              <a:tr h="331563">
                <a:tc>
                  <a:txBody>
                    <a:bodyPr/>
                    <a:lstStyle/>
                    <a:p>
                      <a:r>
                        <a:rPr lang="de-CH" sz="1000" noProof="0" dirty="0" smtClean="0"/>
                        <a:t>Attraktiv</a:t>
                      </a:r>
                      <a:endParaRPr lang="de-CH" sz="1000" noProof="0" dirty="0"/>
                    </a:p>
                  </a:txBody>
                  <a:tcPr anchor="ctr"/>
                </a:tc>
                <a:tc>
                  <a:txBody>
                    <a:bodyPr/>
                    <a:lstStyle/>
                    <a:p>
                      <a:r>
                        <a:rPr lang="de-CH" sz="1000" noProof="0" dirty="0" smtClean="0"/>
                        <a:t>Unvergleichbar</a:t>
                      </a:r>
                      <a:endParaRPr lang="de-CH" sz="1000" noProof="0" dirty="0"/>
                    </a:p>
                  </a:txBody>
                  <a:tcPr anchor="ctr"/>
                </a:tc>
                <a:tc>
                  <a:txBody>
                    <a:bodyPr/>
                    <a:lstStyle/>
                    <a:p>
                      <a:r>
                        <a:rPr lang="de-CH" sz="1000" noProof="0" dirty="0" smtClean="0"/>
                        <a:t>Kompetent</a:t>
                      </a:r>
                      <a:endParaRPr lang="de-CH" sz="1000" noProof="0" dirty="0"/>
                    </a:p>
                  </a:txBody>
                  <a:tcPr anchor="ctr"/>
                </a:tc>
                <a:tc>
                  <a:txBody>
                    <a:bodyPr/>
                    <a:lstStyle/>
                    <a:p>
                      <a:r>
                        <a:rPr lang="de-CH" sz="1000" noProof="0" dirty="0" smtClean="0"/>
                        <a:t>Anspruchsvoll</a:t>
                      </a:r>
                      <a:endParaRPr lang="de-CH" sz="1000" noProof="0" dirty="0"/>
                    </a:p>
                  </a:txBody>
                  <a:tcPr anchor="ctr"/>
                </a:tc>
                <a:tc>
                  <a:txBody>
                    <a:bodyPr/>
                    <a:lstStyle/>
                    <a:p>
                      <a:r>
                        <a:rPr lang="de-CH" sz="1000" noProof="0" dirty="0" smtClean="0"/>
                        <a:t>Spritzig</a:t>
                      </a:r>
                      <a:endParaRPr lang="de-CH" sz="1000" noProof="0" dirty="0"/>
                    </a:p>
                  </a:txBody>
                  <a:tcPr anchor="ctr"/>
                </a:tc>
              </a:tr>
              <a:tr h="331563">
                <a:tc>
                  <a:txBody>
                    <a:bodyPr/>
                    <a:lstStyle/>
                    <a:p>
                      <a:r>
                        <a:rPr lang="de-CH" sz="1000" noProof="0" dirty="0" smtClean="0"/>
                        <a:t>Umweltfreundlich</a:t>
                      </a:r>
                      <a:endParaRPr lang="de-CH" sz="1000" noProof="0" dirty="0"/>
                    </a:p>
                  </a:txBody>
                  <a:tcPr anchor="ctr"/>
                </a:tc>
                <a:tc>
                  <a:txBody>
                    <a:bodyPr/>
                    <a:lstStyle/>
                    <a:p>
                      <a:r>
                        <a:rPr lang="de-CH" sz="1000" noProof="0" dirty="0" smtClean="0"/>
                        <a:t>Anerkannt</a:t>
                      </a:r>
                      <a:endParaRPr lang="de-CH" sz="1000" noProof="0" dirty="0"/>
                    </a:p>
                  </a:txBody>
                  <a:tcPr anchor="ctr"/>
                </a:tc>
                <a:tc>
                  <a:txBody>
                    <a:bodyPr/>
                    <a:lstStyle/>
                    <a:p>
                      <a:r>
                        <a:rPr lang="de-CH" sz="1000" noProof="0" dirty="0" smtClean="0"/>
                        <a:t>Kreativ</a:t>
                      </a:r>
                      <a:endParaRPr lang="de-CH" sz="1000" noProof="0" dirty="0"/>
                    </a:p>
                  </a:txBody>
                  <a:tcPr anchor="ctr"/>
                </a:tc>
                <a:tc>
                  <a:txBody>
                    <a:bodyPr/>
                    <a:lstStyle/>
                    <a:p>
                      <a:r>
                        <a:rPr lang="de-CH" sz="1000" noProof="0" dirty="0" smtClean="0"/>
                        <a:t>Ästhetisch</a:t>
                      </a:r>
                      <a:endParaRPr lang="de-CH" sz="1000" noProof="0" dirty="0"/>
                    </a:p>
                  </a:txBody>
                  <a:tcPr anchor="ctr"/>
                </a:tc>
                <a:tc>
                  <a:txBody>
                    <a:bodyPr/>
                    <a:lstStyle/>
                    <a:p>
                      <a:r>
                        <a:rPr lang="de-CH" sz="1000" noProof="0" dirty="0" smtClean="0"/>
                        <a:t>Stilvoll</a:t>
                      </a:r>
                      <a:endParaRPr lang="de-CH" sz="1000" noProof="0" dirty="0"/>
                    </a:p>
                  </a:txBody>
                  <a:tcPr anchor="ctr"/>
                </a:tc>
              </a:tr>
              <a:tr h="331563">
                <a:tc>
                  <a:txBody>
                    <a:bodyPr/>
                    <a:lstStyle/>
                    <a:p>
                      <a:r>
                        <a:rPr lang="de-CH" sz="1000" noProof="0" dirty="0" smtClean="0"/>
                        <a:t>Zeitlos</a:t>
                      </a:r>
                      <a:endParaRPr lang="de-CH" sz="1000" noProof="0" dirty="0"/>
                    </a:p>
                  </a:txBody>
                  <a:tcPr anchor="ctr"/>
                </a:tc>
                <a:tc>
                  <a:txBody>
                    <a:bodyPr/>
                    <a:lstStyle/>
                    <a:p>
                      <a:r>
                        <a:rPr lang="de-CH" sz="1000" noProof="0" dirty="0" smtClean="0"/>
                        <a:t>Exzellent</a:t>
                      </a:r>
                      <a:endParaRPr lang="de-CH" sz="1000" noProof="0" dirty="0"/>
                    </a:p>
                  </a:txBody>
                  <a:tcPr anchor="ctr"/>
                </a:tc>
                <a:tc>
                  <a:txBody>
                    <a:bodyPr/>
                    <a:lstStyle/>
                    <a:p>
                      <a:r>
                        <a:rPr lang="de-CH" sz="1000" noProof="0" dirty="0" smtClean="0"/>
                        <a:t>Modisch</a:t>
                      </a:r>
                      <a:endParaRPr lang="de-CH" sz="1000" noProof="0" dirty="0"/>
                    </a:p>
                  </a:txBody>
                  <a:tcPr anchor="ctr"/>
                </a:tc>
                <a:tc>
                  <a:txBody>
                    <a:bodyPr/>
                    <a:lstStyle/>
                    <a:p>
                      <a:r>
                        <a:rPr lang="de-CH" sz="1000" noProof="0" dirty="0" smtClean="0"/>
                        <a:t>Extravagant</a:t>
                      </a:r>
                      <a:endParaRPr lang="de-CH" sz="1000" noProof="0" dirty="0"/>
                    </a:p>
                  </a:txBody>
                  <a:tcPr anchor="ctr"/>
                </a:tc>
                <a:tc>
                  <a:txBody>
                    <a:bodyPr/>
                    <a:lstStyle/>
                    <a:p>
                      <a:r>
                        <a:rPr lang="de-CH" sz="1000" noProof="0" dirty="0" smtClean="0"/>
                        <a:t>Einmalig</a:t>
                      </a:r>
                      <a:endParaRPr lang="de-CH" sz="1000" noProof="0" dirty="0"/>
                    </a:p>
                  </a:txBody>
                  <a:tcPr anchor="ctr"/>
                </a:tc>
              </a:tr>
              <a:tr h="331563">
                <a:tc>
                  <a:txBody>
                    <a:bodyPr/>
                    <a:lstStyle/>
                    <a:p>
                      <a:r>
                        <a:rPr lang="de-CH" sz="1000" noProof="0" dirty="0" smtClean="0"/>
                        <a:t>Einzigartig</a:t>
                      </a:r>
                      <a:endParaRPr lang="de-CH" sz="1000" noProof="0" dirty="0"/>
                    </a:p>
                  </a:txBody>
                  <a:tcPr anchor="ctr"/>
                </a:tc>
                <a:tc>
                  <a:txBody>
                    <a:bodyPr/>
                    <a:lstStyle/>
                    <a:p>
                      <a:r>
                        <a:rPr lang="de-CH" sz="1000" noProof="0" dirty="0" smtClean="0"/>
                        <a:t>Jugendlich</a:t>
                      </a:r>
                      <a:endParaRPr lang="de-CH" sz="1000" noProof="0" dirty="0"/>
                    </a:p>
                  </a:txBody>
                  <a:tcPr anchor="ctr"/>
                </a:tc>
                <a:tc>
                  <a:txBody>
                    <a:bodyPr/>
                    <a:lstStyle/>
                    <a:p>
                      <a:r>
                        <a:rPr lang="de-CH" sz="1000" noProof="0" dirty="0" smtClean="0"/>
                        <a:t>Revolutionär</a:t>
                      </a:r>
                      <a:endParaRPr lang="de-CH" sz="1000" noProof="0" dirty="0"/>
                    </a:p>
                  </a:txBody>
                  <a:tcPr anchor="ctr"/>
                </a:tc>
                <a:tc>
                  <a:txBody>
                    <a:bodyPr/>
                    <a:lstStyle/>
                    <a:p>
                      <a:r>
                        <a:rPr lang="de-CH" sz="1000" noProof="0" dirty="0" smtClean="0"/>
                        <a:t>Faszinierend</a:t>
                      </a:r>
                      <a:endParaRPr lang="de-CH" sz="1000" noProof="0" dirty="0"/>
                    </a:p>
                  </a:txBody>
                  <a:tcPr anchor="ctr"/>
                </a:tc>
                <a:tc>
                  <a:txBody>
                    <a:bodyPr/>
                    <a:lstStyle/>
                    <a:p>
                      <a:r>
                        <a:rPr lang="de-CH" sz="1000" noProof="0" dirty="0" smtClean="0"/>
                        <a:t>Exotisch</a:t>
                      </a:r>
                      <a:endParaRPr lang="de-CH" sz="1000" noProof="0" dirty="0"/>
                    </a:p>
                  </a:txBody>
                  <a:tcPr anchor="ctr"/>
                </a:tc>
              </a:tr>
              <a:tr h="331563">
                <a:tc>
                  <a:txBody>
                    <a:bodyPr/>
                    <a:lstStyle/>
                    <a:p>
                      <a:r>
                        <a:rPr lang="de-CH" sz="1000" noProof="0" dirty="0" smtClean="0"/>
                        <a:t>Dynamisch</a:t>
                      </a:r>
                      <a:endParaRPr lang="de-CH" sz="1000" noProof="0" dirty="0"/>
                    </a:p>
                  </a:txBody>
                  <a:tcPr anchor="ctr"/>
                </a:tc>
                <a:tc>
                  <a:txBody>
                    <a:bodyPr/>
                    <a:lstStyle/>
                    <a:p>
                      <a:r>
                        <a:rPr lang="de-CH" sz="1000" noProof="0" dirty="0" smtClean="0"/>
                        <a:t>Überzeugend</a:t>
                      </a:r>
                      <a:endParaRPr lang="de-CH" sz="1000" noProof="0" dirty="0"/>
                    </a:p>
                  </a:txBody>
                  <a:tcPr anchor="ctr"/>
                </a:tc>
                <a:tc>
                  <a:txBody>
                    <a:bodyPr/>
                    <a:lstStyle/>
                    <a:p>
                      <a:r>
                        <a:rPr lang="de-CH" sz="1000" noProof="0" dirty="0" smtClean="0"/>
                        <a:t>Solide</a:t>
                      </a:r>
                      <a:endParaRPr lang="de-CH" sz="1000" noProof="0" dirty="0"/>
                    </a:p>
                  </a:txBody>
                  <a:tcPr anchor="ctr"/>
                </a:tc>
                <a:tc>
                  <a:txBody>
                    <a:bodyPr/>
                    <a:lstStyle/>
                    <a:p>
                      <a:r>
                        <a:rPr lang="de-CH" sz="1000" noProof="0" dirty="0" smtClean="0"/>
                        <a:t>Originell </a:t>
                      </a:r>
                      <a:endParaRPr lang="de-CH" sz="1000" noProof="0" dirty="0"/>
                    </a:p>
                  </a:txBody>
                  <a:tcPr anchor="ctr"/>
                </a:tc>
                <a:tc>
                  <a:txBody>
                    <a:bodyPr/>
                    <a:lstStyle/>
                    <a:p>
                      <a:r>
                        <a:rPr lang="de-CH" sz="1000" noProof="0" dirty="0" smtClean="0"/>
                        <a:t>Praktisch</a:t>
                      </a:r>
                      <a:endParaRPr lang="de-CH" sz="1000" noProof="0" dirty="0"/>
                    </a:p>
                  </a:txBody>
                  <a:tcPr anchor="ctr"/>
                </a:tc>
              </a:tr>
              <a:tr h="331563">
                <a:tc>
                  <a:txBody>
                    <a:bodyPr/>
                    <a:lstStyle/>
                    <a:p>
                      <a:r>
                        <a:rPr lang="de-CH" sz="1000" noProof="0" dirty="0" smtClean="0"/>
                        <a:t>Verlässlich</a:t>
                      </a:r>
                      <a:endParaRPr lang="de-CH" sz="1000" noProof="0" dirty="0"/>
                    </a:p>
                  </a:txBody>
                  <a:tcPr anchor="ctr"/>
                </a:tc>
                <a:tc>
                  <a:txBody>
                    <a:bodyPr/>
                    <a:lstStyle/>
                    <a:p>
                      <a:r>
                        <a:rPr lang="de-CH" sz="1000" noProof="0" dirty="0" smtClean="0"/>
                        <a:t>Aussergewöhnlich</a:t>
                      </a:r>
                      <a:endParaRPr lang="de-CH" sz="1000" noProof="0" dirty="0"/>
                    </a:p>
                  </a:txBody>
                  <a:tcPr anchor="ctr"/>
                </a:tc>
                <a:tc>
                  <a:txBody>
                    <a:bodyPr/>
                    <a:lstStyle/>
                    <a:p>
                      <a:r>
                        <a:rPr lang="de-CH" sz="1000" noProof="0" dirty="0" smtClean="0"/>
                        <a:t>Vertrauenswürdig</a:t>
                      </a:r>
                      <a:endParaRPr lang="de-CH" sz="1000" noProof="0" dirty="0"/>
                    </a:p>
                  </a:txBody>
                  <a:tcPr anchor="ctr"/>
                </a:tc>
                <a:tc>
                  <a:txBody>
                    <a:bodyPr/>
                    <a:lstStyle/>
                    <a:p>
                      <a:r>
                        <a:rPr lang="de-CH" sz="1000" noProof="0" dirty="0" smtClean="0"/>
                        <a:t>Sportlich</a:t>
                      </a:r>
                      <a:endParaRPr lang="de-CH" sz="1000" noProof="0" dirty="0"/>
                    </a:p>
                  </a:txBody>
                  <a:tcPr anchor="ctr"/>
                </a:tc>
                <a:tc>
                  <a:txBody>
                    <a:bodyPr/>
                    <a:lstStyle/>
                    <a:p>
                      <a:r>
                        <a:rPr lang="de-CH" sz="1000" noProof="0" dirty="0" smtClean="0"/>
                        <a:t>Souverän</a:t>
                      </a:r>
                      <a:endParaRPr lang="de-CH" sz="1000" noProof="0" dirty="0"/>
                    </a:p>
                  </a:txBody>
                  <a:tcPr anchor="ctr"/>
                </a:tc>
              </a:tr>
              <a:tr h="331563">
                <a:tc>
                  <a:txBody>
                    <a:bodyPr/>
                    <a:lstStyle/>
                    <a:p>
                      <a:r>
                        <a:rPr lang="de-CH" sz="1000" noProof="0" dirty="0" smtClean="0"/>
                        <a:t>Exklusiv</a:t>
                      </a:r>
                      <a:endParaRPr lang="de-CH" sz="1000" noProof="0" dirty="0"/>
                    </a:p>
                  </a:txBody>
                  <a:tcPr anchor="ctr"/>
                </a:tc>
                <a:tc>
                  <a:txBody>
                    <a:bodyPr/>
                    <a:lstStyle/>
                    <a:p>
                      <a:r>
                        <a:rPr lang="de-CH" sz="1000" noProof="0" dirty="0" smtClean="0"/>
                        <a:t>Bekannt</a:t>
                      </a:r>
                      <a:endParaRPr lang="de-CH" sz="1000" noProof="0" dirty="0"/>
                    </a:p>
                  </a:txBody>
                  <a:tcPr anchor="ctr"/>
                </a:tc>
                <a:tc>
                  <a:txBody>
                    <a:bodyPr/>
                    <a:lstStyle/>
                    <a:p>
                      <a:r>
                        <a:rPr lang="de-CH" sz="1000" noProof="0" dirty="0" smtClean="0"/>
                        <a:t>Wertvoll</a:t>
                      </a:r>
                      <a:endParaRPr lang="de-CH" sz="1000" noProof="0" dirty="0"/>
                    </a:p>
                  </a:txBody>
                  <a:tcPr anchor="ctr"/>
                </a:tc>
                <a:tc>
                  <a:txBody>
                    <a:bodyPr/>
                    <a:lstStyle/>
                    <a:p>
                      <a:r>
                        <a:rPr lang="de-CH" sz="1000" noProof="0" dirty="0" smtClean="0"/>
                        <a:t>Verführerisch</a:t>
                      </a:r>
                      <a:endParaRPr lang="de-CH" sz="1000" noProof="0" dirty="0"/>
                    </a:p>
                  </a:txBody>
                  <a:tcPr anchor="ctr"/>
                </a:tc>
                <a:tc>
                  <a:txBody>
                    <a:bodyPr/>
                    <a:lstStyle/>
                    <a:p>
                      <a:r>
                        <a:rPr lang="de-CH" sz="1000" noProof="0" dirty="0" smtClean="0"/>
                        <a:t>Angesehen</a:t>
                      </a:r>
                      <a:endParaRPr lang="de-CH" sz="1000" noProof="0" dirty="0"/>
                    </a:p>
                  </a:txBody>
                  <a:tcPr anchor="ct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Schritt 3: Markenwerte</a:t>
            </a:r>
            <a:endParaRPr lang="de-DE" dirty="0"/>
          </a:p>
        </p:txBody>
      </p:sp>
      <p:sp>
        <p:nvSpPr>
          <p:cNvPr id="3" name="Inhaltsplatzhalter 2"/>
          <p:cNvSpPr>
            <a:spLocks noGrp="1"/>
          </p:cNvSpPr>
          <p:nvPr>
            <p:ph idx="1"/>
          </p:nvPr>
        </p:nvSpPr>
        <p:spPr>
          <a:xfrm>
            <a:off x="179388" y="2204863"/>
            <a:ext cx="8785225" cy="4372149"/>
          </a:xfrm>
        </p:spPr>
        <p:txBody>
          <a:bodyPr/>
          <a:lstStyle/>
          <a:p>
            <a:pPr marL="0"/>
            <a:r>
              <a:rPr lang="de-CH" sz="1200" dirty="0" smtClean="0"/>
              <a:t>Tragen Sie die drei bis vier wichtigsten Markenwerte Ihres Unternehmens unten ein. Ergänzen Sie diese, indem Sie sie jeweils in Stichpunkten beschreiben und das «gelebte» Selbstverständnis des Markenwertes in Ihrem Unternehmen erläutern. Sollten Sie keine Markenwerte für Ihr Unternehmen definiert haben, so ist dies eine gute Gelegenheit, damit jetzt zu beginnen.  </a:t>
            </a:r>
            <a:endParaRPr lang="de-DE" sz="1200" dirty="0" smtClean="0"/>
          </a:p>
          <a:p>
            <a:endParaRPr lang="de-DE" dirty="0"/>
          </a:p>
        </p:txBody>
      </p:sp>
      <p:sp>
        <p:nvSpPr>
          <p:cNvPr id="4" name="Foliennummernplatzhalter 3"/>
          <p:cNvSpPr>
            <a:spLocks noGrp="1"/>
          </p:cNvSpPr>
          <p:nvPr>
            <p:ph type="sldNum" sz="quarter" idx="10"/>
          </p:nvPr>
        </p:nvSpPr>
        <p:spPr/>
        <p:txBody>
          <a:bodyPr/>
          <a:lstStyle/>
          <a:p>
            <a:fld id="{1B081D84-7461-4751-B538-5E930955CB74}" type="slidenum">
              <a:rPr lang="de-CH" smtClean="0"/>
              <a:pPr/>
              <a:t>13</a:t>
            </a:fld>
            <a:endParaRPr lang="de-CH">
              <a:latin typeface="Lucida Sans Unicode" pitchFamily="34" charset="0"/>
            </a:endParaRPr>
          </a:p>
        </p:txBody>
      </p:sp>
      <p:pic>
        <p:nvPicPr>
          <p:cNvPr id="5" name="Picture 3" descr="C:\Users\ujuettne\AppData\Local\Microsoft\Windows\Temporary Internet Files\Content.IE5\YC330E5M\MC90043982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556792"/>
            <a:ext cx="434495" cy="38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22"/>
          <p:cNvSpPr txBox="1">
            <a:spLocks noChangeArrowheads="1"/>
          </p:cNvSpPr>
          <p:nvPr/>
        </p:nvSpPr>
        <p:spPr bwMode="auto">
          <a:xfrm>
            <a:off x="683568" y="1556792"/>
            <a:ext cx="10038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charset="0"/>
                <a:cs typeface="Arial" charset="0"/>
              </a:defRPr>
            </a:lvl1pPr>
            <a:lvl2pPr marL="742950" indent="-285750" eaLnBrk="0" hangingPunct="0">
              <a:defRPr>
                <a:solidFill>
                  <a:schemeClr val="tx1"/>
                </a:solidFill>
                <a:latin typeface="Lucida Sans Unicode" charset="0"/>
                <a:cs typeface="Arial" charset="0"/>
              </a:defRPr>
            </a:lvl2pPr>
            <a:lvl3pPr marL="1143000" indent="-228600" eaLnBrk="0" hangingPunct="0">
              <a:defRPr>
                <a:solidFill>
                  <a:schemeClr val="tx1"/>
                </a:solidFill>
                <a:latin typeface="Lucida Sans Unicode" charset="0"/>
                <a:cs typeface="Arial" charset="0"/>
              </a:defRPr>
            </a:lvl3pPr>
            <a:lvl4pPr marL="1600200" indent="-228600" eaLnBrk="0" hangingPunct="0">
              <a:defRPr>
                <a:solidFill>
                  <a:schemeClr val="tx1"/>
                </a:solidFill>
                <a:latin typeface="Lucida Sans Unicode" charset="0"/>
                <a:cs typeface="Arial" charset="0"/>
              </a:defRPr>
            </a:lvl4pPr>
            <a:lvl5pPr marL="2057400" indent="-228600" eaLnBrk="0" hangingPunct="0">
              <a:defRPr>
                <a:solidFill>
                  <a:schemeClr val="tx1"/>
                </a:solidFill>
                <a:latin typeface="Lucida Sans Unicode" charset="0"/>
                <a:cs typeface="Arial" charset="0"/>
              </a:defRPr>
            </a:lvl5pPr>
            <a:lvl6pPr marL="2514600" indent="-228600" eaLnBrk="0" fontAlgn="base" hangingPunct="0">
              <a:spcBef>
                <a:spcPct val="0"/>
              </a:spcBef>
              <a:spcAft>
                <a:spcPct val="0"/>
              </a:spcAft>
              <a:defRPr>
                <a:solidFill>
                  <a:schemeClr val="tx1"/>
                </a:solidFill>
                <a:latin typeface="Lucida Sans Unicode" charset="0"/>
                <a:cs typeface="Arial" charset="0"/>
              </a:defRPr>
            </a:lvl6pPr>
            <a:lvl7pPr marL="2971800" indent="-228600" eaLnBrk="0" fontAlgn="base" hangingPunct="0">
              <a:spcBef>
                <a:spcPct val="0"/>
              </a:spcBef>
              <a:spcAft>
                <a:spcPct val="0"/>
              </a:spcAft>
              <a:defRPr>
                <a:solidFill>
                  <a:schemeClr val="tx1"/>
                </a:solidFill>
                <a:latin typeface="Lucida Sans Unicode" charset="0"/>
                <a:cs typeface="Arial" charset="0"/>
              </a:defRPr>
            </a:lvl7pPr>
            <a:lvl8pPr marL="3429000" indent="-228600" eaLnBrk="0" fontAlgn="base" hangingPunct="0">
              <a:spcBef>
                <a:spcPct val="0"/>
              </a:spcBef>
              <a:spcAft>
                <a:spcPct val="0"/>
              </a:spcAft>
              <a:defRPr>
                <a:solidFill>
                  <a:schemeClr val="tx1"/>
                </a:solidFill>
                <a:latin typeface="Lucida Sans Unicode" charset="0"/>
                <a:cs typeface="Arial" charset="0"/>
              </a:defRPr>
            </a:lvl8pPr>
            <a:lvl9pPr marL="3886200" indent="-228600" eaLnBrk="0" fontAlgn="base" hangingPunct="0">
              <a:spcBef>
                <a:spcPct val="0"/>
              </a:spcBef>
              <a:spcAft>
                <a:spcPct val="0"/>
              </a:spcAft>
              <a:defRPr>
                <a:solidFill>
                  <a:schemeClr val="tx1"/>
                </a:solidFill>
                <a:latin typeface="Lucida Sans Unicode" charset="0"/>
                <a:cs typeface="Arial" charset="0"/>
              </a:defRPr>
            </a:lvl9pPr>
          </a:lstStyle>
          <a:p>
            <a:pPr eaLnBrk="1" hangingPunct="1"/>
            <a:r>
              <a:rPr lang="de-CH" sz="1200" dirty="0">
                <a:latin typeface="+mj-lt"/>
              </a:rPr>
              <a:t>Umsetzung </a:t>
            </a:r>
          </a:p>
        </p:txBody>
      </p:sp>
      <p:graphicFrame>
        <p:nvGraphicFramePr>
          <p:cNvPr id="7" name="Tabelle 6"/>
          <p:cNvGraphicFramePr>
            <a:graphicFrameLocks noGrp="1"/>
          </p:cNvGraphicFramePr>
          <p:nvPr>
            <p:extLst>
              <p:ext uri="{D42A27DB-BD31-4B8C-83A1-F6EECF244321}">
                <p14:modId xmlns:p14="http://schemas.microsoft.com/office/powerpoint/2010/main" val="3410741343"/>
              </p:ext>
            </p:extLst>
          </p:nvPr>
        </p:nvGraphicFramePr>
        <p:xfrm>
          <a:off x="179512" y="2852936"/>
          <a:ext cx="8640960" cy="3780324"/>
        </p:xfrm>
        <a:graphic>
          <a:graphicData uri="http://schemas.openxmlformats.org/drawingml/2006/table">
            <a:tbl>
              <a:tblPr/>
              <a:tblGrid>
                <a:gridCol w="2693674"/>
                <a:gridCol w="5947286"/>
              </a:tblGrid>
              <a:tr h="32952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200" kern="1200" dirty="0" smtClean="0">
                          <a:solidFill>
                            <a:schemeClr val="bg1"/>
                          </a:solidFill>
                          <a:latin typeface="+mn-lt"/>
                          <a:ea typeface="+mn-ea"/>
                          <a:cs typeface="+mn-cs"/>
                        </a:rPr>
                        <a:t>Markenwerte</a:t>
                      </a:r>
                      <a:endParaRPr lang="de-CH" sz="12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5A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200" dirty="0" smtClean="0">
                          <a:solidFill>
                            <a:schemeClr val="bg1"/>
                          </a:solidFill>
                        </a:rPr>
                        <a:t>Selbstverständnis der Markenwerte</a:t>
                      </a:r>
                      <a:endParaRPr lang="de-CH" sz="12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5A6"/>
                    </a:solidFill>
                  </a:tcPr>
                </a:tc>
              </a:tr>
              <a:tr h="786368">
                <a:tc>
                  <a:txBody>
                    <a:bodyPr/>
                    <a:lstStyle/>
                    <a:p>
                      <a:endParaRPr lang="de-CH"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e-CH"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38749">
                <a:tc>
                  <a:txBody>
                    <a:bodyPr/>
                    <a:lstStyle/>
                    <a:p>
                      <a:endParaRPr lang="de-CH"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e-CH"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98659">
                <a:tc>
                  <a:txBody>
                    <a:bodyPr/>
                    <a:lstStyle/>
                    <a:p>
                      <a:endParaRPr lang="de-CH"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e-CH"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27026">
                <a:tc>
                  <a:txBody>
                    <a:bodyPr/>
                    <a:lstStyle/>
                    <a:p>
                      <a:endParaRPr lang="de-CH"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e-CH"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Schritt 3: Markenwerte</a:t>
            </a:r>
            <a:endParaRPr lang="de-DE" dirty="0"/>
          </a:p>
        </p:txBody>
      </p:sp>
      <p:sp>
        <p:nvSpPr>
          <p:cNvPr id="4" name="Foliennummernplatzhalter 3"/>
          <p:cNvSpPr>
            <a:spLocks noGrp="1"/>
          </p:cNvSpPr>
          <p:nvPr>
            <p:ph type="sldNum" sz="quarter" idx="10"/>
          </p:nvPr>
        </p:nvSpPr>
        <p:spPr/>
        <p:txBody>
          <a:bodyPr/>
          <a:lstStyle/>
          <a:p>
            <a:fld id="{1B081D84-7461-4751-B538-5E930955CB74}" type="slidenum">
              <a:rPr lang="de-CH" smtClean="0"/>
              <a:pPr/>
              <a:t>14</a:t>
            </a:fld>
            <a:endParaRPr lang="de-CH">
              <a:latin typeface="Lucida Sans Unicode" pitchFamily="34" charset="0"/>
            </a:endParaRPr>
          </a:p>
        </p:txBody>
      </p:sp>
      <p:pic>
        <p:nvPicPr>
          <p:cNvPr id="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1412776"/>
            <a:ext cx="770193" cy="635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hteck 5"/>
          <p:cNvSpPr/>
          <p:nvPr/>
        </p:nvSpPr>
        <p:spPr>
          <a:xfrm>
            <a:off x="971600" y="1628800"/>
            <a:ext cx="1715534" cy="276999"/>
          </a:xfrm>
          <a:prstGeom prst="rect">
            <a:avLst/>
          </a:prstGeom>
        </p:spPr>
        <p:txBody>
          <a:bodyPr wrap="none">
            <a:spAutoFit/>
          </a:bodyPr>
          <a:lstStyle/>
          <a:p>
            <a:pPr eaLnBrk="1" hangingPunct="1"/>
            <a:r>
              <a:rPr lang="de-CH" sz="1200" dirty="0" smtClean="0">
                <a:latin typeface="+mj-lt"/>
              </a:rPr>
              <a:t>Anschauungsbeispiele</a:t>
            </a:r>
            <a:endParaRPr lang="de-CH" sz="1200" dirty="0">
              <a:latin typeface="+mj-lt"/>
            </a:endParaRPr>
          </a:p>
        </p:txBody>
      </p:sp>
      <p:graphicFrame>
        <p:nvGraphicFramePr>
          <p:cNvPr id="7" name="Tabelle 6"/>
          <p:cNvGraphicFramePr>
            <a:graphicFrameLocks noGrp="1"/>
          </p:cNvGraphicFramePr>
          <p:nvPr>
            <p:extLst>
              <p:ext uri="{D42A27DB-BD31-4B8C-83A1-F6EECF244321}">
                <p14:modId xmlns:p14="http://schemas.microsoft.com/office/powerpoint/2010/main" val="2093442250"/>
              </p:ext>
            </p:extLst>
          </p:nvPr>
        </p:nvGraphicFramePr>
        <p:xfrm>
          <a:off x="3419872" y="1988840"/>
          <a:ext cx="5391186" cy="4425632"/>
        </p:xfrm>
        <a:graphic>
          <a:graphicData uri="http://schemas.openxmlformats.org/drawingml/2006/table">
            <a:tbl>
              <a:tblPr/>
              <a:tblGrid>
                <a:gridCol w="1680612"/>
                <a:gridCol w="3710574"/>
              </a:tblGrid>
              <a:tr h="486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200" kern="1200" dirty="0" smtClean="0">
                          <a:solidFill>
                            <a:schemeClr val="bg1"/>
                          </a:solidFill>
                          <a:latin typeface="+mn-lt"/>
                          <a:ea typeface="+mn-ea"/>
                          <a:cs typeface="+mn-cs"/>
                        </a:rPr>
                        <a:t>Markenwerte</a:t>
                      </a:r>
                      <a:endParaRPr lang="de-CH" sz="12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5A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200" dirty="0" smtClean="0">
                          <a:solidFill>
                            <a:schemeClr val="bg1"/>
                          </a:solidFill>
                        </a:rPr>
                        <a:t>Selbstverständnis der Markenwerte</a:t>
                      </a:r>
                      <a:endParaRPr lang="de-CH" sz="12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5A6"/>
                    </a:solidFill>
                  </a:tcPr>
                </a:tc>
              </a:tr>
              <a:tr h="830672">
                <a:tc>
                  <a:txBody>
                    <a:bodyPr/>
                    <a:lstStyle/>
                    <a:p>
                      <a:pPr>
                        <a:spcAft>
                          <a:spcPts val="0"/>
                        </a:spcAft>
                      </a:pPr>
                      <a:r>
                        <a:rPr lang="de-CH" sz="1200" kern="1200" dirty="0" smtClean="0">
                          <a:solidFill>
                            <a:schemeClr val="tx1"/>
                          </a:solidFill>
                          <a:latin typeface="+mj-lt"/>
                          <a:ea typeface="+mn-ea"/>
                          <a:cs typeface="+mn-cs"/>
                        </a:rPr>
                        <a:t>Führend</a:t>
                      </a:r>
                      <a:endParaRPr lang="de-CH" sz="1200" kern="1200" dirty="0">
                        <a:solidFill>
                          <a:schemeClr val="tx1"/>
                        </a:solidFill>
                        <a:latin typeface="+mj-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endParaRPr lang="de-CH" sz="1200" kern="1200" dirty="0" smtClean="0">
                        <a:solidFill>
                          <a:schemeClr val="tx1"/>
                        </a:solidFill>
                        <a:latin typeface="+mj-lt"/>
                        <a:ea typeface="+mn-ea"/>
                        <a:cs typeface="+mn-cs"/>
                      </a:endParaRPr>
                    </a:p>
                    <a:p>
                      <a:pPr>
                        <a:spcAft>
                          <a:spcPts val="0"/>
                        </a:spcAft>
                      </a:pPr>
                      <a:r>
                        <a:rPr lang="de-CH" sz="1200" kern="1200" dirty="0" smtClean="0">
                          <a:solidFill>
                            <a:schemeClr val="tx1"/>
                          </a:solidFill>
                          <a:latin typeface="+mj-lt"/>
                          <a:ea typeface="+mn-ea"/>
                          <a:cs typeface="+mn-cs"/>
                        </a:rPr>
                        <a:t>Am </a:t>
                      </a:r>
                      <a:r>
                        <a:rPr lang="de-CH" sz="1200" kern="1200" dirty="0">
                          <a:solidFill>
                            <a:schemeClr val="tx1"/>
                          </a:solidFill>
                          <a:latin typeface="+mj-lt"/>
                          <a:ea typeface="+mn-ea"/>
                          <a:cs typeface="+mn-cs"/>
                        </a:rPr>
                        <a:t>Puls der Zeit sein</a:t>
                      </a:r>
                    </a:p>
                    <a:p>
                      <a:pPr>
                        <a:spcAft>
                          <a:spcPts val="0"/>
                        </a:spcAft>
                      </a:pPr>
                      <a:r>
                        <a:rPr lang="de-CH" sz="1200" kern="1200" dirty="0">
                          <a:solidFill>
                            <a:schemeClr val="tx1"/>
                          </a:solidFill>
                          <a:latin typeface="+mj-lt"/>
                          <a:ea typeface="+mn-ea"/>
                          <a:cs typeface="+mn-cs"/>
                        </a:rPr>
                        <a:t>Unerwartet anders sein</a:t>
                      </a:r>
                    </a:p>
                    <a:p>
                      <a:pPr>
                        <a:spcAft>
                          <a:spcPts val="0"/>
                        </a:spcAft>
                      </a:pPr>
                      <a:r>
                        <a:rPr lang="de-CH" sz="1200" kern="1200" dirty="0">
                          <a:solidFill>
                            <a:schemeClr val="tx1"/>
                          </a:solidFill>
                          <a:latin typeface="+mj-lt"/>
                          <a:ea typeface="+mn-ea"/>
                          <a:cs typeface="+mn-cs"/>
                        </a:rPr>
                        <a:t>Neue Massstäbe setzen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33549">
                <a:tc>
                  <a:txBody>
                    <a:bodyPr/>
                    <a:lstStyle/>
                    <a:p>
                      <a:pPr>
                        <a:spcAft>
                          <a:spcPts val="0"/>
                        </a:spcAft>
                      </a:pPr>
                      <a:r>
                        <a:rPr lang="de-CH" sz="1200" kern="1200" dirty="0" smtClean="0">
                          <a:solidFill>
                            <a:schemeClr val="tx1"/>
                          </a:solidFill>
                          <a:latin typeface="+mj-lt"/>
                          <a:ea typeface="+mn-ea"/>
                          <a:cs typeface="+mn-cs"/>
                        </a:rPr>
                        <a:t>Solide</a:t>
                      </a:r>
                      <a:endParaRPr lang="de-CH" sz="1200" kern="1200" dirty="0">
                        <a:solidFill>
                          <a:schemeClr val="tx1"/>
                        </a:solidFill>
                        <a:latin typeface="+mj-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endParaRPr lang="de-CH" sz="1200" kern="1200" dirty="0" smtClean="0">
                        <a:solidFill>
                          <a:schemeClr val="tx1"/>
                        </a:solidFill>
                        <a:latin typeface="+mj-lt"/>
                        <a:ea typeface="+mn-ea"/>
                        <a:cs typeface="+mn-cs"/>
                      </a:endParaRPr>
                    </a:p>
                    <a:p>
                      <a:pPr>
                        <a:spcAft>
                          <a:spcPts val="0"/>
                        </a:spcAft>
                      </a:pPr>
                      <a:r>
                        <a:rPr lang="de-CH" sz="1200" kern="1200" dirty="0" smtClean="0">
                          <a:solidFill>
                            <a:schemeClr val="tx1"/>
                          </a:solidFill>
                          <a:latin typeface="+mj-lt"/>
                          <a:ea typeface="+mn-ea"/>
                          <a:cs typeface="+mn-cs"/>
                        </a:rPr>
                        <a:t>Verlässlich </a:t>
                      </a:r>
                      <a:r>
                        <a:rPr lang="de-CH" sz="1200" kern="1200" dirty="0">
                          <a:solidFill>
                            <a:schemeClr val="tx1"/>
                          </a:solidFill>
                          <a:latin typeface="+mj-lt"/>
                          <a:ea typeface="+mn-ea"/>
                          <a:cs typeface="+mn-cs"/>
                        </a:rPr>
                        <a:t>sein</a:t>
                      </a:r>
                    </a:p>
                    <a:p>
                      <a:pPr>
                        <a:spcAft>
                          <a:spcPts val="0"/>
                        </a:spcAft>
                      </a:pPr>
                      <a:r>
                        <a:rPr lang="de-CH" sz="1200" kern="1200" dirty="0">
                          <a:solidFill>
                            <a:schemeClr val="tx1"/>
                          </a:solidFill>
                          <a:latin typeface="+mj-lt"/>
                          <a:ea typeface="+mn-ea"/>
                          <a:cs typeface="+mn-cs"/>
                        </a:rPr>
                        <a:t>Bewährt sein</a:t>
                      </a:r>
                    </a:p>
                    <a:p>
                      <a:pPr>
                        <a:spcAft>
                          <a:spcPts val="0"/>
                        </a:spcAft>
                      </a:pPr>
                      <a:r>
                        <a:rPr lang="de-CH" sz="1200" kern="1200" dirty="0">
                          <a:solidFill>
                            <a:schemeClr val="tx1"/>
                          </a:solidFill>
                          <a:latin typeface="+mj-lt"/>
                          <a:ea typeface="+mn-ea"/>
                          <a:cs typeface="+mn-cs"/>
                        </a:rPr>
                        <a:t>Berechenbar sein</a:t>
                      </a:r>
                    </a:p>
                    <a:p>
                      <a:pPr>
                        <a:spcAft>
                          <a:spcPts val="0"/>
                        </a:spcAft>
                      </a:pPr>
                      <a:r>
                        <a:rPr lang="de-CH" sz="1200" kern="1200" dirty="0">
                          <a:solidFill>
                            <a:schemeClr val="tx1"/>
                          </a:solidFill>
                          <a:latin typeface="+mj-lt"/>
                          <a:ea typeface="+mn-ea"/>
                          <a:cs typeface="+mn-cs"/>
                        </a:rPr>
                        <a:t>Auch im Sturm ein vertrauensvoller Partner sein</a:t>
                      </a:r>
                    </a:p>
                    <a:p>
                      <a:pPr>
                        <a:spcAft>
                          <a:spcPts val="0"/>
                        </a:spcAft>
                      </a:pPr>
                      <a:r>
                        <a:rPr lang="de-CH" sz="1200" kern="1200" dirty="0">
                          <a:solidFill>
                            <a:schemeClr val="tx1"/>
                          </a:solidFill>
                          <a:latin typeface="+mj-lt"/>
                          <a:ea typeface="+mn-ea"/>
                          <a:cs typeface="+mn-cs"/>
                        </a:rPr>
                        <a:t>Ein langfristiger Partner sein</a:t>
                      </a:r>
                    </a:p>
                    <a:p>
                      <a:pPr>
                        <a:spcAft>
                          <a:spcPts val="0"/>
                        </a:spcAft>
                      </a:pPr>
                      <a:r>
                        <a:rPr lang="de-CH" sz="1200" kern="1200" dirty="0">
                          <a:solidFill>
                            <a:schemeClr val="tx1"/>
                          </a:solidFill>
                          <a:latin typeface="+mj-lt"/>
                          <a:ea typeface="+mn-ea"/>
                          <a:cs typeface="+mn-cs"/>
                        </a:rPr>
                        <a:t>Wert auf Tradition legen</a:t>
                      </a:r>
                    </a:p>
                    <a:p>
                      <a:pPr>
                        <a:spcAft>
                          <a:spcPts val="0"/>
                        </a:spcAft>
                      </a:pPr>
                      <a:r>
                        <a:rPr lang="de-CH" sz="1200" kern="1200" dirty="0">
                          <a:solidFill>
                            <a:schemeClr val="tx1"/>
                          </a:solidFill>
                          <a:latin typeface="+mj-lt"/>
                          <a:ea typeface="+mn-ea"/>
                          <a:cs typeface="+mn-cs"/>
                        </a:rPr>
                        <a:t>Keine Experimente wagen </a:t>
                      </a:r>
                    </a:p>
                    <a:p>
                      <a:pPr>
                        <a:spcAft>
                          <a:spcPts val="0"/>
                        </a:spcAft>
                      </a:pPr>
                      <a:r>
                        <a:rPr lang="de-CH" sz="1200" kern="1200" dirty="0">
                          <a:solidFill>
                            <a:schemeClr val="tx1"/>
                          </a:solidFill>
                          <a:latin typeface="+mj-lt"/>
                          <a:ea typeface="+mn-ea"/>
                          <a:cs typeface="+mn-cs"/>
                        </a:rPr>
                        <a:t>Keine untragbaren Risiken eingehen </a:t>
                      </a:r>
                      <a:endParaRPr lang="de-CH" sz="1200" kern="1200" dirty="0" smtClean="0">
                        <a:solidFill>
                          <a:schemeClr val="tx1"/>
                        </a:solidFill>
                        <a:latin typeface="+mj-lt"/>
                        <a:ea typeface="+mn-ea"/>
                        <a:cs typeface="+mn-cs"/>
                      </a:endParaRPr>
                    </a:p>
                    <a:p>
                      <a:pPr>
                        <a:spcAft>
                          <a:spcPts val="0"/>
                        </a:spcAft>
                      </a:pPr>
                      <a:endParaRPr lang="de-CH" sz="1200" kern="1200" dirty="0">
                        <a:solidFill>
                          <a:schemeClr val="tx1"/>
                        </a:solidFill>
                        <a:latin typeface="+mj-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73484">
                <a:tc>
                  <a:txBody>
                    <a:bodyPr/>
                    <a:lstStyle/>
                    <a:p>
                      <a:pPr>
                        <a:spcAft>
                          <a:spcPts val="0"/>
                        </a:spcAft>
                      </a:pPr>
                      <a:r>
                        <a:rPr lang="de-CH" sz="1200" kern="1200" dirty="0" smtClean="0">
                          <a:solidFill>
                            <a:schemeClr val="tx1"/>
                          </a:solidFill>
                          <a:latin typeface="+mj-lt"/>
                          <a:ea typeface="+mn-ea"/>
                          <a:cs typeface="+mn-cs"/>
                        </a:rPr>
                        <a:t>Persönlich</a:t>
                      </a:r>
                      <a:endParaRPr lang="de-CH" sz="1200" kern="1200" dirty="0">
                        <a:solidFill>
                          <a:schemeClr val="tx1"/>
                        </a:solidFill>
                        <a:latin typeface="+mj-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endParaRPr lang="de-CH" sz="1200" kern="1200" dirty="0" smtClean="0">
                        <a:solidFill>
                          <a:schemeClr val="tx1"/>
                        </a:solidFill>
                        <a:latin typeface="+mj-lt"/>
                        <a:ea typeface="+mn-ea"/>
                        <a:cs typeface="+mn-cs"/>
                      </a:endParaRPr>
                    </a:p>
                    <a:p>
                      <a:pPr>
                        <a:spcAft>
                          <a:spcPts val="0"/>
                        </a:spcAft>
                      </a:pPr>
                      <a:r>
                        <a:rPr lang="de-CH" sz="1200" kern="1200" dirty="0" smtClean="0">
                          <a:solidFill>
                            <a:schemeClr val="tx1"/>
                          </a:solidFill>
                          <a:latin typeface="+mj-lt"/>
                          <a:ea typeface="+mn-ea"/>
                          <a:cs typeface="+mn-cs"/>
                        </a:rPr>
                        <a:t>Vertrauen </a:t>
                      </a:r>
                      <a:r>
                        <a:rPr lang="de-CH" sz="1200" kern="1200" dirty="0">
                          <a:solidFill>
                            <a:schemeClr val="tx1"/>
                          </a:solidFill>
                          <a:latin typeface="+mj-lt"/>
                          <a:ea typeface="+mn-ea"/>
                          <a:cs typeface="+mn-cs"/>
                        </a:rPr>
                        <a:t>entgegenbringen und verdienen</a:t>
                      </a:r>
                    </a:p>
                    <a:p>
                      <a:pPr>
                        <a:spcAft>
                          <a:spcPts val="0"/>
                        </a:spcAft>
                      </a:pPr>
                      <a:r>
                        <a:rPr lang="de-CH" sz="1200" kern="1200" dirty="0">
                          <a:solidFill>
                            <a:schemeClr val="tx1"/>
                          </a:solidFill>
                          <a:latin typeface="+mj-lt"/>
                          <a:ea typeface="+mn-ea"/>
                          <a:cs typeface="+mn-cs"/>
                        </a:rPr>
                        <a:t>Zusammengehörigkeit ausstrahlen</a:t>
                      </a:r>
                    </a:p>
                    <a:p>
                      <a:pPr>
                        <a:spcAft>
                          <a:spcPts val="0"/>
                        </a:spcAft>
                      </a:pPr>
                      <a:r>
                        <a:rPr lang="de-CH" sz="1200" kern="1200" dirty="0">
                          <a:solidFill>
                            <a:schemeClr val="tx1"/>
                          </a:solidFill>
                          <a:latin typeface="+mj-lt"/>
                          <a:ea typeface="+mn-ea"/>
                          <a:cs typeface="+mn-cs"/>
                        </a:rPr>
                        <a:t>Fokussiert auf den Kunden als Person</a:t>
                      </a:r>
                    </a:p>
                    <a:p>
                      <a:pPr>
                        <a:spcAft>
                          <a:spcPts val="0"/>
                        </a:spcAft>
                      </a:pPr>
                      <a:r>
                        <a:rPr lang="de-CH" sz="1200" kern="1200" dirty="0">
                          <a:solidFill>
                            <a:schemeClr val="tx1"/>
                          </a:solidFill>
                          <a:latin typeface="+mj-lt"/>
                          <a:ea typeface="+mn-ea"/>
                          <a:cs typeface="+mn-cs"/>
                        </a:rPr>
                        <a:t>Harmonie ausstrahlen</a:t>
                      </a:r>
                    </a:p>
                    <a:p>
                      <a:pPr>
                        <a:spcAft>
                          <a:spcPts val="0"/>
                        </a:spcAft>
                      </a:pPr>
                      <a:r>
                        <a:rPr lang="de-CH" sz="1200" kern="1200" dirty="0">
                          <a:solidFill>
                            <a:schemeClr val="tx1"/>
                          </a:solidFill>
                          <a:latin typeface="+mj-lt"/>
                          <a:ea typeface="+mn-ea"/>
                          <a:cs typeface="+mn-cs"/>
                        </a:rPr>
                        <a:t>Auf den Kunden </a:t>
                      </a:r>
                      <a:r>
                        <a:rPr lang="de-CH" sz="1200" kern="1200" dirty="0" smtClean="0">
                          <a:solidFill>
                            <a:schemeClr val="tx1"/>
                          </a:solidFill>
                          <a:latin typeface="+mj-lt"/>
                          <a:ea typeface="+mn-ea"/>
                          <a:cs typeface="+mn-cs"/>
                        </a:rPr>
                        <a:t>zugehen</a:t>
                      </a:r>
                    </a:p>
                    <a:p>
                      <a:pPr>
                        <a:spcAft>
                          <a:spcPts val="0"/>
                        </a:spcAft>
                      </a:pPr>
                      <a:endParaRPr lang="de-CH" sz="1200" kern="1200" dirty="0">
                        <a:solidFill>
                          <a:schemeClr val="tx1"/>
                        </a:solidFill>
                        <a:latin typeface="+mj-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8" name="Object 18"/>
          <p:cNvGraphicFramePr>
            <a:graphicFrameLocks noChangeAspect="1"/>
          </p:cNvGraphicFramePr>
          <p:nvPr>
            <p:extLst>
              <p:ext uri="{D42A27DB-BD31-4B8C-83A1-F6EECF244321}">
                <p14:modId xmlns:p14="http://schemas.microsoft.com/office/powerpoint/2010/main" val="2809795652"/>
              </p:ext>
            </p:extLst>
          </p:nvPr>
        </p:nvGraphicFramePr>
        <p:xfrm>
          <a:off x="1043608" y="1988840"/>
          <a:ext cx="1782319" cy="1453009"/>
        </p:xfrm>
        <a:graphic>
          <a:graphicData uri="http://schemas.openxmlformats.org/presentationml/2006/ole">
            <mc:AlternateContent xmlns:mc="http://schemas.openxmlformats.org/markup-compatibility/2006">
              <mc:Choice xmlns:v="urn:schemas-microsoft-com:vml" Requires="v">
                <p:oleObj spid="_x0000_s331780" name="Bitmap" r:id="rId5" imgW="2390476" imgH="2029108" progId="PBrush">
                  <p:embed/>
                </p:oleObj>
              </mc:Choice>
              <mc:Fallback>
                <p:oleObj name="Bitmap" r:id="rId5" imgW="2390476" imgH="2029108" progId="PBrush">
                  <p:embed/>
                  <p:pic>
                    <p:nvPicPr>
                      <p:cNvPr id="0" name="Object 115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3608" y="1988840"/>
                        <a:ext cx="1782319" cy="14530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Picture 12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3608" y="3573016"/>
            <a:ext cx="1066330" cy="1792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Object 16"/>
          <p:cNvGraphicFramePr>
            <a:graphicFrameLocks noChangeAspect="1"/>
          </p:cNvGraphicFramePr>
          <p:nvPr>
            <p:extLst>
              <p:ext uri="{D42A27DB-BD31-4B8C-83A1-F6EECF244321}">
                <p14:modId xmlns:p14="http://schemas.microsoft.com/office/powerpoint/2010/main" val="3085953690"/>
              </p:ext>
            </p:extLst>
          </p:nvPr>
        </p:nvGraphicFramePr>
        <p:xfrm>
          <a:off x="1043608" y="5445224"/>
          <a:ext cx="2158987" cy="1234060"/>
        </p:xfrm>
        <a:graphic>
          <a:graphicData uri="http://schemas.openxmlformats.org/presentationml/2006/ole">
            <mc:AlternateContent xmlns:mc="http://schemas.openxmlformats.org/markup-compatibility/2006">
              <mc:Choice xmlns:v="urn:schemas-microsoft-com:vml" Requires="v">
                <p:oleObj spid="_x0000_s331781" name="Bitmap" r:id="rId8" imgW="3591426" imgH="1952898" progId="PBrush">
                  <p:embed/>
                </p:oleObj>
              </mc:Choice>
              <mc:Fallback>
                <p:oleObj name="Bitmap" r:id="rId8" imgW="3591426" imgH="1952898" progId="PBrush">
                  <p:embed/>
                  <p:pic>
                    <p:nvPicPr>
                      <p:cNvPr id="0" name="Object 115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3608" y="5445224"/>
                        <a:ext cx="2158987" cy="12340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Line 125"/>
          <p:cNvSpPr>
            <a:spLocks noChangeShapeType="1"/>
          </p:cNvSpPr>
          <p:nvPr/>
        </p:nvSpPr>
        <p:spPr bwMode="auto">
          <a:xfrm>
            <a:off x="2915815" y="2492896"/>
            <a:ext cx="432049" cy="360040"/>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2" name="Line 124"/>
          <p:cNvSpPr>
            <a:spLocks noChangeShapeType="1"/>
          </p:cNvSpPr>
          <p:nvPr/>
        </p:nvSpPr>
        <p:spPr bwMode="auto">
          <a:xfrm flipV="1">
            <a:off x="2195735" y="4293096"/>
            <a:ext cx="1152129" cy="216024"/>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3" name="Line 123"/>
          <p:cNvSpPr>
            <a:spLocks noChangeShapeType="1"/>
          </p:cNvSpPr>
          <p:nvPr/>
        </p:nvSpPr>
        <p:spPr bwMode="auto">
          <a:xfrm flipV="1">
            <a:off x="3275857" y="5949280"/>
            <a:ext cx="144016" cy="648072"/>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pic>
        <p:nvPicPr>
          <p:cNvPr id="15" name="Grafik 14" descr="LUKB_Logo.tif"/>
          <p:cNvPicPr>
            <a:picLocks noChangeAspect="1"/>
          </p:cNvPicPr>
          <p:nvPr/>
        </p:nvPicPr>
        <p:blipFill>
          <a:blip r:embed="rId10" cstate="print"/>
          <a:stretch>
            <a:fillRect/>
          </a:stretch>
        </p:blipFill>
        <p:spPr>
          <a:xfrm>
            <a:off x="7092280" y="908720"/>
            <a:ext cx="1804416" cy="356616"/>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Schritt 4: Kundenerlebnisgeschichte</a:t>
            </a:r>
            <a:endParaRPr lang="de-DE" dirty="0"/>
          </a:p>
        </p:txBody>
      </p:sp>
      <p:sp>
        <p:nvSpPr>
          <p:cNvPr id="3" name="Inhaltsplatzhalter 2"/>
          <p:cNvSpPr>
            <a:spLocks noGrp="1"/>
          </p:cNvSpPr>
          <p:nvPr>
            <p:ph idx="1"/>
          </p:nvPr>
        </p:nvSpPr>
        <p:spPr>
          <a:xfrm>
            <a:off x="179388" y="2060847"/>
            <a:ext cx="8785225" cy="432049"/>
          </a:xfrm>
        </p:spPr>
        <p:txBody>
          <a:bodyPr/>
          <a:lstStyle/>
          <a:p>
            <a:pPr marL="0"/>
            <a:r>
              <a:rPr lang="de-CH" sz="1200" dirty="0" smtClean="0"/>
              <a:t>Sinnbildlich vergleichbar mit einem Leuchtturm bildet die Kundenerlebnisgeschichte das visionäre Erlebnis, das das Unternehmen für seine Zielkunden realisieren möchte. Sie ist der zentrale Ausgangspunkt für die weitere Ausgestaltung des Kundenerlebnisses.</a:t>
            </a:r>
          </a:p>
          <a:p>
            <a:pPr marL="0"/>
            <a:endParaRPr lang="de-DE" sz="1200" dirty="0"/>
          </a:p>
        </p:txBody>
      </p:sp>
      <p:sp>
        <p:nvSpPr>
          <p:cNvPr id="4" name="Foliennummernplatzhalter 3"/>
          <p:cNvSpPr>
            <a:spLocks noGrp="1"/>
          </p:cNvSpPr>
          <p:nvPr>
            <p:ph type="sldNum" sz="quarter" idx="10"/>
          </p:nvPr>
        </p:nvSpPr>
        <p:spPr/>
        <p:txBody>
          <a:bodyPr/>
          <a:lstStyle/>
          <a:p>
            <a:fld id="{1B081D84-7461-4751-B538-5E930955CB74}" type="slidenum">
              <a:rPr lang="de-CH" smtClean="0"/>
              <a:pPr/>
              <a:t>15</a:t>
            </a:fld>
            <a:endParaRPr lang="de-CH">
              <a:latin typeface="Lucida Sans Unicode" pitchFamily="34" charset="0"/>
            </a:endParaRPr>
          </a:p>
        </p:txBody>
      </p:sp>
      <p:pic>
        <p:nvPicPr>
          <p:cNvPr id="5" name="Picture 2" descr="C:\Users\ujuettne\AppData\Local\Microsoft\Windows\Temporary Internet Files\Content.IE5\VD4H76SN\MC90043261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484784"/>
            <a:ext cx="509920" cy="441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eck 5"/>
          <p:cNvSpPr/>
          <p:nvPr/>
        </p:nvSpPr>
        <p:spPr>
          <a:xfrm>
            <a:off x="683568" y="1556792"/>
            <a:ext cx="526106" cy="276999"/>
          </a:xfrm>
          <a:prstGeom prst="rect">
            <a:avLst/>
          </a:prstGeom>
        </p:spPr>
        <p:txBody>
          <a:bodyPr wrap="none">
            <a:spAutoFit/>
          </a:bodyPr>
          <a:lstStyle/>
          <a:p>
            <a:r>
              <a:rPr lang="de-CH" sz="1200" kern="0" dirty="0">
                <a:solidFill>
                  <a:srgbClr val="000000"/>
                </a:solidFill>
                <a:latin typeface="+mj-lt"/>
                <a:cs typeface="Arial" charset="0"/>
              </a:rPr>
              <a:t>Idee </a:t>
            </a:r>
            <a:endParaRPr lang="de-DE" sz="1200" dirty="0">
              <a:latin typeface="+mj-lt"/>
            </a:endParaRPr>
          </a:p>
        </p:txBody>
      </p:sp>
      <p:pic>
        <p:nvPicPr>
          <p:cNvPr id="7" name="Picture 3" descr="C:\Users\ujuettne\AppData\Local\Microsoft\Windows\Temporary Internet Files\Content.IE5\YC330E5M\MC900439828[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2996952"/>
            <a:ext cx="434495" cy="38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feld 22"/>
          <p:cNvSpPr txBox="1">
            <a:spLocks noChangeArrowheads="1"/>
          </p:cNvSpPr>
          <p:nvPr/>
        </p:nvSpPr>
        <p:spPr bwMode="auto">
          <a:xfrm>
            <a:off x="683568" y="2996952"/>
            <a:ext cx="10038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charset="0"/>
                <a:cs typeface="Arial" charset="0"/>
              </a:defRPr>
            </a:lvl1pPr>
            <a:lvl2pPr marL="742950" indent="-285750" eaLnBrk="0" hangingPunct="0">
              <a:defRPr>
                <a:solidFill>
                  <a:schemeClr val="tx1"/>
                </a:solidFill>
                <a:latin typeface="Lucida Sans Unicode" charset="0"/>
                <a:cs typeface="Arial" charset="0"/>
              </a:defRPr>
            </a:lvl2pPr>
            <a:lvl3pPr marL="1143000" indent="-228600" eaLnBrk="0" hangingPunct="0">
              <a:defRPr>
                <a:solidFill>
                  <a:schemeClr val="tx1"/>
                </a:solidFill>
                <a:latin typeface="Lucida Sans Unicode" charset="0"/>
                <a:cs typeface="Arial" charset="0"/>
              </a:defRPr>
            </a:lvl3pPr>
            <a:lvl4pPr marL="1600200" indent="-228600" eaLnBrk="0" hangingPunct="0">
              <a:defRPr>
                <a:solidFill>
                  <a:schemeClr val="tx1"/>
                </a:solidFill>
                <a:latin typeface="Lucida Sans Unicode" charset="0"/>
                <a:cs typeface="Arial" charset="0"/>
              </a:defRPr>
            </a:lvl4pPr>
            <a:lvl5pPr marL="2057400" indent="-228600" eaLnBrk="0" hangingPunct="0">
              <a:defRPr>
                <a:solidFill>
                  <a:schemeClr val="tx1"/>
                </a:solidFill>
                <a:latin typeface="Lucida Sans Unicode" charset="0"/>
                <a:cs typeface="Arial" charset="0"/>
              </a:defRPr>
            </a:lvl5pPr>
            <a:lvl6pPr marL="2514600" indent="-228600" eaLnBrk="0" fontAlgn="base" hangingPunct="0">
              <a:spcBef>
                <a:spcPct val="0"/>
              </a:spcBef>
              <a:spcAft>
                <a:spcPct val="0"/>
              </a:spcAft>
              <a:defRPr>
                <a:solidFill>
                  <a:schemeClr val="tx1"/>
                </a:solidFill>
                <a:latin typeface="Lucida Sans Unicode" charset="0"/>
                <a:cs typeface="Arial" charset="0"/>
              </a:defRPr>
            </a:lvl6pPr>
            <a:lvl7pPr marL="2971800" indent="-228600" eaLnBrk="0" fontAlgn="base" hangingPunct="0">
              <a:spcBef>
                <a:spcPct val="0"/>
              </a:spcBef>
              <a:spcAft>
                <a:spcPct val="0"/>
              </a:spcAft>
              <a:defRPr>
                <a:solidFill>
                  <a:schemeClr val="tx1"/>
                </a:solidFill>
                <a:latin typeface="Lucida Sans Unicode" charset="0"/>
                <a:cs typeface="Arial" charset="0"/>
              </a:defRPr>
            </a:lvl7pPr>
            <a:lvl8pPr marL="3429000" indent="-228600" eaLnBrk="0" fontAlgn="base" hangingPunct="0">
              <a:spcBef>
                <a:spcPct val="0"/>
              </a:spcBef>
              <a:spcAft>
                <a:spcPct val="0"/>
              </a:spcAft>
              <a:defRPr>
                <a:solidFill>
                  <a:schemeClr val="tx1"/>
                </a:solidFill>
                <a:latin typeface="Lucida Sans Unicode" charset="0"/>
                <a:cs typeface="Arial" charset="0"/>
              </a:defRPr>
            </a:lvl8pPr>
            <a:lvl9pPr marL="3886200" indent="-228600" eaLnBrk="0" fontAlgn="base" hangingPunct="0">
              <a:spcBef>
                <a:spcPct val="0"/>
              </a:spcBef>
              <a:spcAft>
                <a:spcPct val="0"/>
              </a:spcAft>
              <a:defRPr>
                <a:solidFill>
                  <a:schemeClr val="tx1"/>
                </a:solidFill>
                <a:latin typeface="Lucida Sans Unicode" charset="0"/>
                <a:cs typeface="Arial" charset="0"/>
              </a:defRPr>
            </a:lvl9pPr>
          </a:lstStyle>
          <a:p>
            <a:pPr eaLnBrk="1" hangingPunct="1"/>
            <a:r>
              <a:rPr lang="de-CH" sz="1200" dirty="0">
                <a:latin typeface="+mj-lt"/>
              </a:rPr>
              <a:t>Umsetzung </a:t>
            </a:r>
          </a:p>
        </p:txBody>
      </p:sp>
      <p:sp>
        <p:nvSpPr>
          <p:cNvPr id="9" name="Inhaltsplatzhalter 2"/>
          <p:cNvSpPr txBox="1">
            <a:spLocks/>
          </p:cNvSpPr>
          <p:nvPr/>
        </p:nvSpPr>
        <p:spPr bwMode="auto">
          <a:xfrm>
            <a:off x="251520" y="3429000"/>
            <a:ext cx="8785225" cy="302433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r>
              <a:rPr lang="de-CH" sz="1200" dirty="0" smtClean="0">
                <a:latin typeface="+mj-lt"/>
              </a:rPr>
              <a:t>Schildern Sie das ideale Kundenerlebnis in Form einer Geschichte. Nehmen Sie dabei die Ich-Perspektive des Kunden ein und stellen Sie sich vor, wie der begeisterte Kunde einer ihm vertrauten Person von seinem Erlebnis mit Ihrem Unternehmen erzählt. Beschreiben Sie detailliert alle positiven Eindrücke, die der Kunde in den einzelnen im Rahmen von Schritt 2 definierten Prozessen jeweils erlebt. </a:t>
            </a:r>
          </a:p>
          <a:p>
            <a:r>
              <a:rPr lang="de-DE" sz="1200" dirty="0" smtClean="0">
                <a:latin typeface="+mj-lt"/>
              </a:rPr>
              <a:t>Versuchen Sie, konsequent (realistische) </a:t>
            </a:r>
            <a:r>
              <a:rPr lang="de-DE" sz="1200" b="1" dirty="0" smtClean="0">
                <a:latin typeface="+mj-lt"/>
              </a:rPr>
              <a:t>Highlights</a:t>
            </a:r>
            <a:r>
              <a:rPr lang="de-DE" sz="1200" dirty="0" smtClean="0">
                <a:latin typeface="+mj-lt"/>
              </a:rPr>
              <a:t> in die Geschichte einzubauen. Benutzen Sie Adjektive, die beschreiben, warum etwas den Kunden begeistert hat. Typische Fragestellungen, die in der Geschichte beleuchtet werden können, sind: </a:t>
            </a:r>
            <a:endParaRPr lang="de-CH" sz="1200" dirty="0" smtClean="0">
              <a:latin typeface="+mj-lt"/>
            </a:endParaRPr>
          </a:p>
          <a:p>
            <a:pPr marL="285750" lvl="0" indent="-285750">
              <a:buFont typeface="Arial" pitchFamily="34" charset="0"/>
              <a:buChar char="•"/>
            </a:pPr>
            <a:r>
              <a:rPr lang="de-DE" sz="1200" dirty="0" smtClean="0">
                <a:latin typeface="+mj-lt"/>
              </a:rPr>
              <a:t>Warum hat das Erlebnis den Kunden </a:t>
            </a:r>
            <a:r>
              <a:rPr lang="de-DE" sz="1200" b="1" dirty="0" smtClean="0">
                <a:latin typeface="+mj-lt"/>
              </a:rPr>
              <a:t>begeistert</a:t>
            </a:r>
            <a:r>
              <a:rPr lang="de-DE" sz="1200" dirty="0" smtClean="0">
                <a:latin typeface="+mj-lt"/>
              </a:rPr>
              <a:t>?</a:t>
            </a:r>
            <a:r>
              <a:rPr lang="de-DE" sz="1200" b="1" dirty="0" smtClean="0">
                <a:latin typeface="+mj-lt"/>
              </a:rPr>
              <a:t> </a:t>
            </a:r>
            <a:r>
              <a:rPr lang="de-DE" sz="1200" dirty="0" smtClean="0">
                <a:latin typeface="+mj-lt"/>
              </a:rPr>
              <a:t>Was ist das </a:t>
            </a:r>
            <a:r>
              <a:rPr lang="de-DE" sz="1200" b="1" dirty="0" err="1" smtClean="0">
                <a:latin typeface="+mj-lt"/>
              </a:rPr>
              <a:t>Aussergewöhnliche</a:t>
            </a:r>
            <a:r>
              <a:rPr lang="de-DE" sz="1200" dirty="0" smtClean="0">
                <a:latin typeface="+mj-lt"/>
              </a:rPr>
              <a:t> oder </a:t>
            </a:r>
            <a:r>
              <a:rPr lang="de-DE" sz="1200" b="1" dirty="0" smtClean="0">
                <a:latin typeface="+mj-lt"/>
              </a:rPr>
              <a:t>Überraschende</a:t>
            </a:r>
            <a:r>
              <a:rPr lang="de-DE" sz="1200" dirty="0" smtClean="0">
                <a:latin typeface="+mj-lt"/>
              </a:rPr>
              <a:t> daran?</a:t>
            </a:r>
            <a:endParaRPr lang="de-CH" sz="1200" dirty="0" smtClean="0">
              <a:latin typeface="+mj-lt"/>
            </a:endParaRPr>
          </a:p>
          <a:p>
            <a:pPr marL="285750" lvl="0" indent="-285750">
              <a:buFont typeface="Arial" pitchFamily="34" charset="0"/>
              <a:buChar char="•"/>
            </a:pPr>
            <a:r>
              <a:rPr lang="de-DE" sz="1200" dirty="0" smtClean="0">
                <a:latin typeface="+mj-lt"/>
              </a:rPr>
              <a:t>Wie sieht die </a:t>
            </a:r>
            <a:r>
              <a:rPr lang="de-DE" sz="1200" b="1" dirty="0" smtClean="0">
                <a:latin typeface="+mj-lt"/>
              </a:rPr>
              <a:t>Gefühlswelt</a:t>
            </a:r>
            <a:r>
              <a:rPr lang="de-DE" sz="1200" dirty="0" smtClean="0">
                <a:latin typeface="+mj-lt"/>
              </a:rPr>
              <a:t> des Kunden </a:t>
            </a:r>
            <a:r>
              <a:rPr lang="de-DE" sz="1200" b="1" dirty="0" smtClean="0">
                <a:latin typeface="+mj-lt"/>
              </a:rPr>
              <a:t>vor, während</a:t>
            </a:r>
            <a:r>
              <a:rPr lang="de-DE" sz="1200" dirty="0" smtClean="0">
                <a:latin typeface="+mj-lt"/>
              </a:rPr>
              <a:t> und </a:t>
            </a:r>
            <a:r>
              <a:rPr lang="de-DE" sz="1200" b="1" dirty="0" smtClean="0">
                <a:latin typeface="+mj-lt"/>
              </a:rPr>
              <a:t>nach</a:t>
            </a:r>
            <a:r>
              <a:rPr lang="de-DE" sz="1200" dirty="0" smtClean="0">
                <a:latin typeface="+mj-lt"/>
              </a:rPr>
              <a:t> dem Erlebnis aus?</a:t>
            </a:r>
            <a:endParaRPr lang="de-CH" sz="1200" dirty="0" smtClean="0">
              <a:latin typeface="+mj-lt"/>
            </a:endParaRPr>
          </a:p>
          <a:p>
            <a:pPr marL="285750" lvl="0" indent="-285750">
              <a:buFont typeface="Arial" pitchFamily="34" charset="0"/>
              <a:buChar char="•"/>
            </a:pPr>
            <a:r>
              <a:rPr lang="de-DE" sz="1200" dirty="0" smtClean="0">
                <a:latin typeface="+mj-lt"/>
              </a:rPr>
              <a:t>Welche </a:t>
            </a:r>
            <a:r>
              <a:rPr lang="de-DE" sz="1200" b="1" dirty="0" smtClean="0">
                <a:latin typeface="+mj-lt"/>
              </a:rPr>
              <a:t>Vorteile</a:t>
            </a:r>
            <a:r>
              <a:rPr lang="de-DE" sz="1200" dirty="0" smtClean="0">
                <a:latin typeface="+mj-lt"/>
              </a:rPr>
              <a:t> hat das </a:t>
            </a:r>
            <a:r>
              <a:rPr lang="de-DE" sz="1200" b="1" dirty="0" smtClean="0">
                <a:latin typeface="+mj-lt"/>
              </a:rPr>
              <a:t>Erlebnis</a:t>
            </a:r>
            <a:r>
              <a:rPr lang="de-DE" sz="1200" dirty="0" smtClean="0">
                <a:latin typeface="+mj-lt"/>
              </a:rPr>
              <a:t> dem Kunden gebracht?</a:t>
            </a:r>
            <a:endParaRPr lang="de-CH" sz="1200" dirty="0" smtClean="0">
              <a:latin typeface="+mj-lt"/>
            </a:endParaRPr>
          </a:p>
          <a:p>
            <a:pPr marL="285750" lvl="0" indent="-285750">
              <a:buFont typeface="Arial" pitchFamily="34" charset="0"/>
              <a:buChar char="•"/>
            </a:pPr>
            <a:r>
              <a:rPr lang="de-DE" sz="1200" dirty="0" smtClean="0">
                <a:latin typeface="+mj-lt"/>
              </a:rPr>
              <a:t>Was soll der Kunde mit unseren </a:t>
            </a:r>
            <a:r>
              <a:rPr lang="de-DE" sz="1200" b="1" dirty="0" smtClean="0">
                <a:latin typeface="+mj-lt"/>
              </a:rPr>
              <a:t>Mitarbeitenden</a:t>
            </a:r>
            <a:r>
              <a:rPr lang="de-DE" sz="1200" dirty="0" smtClean="0">
                <a:latin typeface="+mj-lt"/>
              </a:rPr>
              <a:t> erleben?</a:t>
            </a:r>
            <a:endParaRPr lang="de-CH" sz="1200" dirty="0" smtClean="0">
              <a:latin typeface="+mj-lt"/>
            </a:endParaRPr>
          </a:p>
          <a:p>
            <a:pPr marL="285750" lvl="0" indent="-285750">
              <a:buFont typeface="Arial" pitchFamily="34" charset="0"/>
              <a:buChar char="•"/>
            </a:pPr>
            <a:r>
              <a:rPr lang="de-DE" sz="1200" dirty="0" smtClean="0">
                <a:latin typeface="+mj-lt"/>
              </a:rPr>
              <a:t>Wie erlebt der Kunde unser </a:t>
            </a:r>
            <a:r>
              <a:rPr lang="de-DE" sz="1200" b="1" dirty="0" smtClean="0">
                <a:latin typeface="+mj-lt"/>
              </a:rPr>
              <a:t>physisches Angebot</a:t>
            </a:r>
            <a:r>
              <a:rPr lang="de-DE" sz="1200" dirty="0" smtClean="0">
                <a:latin typeface="+mj-lt"/>
              </a:rPr>
              <a:t> und unsere </a:t>
            </a:r>
            <a:r>
              <a:rPr lang="de-DE" sz="1200" b="1" dirty="0" smtClean="0">
                <a:latin typeface="+mj-lt"/>
              </a:rPr>
              <a:t>Infrastruktur</a:t>
            </a:r>
            <a:r>
              <a:rPr lang="de-DE" sz="1200" dirty="0" smtClean="0">
                <a:latin typeface="+mj-lt"/>
              </a:rPr>
              <a:t>?</a:t>
            </a:r>
            <a:endParaRPr lang="de-CH" sz="1200" dirty="0" smtClean="0">
              <a:latin typeface="+mj-lt"/>
            </a:endParaRPr>
          </a:p>
          <a:p>
            <a:pPr marL="285750" lvl="0" indent="-285750">
              <a:buFont typeface="Arial" pitchFamily="34" charset="0"/>
              <a:buChar char="•"/>
            </a:pPr>
            <a:r>
              <a:rPr lang="de-DE" sz="1200" dirty="0" smtClean="0">
                <a:latin typeface="+mj-lt"/>
              </a:rPr>
              <a:t>Welche Rolle spielen </a:t>
            </a:r>
            <a:r>
              <a:rPr lang="de-DE" sz="1200" b="1" dirty="0" smtClean="0">
                <a:latin typeface="+mj-lt"/>
              </a:rPr>
              <a:t>andere Kunden</a:t>
            </a:r>
            <a:r>
              <a:rPr lang="de-DE" sz="1200" dirty="0" smtClean="0">
                <a:latin typeface="+mj-lt"/>
              </a:rPr>
              <a:t> während des Erlebnisses für den Effekt beim erzählenden Kunden? Haben sie überhaupt einen Einfluss auf das Kundenerlebnis?</a:t>
            </a:r>
            <a:endParaRPr lang="de-CH" sz="1200" dirty="0" smtClean="0">
              <a:latin typeface="+mj-lt"/>
            </a:endParaRPr>
          </a:p>
          <a:p>
            <a:pPr marL="285750" lvl="0" indent="-285750">
              <a:buFont typeface="Arial" pitchFamily="34" charset="0"/>
              <a:buChar char="•"/>
            </a:pPr>
            <a:r>
              <a:rPr lang="de-DE" sz="1200" dirty="0" smtClean="0">
                <a:latin typeface="+mj-lt"/>
              </a:rPr>
              <a:t>Was passiert genau? Wie sieht der Spannungsbogen aus? </a:t>
            </a:r>
            <a:endParaRPr lang="de-CH" sz="1200" dirty="0" smtClean="0">
              <a:latin typeface="+mj-lt"/>
            </a:endParaRPr>
          </a:p>
          <a:p>
            <a:pPr marL="0" marR="0" lvl="0" indent="-304800" algn="l" defTabSz="914400" rtl="0" eaLnBrk="1" fontAlgn="base" latinLnBrk="0" hangingPunct="1">
              <a:lnSpc>
                <a:spcPct val="100000"/>
              </a:lnSpc>
              <a:spcBef>
                <a:spcPct val="30000"/>
              </a:spcBef>
              <a:spcAft>
                <a:spcPct val="10000"/>
              </a:spcAft>
              <a:buClrTx/>
              <a:buSzTx/>
              <a:buFontTx/>
              <a:buNone/>
              <a:tabLst>
                <a:tab pos="2514600" algn="l"/>
              </a:tabLst>
              <a:defRPr/>
            </a:pPr>
            <a:endParaRPr kumimoji="0" lang="de-DE" sz="1200" b="0" i="0" u="none" strike="noStrike" kern="0" cap="none" spc="0" normalizeH="0" baseline="0" noProof="0" dirty="0" smtClean="0">
              <a:ln>
                <a:noFill/>
              </a:ln>
              <a:solidFill>
                <a:schemeClr val="tx1"/>
              </a:solidFill>
              <a:effectLst/>
              <a:uLnTx/>
              <a:uFillTx/>
              <a:latin typeface="+mj-lt"/>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Schritt 4: Kundenerlebnisgeschichte</a:t>
            </a:r>
            <a:endParaRPr lang="de-DE" dirty="0"/>
          </a:p>
        </p:txBody>
      </p:sp>
      <p:sp>
        <p:nvSpPr>
          <p:cNvPr id="3" name="Inhaltsplatzhalter 2"/>
          <p:cNvSpPr>
            <a:spLocks noGrp="1"/>
          </p:cNvSpPr>
          <p:nvPr>
            <p:ph idx="1"/>
          </p:nvPr>
        </p:nvSpPr>
        <p:spPr>
          <a:xfrm>
            <a:off x="179388" y="1988839"/>
            <a:ext cx="8785225" cy="4588173"/>
          </a:xfrm>
        </p:spPr>
        <p:txBody>
          <a:bodyPr/>
          <a:lstStyle/>
          <a:p>
            <a:pPr marL="285750" indent="-285750">
              <a:buFont typeface="Arial" pitchFamily="34" charset="0"/>
              <a:buChar char="•"/>
            </a:pPr>
            <a:r>
              <a:rPr lang="de-CH" sz="1200" dirty="0" smtClean="0"/>
              <a:t>Vergessen Sie für einen Moment die Unternehmensperspektive und vermeiden Sie das Denken in technischen Abläufen, Funktionsdiagrammen oder Checklisten. Konzentrieren Sie sich voll und ganz auf das, was der Kunde wahrnimmt.</a:t>
            </a:r>
          </a:p>
          <a:p>
            <a:pPr marL="285750" indent="-285750">
              <a:buFont typeface="Arial" pitchFamily="34" charset="0"/>
              <a:buChar char="•"/>
            </a:pPr>
            <a:r>
              <a:rPr lang="de-CH" sz="1200" dirty="0" smtClean="0"/>
              <a:t>Seien Sie kreativ und ziehen Sie Wahrnehmungen aller fünf Sinne an allen Kontaktpunkten mit Ihrem Unternehmen in Betracht. Überlegen Sie, was der Kunde sehen, hören, riechen, schmecken oder ertasten kann.  </a:t>
            </a:r>
          </a:p>
          <a:p>
            <a:pPr marL="285750" indent="-285750">
              <a:buFont typeface="Arial" pitchFamily="34" charset="0"/>
              <a:buChar char="•"/>
            </a:pPr>
            <a:r>
              <a:rPr lang="de-CH" sz="1200" dirty="0" smtClean="0"/>
              <a:t>Wenn Sie Schwierigkeiten haben, das ideale Kundenerlebnis aus Kundensicht zu beschreiben, greifen Sie auf die Unterstützung Ihrer Kunden zurück und beziehen Sie diese mit ein. Lassen Sie einen oder mehrere Kunden ihr Traumkundenerlebnis erzählen oder aufschreiben. Alternativ können Sie auch Ihre selbst geschriebene Geschichte von Ihren Kunden bestätigen bzw. widerlegen und anpassen lassen. Dies ist insbesondere für diejenigen Unternehmen ratsam, die in Schritt 1 in der Rubrik «Sind wir bereit» nicht alle Fragen mit </a:t>
            </a:r>
            <a:r>
              <a:rPr lang="de-CH" sz="1200" dirty="0" smtClean="0">
                <a:sym typeface="Wingdings"/>
              </a:rPr>
              <a:t> beantwortet haben. </a:t>
            </a:r>
            <a:endParaRPr lang="de-CH" sz="1200" dirty="0" smtClean="0"/>
          </a:p>
          <a:p>
            <a:endParaRPr lang="de-DE" sz="1200" dirty="0"/>
          </a:p>
        </p:txBody>
      </p:sp>
      <p:sp>
        <p:nvSpPr>
          <p:cNvPr id="4" name="Foliennummernplatzhalter 3"/>
          <p:cNvSpPr>
            <a:spLocks noGrp="1"/>
          </p:cNvSpPr>
          <p:nvPr>
            <p:ph type="sldNum" sz="quarter" idx="10"/>
          </p:nvPr>
        </p:nvSpPr>
        <p:spPr/>
        <p:txBody>
          <a:bodyPr/>
          <a:lstStyle/>
          <a:p>
            <a:fld id="{1B081D84-7461-4751-B538-5E930955CB74}" type="slidenum">
              <a:rPr lang="de-CH" smtClean="0"/>
              <a:pPr/>
              <a:t>16</a:t>
            </a:fld>
            <a:endParaRPr lang="de-CH">
              <a:latin typeface="Lucida Sans Unicode" pitchFamily="34" charset="0"/>
            </a:endParaRPr>
          </a:p>
        </p:txBody>
      </p:sp>
      <p:pic>
        <p:nvPicPr>
          <p:cNvPr id="5" name="Picture 9" descr="C:\Users\ujuettne\AppData\Local\Microsoft\Windows\Temporary Internet Files\Content.IE5\VD4H76SN\MC900433883[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412776"/>
            <a:ext cx="416435" cy="38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24"/>
          <p:cNvSpPr txBox="1">
            <a:spLocks noChangeArrowheads="1"/>
          </p:cNvSpPr>
          <p:nvPr/>
        </p:nvSpPr>
        <p:spPr bwMode="auto">
          <a:xfrm>
            <a:off x="611560" y="1484784"/>
            <a:ext cx="32081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charset="0"/>
                <a:cs typeface="Arial" charset="0"/>
              </a:defRPr>
            </a:lvl1pPr>
            <a:lvl2pPr marL="742950" indent="-285750" eaLnBrk="0" hangingPunct="0">
              <a:defRPr>
                <a:solidFill>
                  <a:schemeClr val="tx1"/>
                </a:solidFill>
                <a:latin typeface="Lucida Sans Unicode" charset="0"/>
                <a:cs typeface="Arial" charset="0"/>
              </a:defRPr>
            </a:lvl2pPr>
            <a:lvl3pPr marL="1143000" indent="-228600" eaLnBrk="0" hangingPunct="0">
              <a:defRPr>
                <a:solidFill>
                  <a:schemeClr val="tx1"/>
                </a:solidFill>
                <a:latin typeface="Lucida Sans Unicode" charset="0"/>
                <a:cs typeface="Arial" charset="0"/>
              </a:defRPr>
            </a:lvl3pPr>
            <a:lvl4pPr marL="1600200" indent="-228600" eaLnBrk="0" hangingPunct="0">
              <a:defRPr>
                <a:solidFill>
                  <a:schemeClr val="tx1"/>
                </a:solidFill>
                <a:latin typeface="Lucida Sans Unicode" charset="0"/>
                <a:cs typeface="Arial" charset="0"/>
              </a:defRPr>
            </a:lvl4pPr>
            <a:lvl5pPr marL="2057400" indent="-228600" eaLnBrk="0" hangingPunct="0">
              <a:defRPr>
                <a:solidFill>
                  <a:schemeClr val="tx1"/>
                </a:solidFill>
                <a:latin typeface="Lucida Sans Unicode" charset="0"/>
                <a:cs typeface="Arial" charset="0"/>
              </a:defRPr>
            </a:lvl5pPr>
            <a:lvl6pPr marL="2514600" indent="-228600" eaLnBrk="0" fontAlgn="base" hangingPunct="0">
              <a:spcBef>
                <a:spcPct val="0"/>
              </a:spcBef>
              <a:spcAft>
                <a:spcPct val="0"/>
              </a:spcAft>
              <a:defRPr>
                <a:solidFill>
                  <a:schemeClr val="tx1"/>
                </a:solidFill>
                <a:latin typeface="Lucida Sans Unicode" charset="0"/>
                <a:cs typeface="Arial" charset="0"/>
              </a:defRPr>
            </a:lvl6pPr>
            <a:lvl7pPr marL="2971800" indent="-228600" eaLnBrk="0" fontAlgn="base" hangingPunct="0">
              <a:spcBef>
                <a:spcPct val="0"/>
              </a:spcBef>
              <a:spcAft>
                <a:spcPct val="0"/>
              </a:spcAft>
              <a:defRPr>
                <a:solidFill>
                  <a:schemeClr val="tx1"/>
                </a:solidFill>
                <a:latin typeface="Lucida Sans Unicode" charset="0"/>
                <a:cs typeface="Arial" charset="0"/>
              </a:defRPr>
            </a:lvl7pPr>
            <a:lvl8pPr marL="3429000" indent="-228600" eaLnBrk="0" fontAlgn="base" hangingPunct="0">
              <a:spcBef>
                <a:spcPct val="0"/>
              </a:spcBef>
              <a:spcAft>
                <a:spcPct val="0"/>
              </a:spcAft>
              <a:defRPr>
                <a:solidFill>
                  <a:schemeClr val="tx1"/>
                </a:solidFill>
                <a:latin typeface="Lucida Sans Unicode" charset="0"/>
                <a:cs typeface="Arial" charset="0"/>
              </a:defRPr>
            </a:lvl8pPr>
            <a:lvl9pPr marL="3886200" indent="-228600" eaLnBrk="0" fontAlgn="base" hangingPunct="0">
              <a:spcBef>
                <a:spcPct val="0"/>
              </a:spcBef>
              <a:spcAft>
                <a:spcPct val="0"/>
              </a:spcAft>
              <a:defRPr>
                <a:solidFill>
                  <a:schemeClr val="tx1"/>
                </a:solidFill>
                <a:latin typeface="Lucida Sans Unicode" charset="0"/>
                <a:cs typeface="Arial" charset="0"/>
              </a:defRPr>
            </a:lvl9pPr>
          </a:lstStyle>
          <a:p>
            <a:pPr eaLnBrk="1" hangingPunct="1"/>
            <a:r>
              <a:rPr lang="de-CH" sz="1200" dirty="0">
                <a:latin typeface="+mj-lt"/>
              </a:rPr>
              <a:t>Tipps, Tricks und zu vermeidende Fallstricke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Schritt 4: Kundenerlebnisgeschichte</a:t>
            </a:r>
            <a:endParaRPr lang="de-DE" dirty="0"/>
          </a:p>
        </p:txBody>
      </p:sp>
      <p:sp>
        <p:nvSpPr>
          <p:cNvPr id="3" name="Inhaltsplatzhalter 2"/>
          <p:cNvSpPr>
            <a:spLocks noGrp="1"/>
          </p:cNvSpPr>
          <p:nvPr>
            <p:ph idx="1"/>
          </p:nvPr>
        </p:nvSpPr>
        <p:spPr>
          <a:xfrm>
            <a:off x="179388" y="2276871"/>
            <a:ext cx="8785225" cy="504057"/>
          </a:xfrm>
        </p:spPr>
        <p:txBody>
          <a:bodyPr/>
          <a:lstStyle/>
          <a:p>
            <a:r>
              <a:rPr lang="de-CH" sz="1200" dirty="0" smtClean="0"/>
              <a:t>Schreiben Sie hier Ihre Kundenerlebnisgeschichte aus Kundenperspektive auf.</a:t>
            </a:r>
          </a:p>
          <a:p>
            <a:r>
              <a:rPr lang="de-CH" sz="1200" dirty="0" smtClean="0"/>
              <a:t>Schreiben Sie eine Geschichte pro in Schritt 2 definiertem Prozess. </a:t>
            </a:r>
            <a:endParaRPr lang="de-DE" sz="1200" dirty="0" smtClean="0"/>
          </a:p>
          <a:p>
            <a:endParaRPr lang="de-DE" sz="1200" dirty="0"/>
          </a:p>
        </p:txBody>
      </p:sp>
      <p:sp>
        <p:nvSpPr>
          <p:cNvPr id="4" name="Foliennummernplatzhalter 3"/>
          <p:cNvSpPr>
            <a:spLocks noGrp="1"/>
          </p:cNvSpPr>
          <p:nvPr>
            <p:ph type="sldNum" sz="quarter" idx="10"/>
          </p:nvPr>
        </p:nvSpPr>
        <p:spPr/>
        <p:txBody>
          <a:bodyPr/>
          <a:lstStyle/>
          <a:p>
            <a:fld id="{1B081D84-7461-4751-B538-5E930955CB74}" type="slidenum">
              <a:rPr lang="de-CH" smtClean="0"/>
              <a:pPr/>
              <a:t>17</a:t>
            </a:fld>
            <a:endParaRPr lang="de-CH">
              <a:latin typeface="Lucida Sans Unicode" pitchFamily="34" charset="0"/>
            </a:endParaRPr>
          </a:p>
        </p:txBody>
      </p:sp>
      <p:pic>
        <p:nvPicPr>
          <p:cNvPr id="5" name="Picture 3" descr="C:\Users\ujuettne\AppData\Local\Microsoft\Windows\Temporary Internet Files\Content.IE5\YC330E5M\MC90043982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556792"/>
            <a:ext cx="434495" cy="38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22"/>
          <p:cNvSpPr txBox="1">
            <a:spLocks noChangeArrowheads="1"/>
          </p:cNvSpPr>
          <p:nvPr/>
        </p:nvSpPr>
        <p:spPr bwMode="auto">
          <a:xfrm>
            <a:off x="683568" y="1556792"/>
            <a:ext cx="10038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charset="0"/>
                <a:cs typeface="Arial" charset="0"/>
              </a:defRPr>
            </a:lvl1pPr>
            <a:lvl2pPr marL="742950" indent="-285750" eaLnBrk="0" hangingPunct="0">
              <a:defRPr>
                <a:solidFill>
                  <a:schemeClr val="tx1"/>
                </a:solidFill>
                <a:latin typeface="Lucida Sans Unicode" charset="0"/>
                <a:cs typeface="Arial" charset="0"/>
              </a:defRPr>
            </a:lvl2pPr>
            <a:lvl3pPr marL="1143000" indent="-228600" eaLnBrk="0" hangingPunct="0">
              <a:defRPr>
                <a:solidFill>
                  <a:schemeClr val="tx1"/>
                </a:solidFill>
                <a:latin typeface="Lucida Sans Unicode" charset="0"/>
                <a:cs typeface="Arial" charset="0"/>
              </a:defRPr>
            </a:lvl3pPr>
            <a:lvl4pPr marL="1600200" indent="-228600" eaLnBrk="0" hangingPunct="0">
              <a:defRPr>
                <a:solidFill>
                  <a:schemeClr val="tx1"/>
                </a:solidFill>
                <a:latin typeface="Lucida Sans Unicode" charset="0"/>
                <a:cs typeface="Arial" charset="0"/>
              </a:defRPr>
            </a:lvl4pPr>
            <a:lvl5pPr marL="2057400" indent="-228600" eaLnBrk="0" hangingPunct="0">
              <a:defRPr>
                <a:solidFill>
                  <a:schemeClr val="tx1"/>
                </a:solidFill>
                <a:latin typeface="Lucida Sans Unicode" charset="0"/>
                <a:cs typeface="Arial" charset="0"/>
              </a:defRPr>
            </a:lvl5pPr>
            <a:lvl6pPr marL="2514600" indent="-228600" eaLnBrk="0" fontAlgn="base" hangingPunct="0">
              <a:spcBef>
                <a:spcPct val="0"/>
              </a:spcBef>
              <a:spcAft>
                <a:spcPct val="0"/>
              </a:spcAft>
              <a:defRPr>
                <a:solidFill>
                  <a:schemeClr val="tx1"/>
                </a:solidFill>
                <a:latin typeface="Lucida Sans Unicode" charset="0"/>
                <a:cs typeface="Arial" charset="0"/>
              </a:defRPr>
            </a:lvl6pPr>
            <a:lvl7pPr marL="2971800" indent="-228600" eaLnBrk="0" fontAlgn="base" hangingPunct="0">
              <a:spcBef>
                <a:spcPct val="0"/>
              </a:spcBef>
              <a:spcAft>
                <a:spcPct val="0"/>
              </a:spcAft>
              <a:defRPr>
                <a:solidFill>
                  <a:schemeClr val="tx1"/>
                </a:solidFill>
                <a:latin typeface="Lucida Sans Unicode" charset="0"/>
                <a:cs typeface="Arial" charset="0"/>
              </a:defRPr>
            </a:lvl7pPr>
            <a:lvl8pPr marL="3429000" indent="-228600" eaLnBrk="0" fontAlgn="base" hangingPunct="0">
              <a:spcBef>
                <a:spcPct val="0"/>
              </a:spcBef>
              <a:spcAft>
                <a:spcPct val="0"/>
              </a:spcAft>
              <a:defRPr>
                <a:solidFill>
                  <a:schemeClr val="tx1"/>
                </a:solidFill>
                <a:latin typeface="Lucida Sans Unicode" charset="0"/>
                <a:cs typeface="Arial" charset="0"/>
              </a:defRPr>
            </a:lvl8pPr>
            <a:lvl9pPr marL="3886200" indent="-228600" eaLnBrk="0" fontAlgn="base" hangingPunct="0">
              <a:spcBef>
                <a:spcPct val="0"/>
              </a:spcBef>
              <a:spcAft>
                <a:spcPct val="0"/>
              </a:spcAft>
              <a:defRPr>
                <a:solidFill>
                  <a:schemeClr val="tx1"/>
                </a:solidFill>
                <a:latin typeface="Lucida Sans Unicode" charset="0"/>
                <a:cs typeface="Arial" charset="0"/>
              </a:defRPr>
            </a:lvl9pPr>
          </a:lstStyle>
          <a:p>
            <a:pPr eaLnBrk="1" hangingPunct="1"/>
            <a:r>
              <a:rPr lang="de-CH" sz="1200" dirty="0">
                <a:latin typeface="+mj-lt"/>
              </a:rPr>
              <a:t>Umsetzung </a:t>
            </a:r>
          </a:p>
        </p:txBody>
      </p:sp>
      <p:sp>
        <p:nvSpPr>
          <p:cNvPr id="7" name="Rectangle 6"/>
          <p:cNvSpPr>
            <a:spLocks noChangeArrowheads="1"/>
          </p:cNvSpPr>
          <p:nvPr/>
        </p:nvSpPr>
        <p:spPr bwMode="auto">
          <a:xfrm>
            <a:off x="179512" y="2852936"/>
            <a:ext cx="8712968" cy="3744416"/>
          </a:xfrm>
          <a:prstGeom prst="rect">
            <a:avLst/>
          </a:prstGeom>
          <a:noFill/>
          <a:ln w="9525">
            <a:solidFill>
              <a:srgbClr val="0065A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Schritt 4: Kundenerlebnisgeschichte</a:t>
            </a:r>
            <a:endParaRPr lang="de-DE" dirty="0"/>
          </a:p>
        </p:txBody>
      </p:sp>
      <p:sp>
        <p:nvSpPr>
          <p:cNvPr id="3" name="Inhaltsplatzhalter 2"/>
          <p:cNvSpPr>
            <a:spLocks noGrp="1"/>
          </p:cNvSpPr>
          <p:nvPr>
            <p:ph idx="1"/>
          </p:nvPr>
        </p:nvSpPr>
        <p:spPr>
          <a:xfrm>
            <a:off x="179388" y="2204863"/>
            <a:ext cx="8785225" cy="4372149"/>
          </a:xfrm>
        </p:spPr>
        <p:txBody>
          <a:bodyPr/>
          <a:lstStyle/>
          <a:p>
            <a:pPr marL="0"/>
            <a:r>
              <a:rPr lang="de-CH" sz="1200" dirty="0" smtClean="0"/>
              <a:t>Verena </a:t>
            </a:r>
            <a:r>
              <a:rPr lang="de-CH" sz="1200" dirty="0" err="1" smtClean="0"/>
              <a:t>Egli</a:t>
            </a:r>
            <a:r>
              <a:rPr lang="de-CH" sz="1200" dirty="0" smtClean="0"/>
              <a:t> erzählt von ihrem Arbeitstag im Business-Center-Büro. Auf die Frage «Schatz, wie war dein Tag?» antwortet sie wie folgt:</a:t>
            </a:r>
          </a:p>
          <a:p>
            <a:pPr marL="0"/>
            <a:r>
              <a:rPr lang="de-CH" sz="1200" dirty="0" smtClean="0"/>
              <a:t>Uff, anstrengend! Aber sehr befriedigend. Ich habe den ganzen Tag am Budget für das kommende Jahr gearbeitet. Bin gut vorwärtsgekommen. Es ist halt schon toll, wenn man sich um nichts kümmern muss. Wir bekommen ja nächste Woche einen neuen Mitarbeiter, aber das Business-Center-Team hat schon alles vorbereitet, das Büro gleich neben meinem haben wir kurzfristig </a:t>
            </a:r>
            <a:r>
              <a:rPr lang="de-CH" sz="1200" dirty="0" err="1" smtClean="0"/>
              <a:t>dazugemietet</a:t>
            </a:r>
            <a:r>
              <a:rPr lang="de-CH" sz="1200" dirty="0" smtClean="0"/>
              <a:t> und es ist bezugsbereit. Nun habe ich mir überlegt, dass er mehr offene Regale benötigen wird als geschlossene Sideboards. Das wird jetzt vom Business Center noch ausgewechselt, alles kein Problem. </a:t>
            </a:r>
          </a:p>
          <a:p>
            <a:pPr marL="0"/>
            <a:r>
              <a:rPr lang="de-CH" sz="1200" dirty="0" smtClean="0"/>
              <a:t>Im Bistro traf ich dann den Holländer von der anderen Seite des Flurs. Wir unterhalten uns oft, er hat so einen netten Akzent. Ich finde dieses internationale Flair sehr inspirierend. Das ist ganz etwas anderes, als wenn ich den ganzen Tag alleine in meinem Kämmerchen arbeiten würde. </a:t>
            </a:r>
          </a:p>
          <a:p>
            <a:pPr marL="0"/>
            <a:r>
              <a:rPr lang="de-CH" sz="1200" dirty="0" smtClean="0"/>
              <a:t>Am Nachmittag brachte dann eine Mitarbeiterin des Business Center meine Post vorbei und nahm auch noch die neuen Verträge mit, die per Kurierdienst verschickt werden sollten. Stell dir vor, sie erinnerte sich, dass ich fürs Leben gerne Aprikosenkuchen esse, und hat mir eine Schnitte mitgebracht! Und das, weil ich ja am Sonntag Geburtstag habe und dann nicht im Büro bin. Ist das nicht aufmerksam? </a:t>
            </a:r>
          </a:p>
          <a:p>
            <a:pPr marL="0"/>
            <a:endParaRPr lang="de-DE" sz="1200" dirty="0"/>
          </a:p>
        </p:txBody>
      </p:sp>
      <p:sp>
        <p:nvSpPr>
          <p:cNvPr id="4" name="Foliennummernplatzhalter 3"/>
          <p:cNvSpPr>
            <a:spLocks noGrp="1"/>
          </p:cNvSpPr>
          <p:nvPr>
            <p:ph type="sldNum" sz="quarter" idx="10"/>
          </p:nvPr>
        </p:nvSpPr>
        <p:spPr/>
        <p:txBody>
          <a:bodyPr/>
          <a:lstStyle/>
          <a:p>
            <a:fld id="{1B081D84-7461-4751-B538-5E930955CB74}" type="slidenum">
              <a:rPr lang="de-CH" smtClean="0"/>
              <a:pPr/>
              <a:t>18</a:t>
            </a:fld>
            <a:endParaRPr lang="de-CH">
              <a:latin typeface="Lucida Sans Unicode" pitchFamily="34" charset="0"/>
            </a:endParaRPr>
          </a:p>
        </p:txBody>
      </p:sp>
      <p:pic>
        <p:nvPicPr>
          <p:cNvPr id="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412776"/>
            <a:ext cx="770193" cy="635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hteck 5"/>
          <p:cNvSpPr/>
          <p:nvPr/>
        </p:nvSpPr>
        <p:spPr>
          <a:xfrm>
            <a:off x="899592" y="1628800"/>
            <a:ext cx="5110694" cy="276999"/>
          </a:xfrm>
          <a:prstGeom prst="rect">
            <a:avLst/>
          </a:prstGeom>
        </p:spPr>
        <p:txBody>
          <a:bodyPr wrap="none">
            <a:spAutoFit/>
          </a:bodyPr>
          <a:lstStyle/>
          <a:p>
            <a:r>
              <a:rPr lang="de-CH" sz="1200" dirty="0" smtClean="0">
                <a:latin typeface="+mj-lt"/>
              </a:rPr>
              <a:t>Anschauungsbeispiel: Geschichte einer Bürokundin im Business Center</a:t>
            </a:r>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764704"/>
            <a:ext cx="2239264" cy="620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Schritt 5: Kundenleitwerte</a:t>
            </a:r>
            <a:endParaRPr lang="de-DE" dirty="0"/>
          </a:p>
        </p:txBody>
      </p:sp>
      <p:sp>
        <p:nvSpPr>
          <p:cNvPr id="3" name="Inhaltsplatzhalter 2"/>
          <p:cNvSpPr>
            <a:spLocks noGrp="1"/>
          </p:cNvSpPr>
          <p:nvPr>
            <p:ph idx="1"/>
          </p:nvPr>
        </p:nvSpPr>
        <p:spPr>
          <a:xfrm>
            <a:off x="179388" y="1988840"/>
            <a:ext cx="8785225" cy="792683"/>
          </a:xfrm>
        </p:spPr>
        <p:txBody>
          <a:bodyPr/>
          <a:lstStyle/>
          <a:p>
            <a:pPr marL="0"/>
            <a:r>
              <a:rPr lang="de-CH" sz="1200" dirty="0" smtClean="0"/>
              <a:t>Kundenleitwerte sind vergleichbar mit dem grössten gemeinsamen Nenner verschiedener idealer Kundenerlebnisse. Als handlungsleitende Motive des Kunden beschreiben sie die für den Kunden bedeutsamen, emotionalen oder funktionalen Nutzen, die er während des Erlebnisses erfährt. Nur wenn ein Unternehmen die Leitwerte seiner Kunden kennt, kann es das Erlebnis systematisch nach diesen ausrichten. </a:t>
            </a:r>
          </a:p>
          <a:p>
            <a:pPr marL="0"/>
            <a:endParaRPr lang="de-DE" sz="1200" dirty="0"/>
          </a:p>
        </p:txBody>
      </p:sp>
      <p:sp>
        <p:nvSpPr>
          <p:cNvPr id="4" name="Foliennummernplatzhalter 3"/>
          <p:cNvSpPr>
            <a:spLocks noGrp="1"/>
          </p:cNvSpPr>
          <p:nvPr>
            <p:ph type="sldNum" sz="quarter" idx="10"/>
          </p:nvPr>
        </p:nvSpPr>
        <p:spPr/>
        <p:txBody>
          <a:bodyPr/>
          <a:lstStyle/>
          <a:p>
            <a:fld id="{1B081D84-7461-4751-B538-5E930955CB74}" type="slidenum">
              <a:rPr lang="de-CH" smtClean="0"/>
              <a:pPr/>
              <a:t>19</a:t>
            </a:fld>
            <a:endParaRPr lang="de-CH">
              <a:latin typeface="Lucida Sans Unicode" pitchFamily="34" charset="0"/>
            </a:endParaRPr>
          </a:p>
        </p:txBody>
      </p:sp>
      <p:pic>
        <p:nvPicPr>
          <p:cNvPr id="5" name="Picture 2" descr="C:\Users\ujuettne\AppData\Local\Microsoft\Windows\Temporary Internet Files\Content.IE5\VD4H76SN\MC90043261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484784"/>
            <a:ext cx="509920" cy="441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eck 5"/>
          <p:cNvSpPr/>
          <p:nvPr/>
        </p:nvSpPr>
        <p:spPr>
          <a:xfrm>
            <a:off x="683568" y="1556792"/>
            <a:ext cx="526106" cy="276999"/>
          </a:xfrm>
          <a:prstGeom prst="rect">
            <a:avLst/>
          </a:prstGeom>
        </p:spPr>
        <p:txBody>
          <a:bodyPr wrap="none">
            <a:spAutoFit/>
          </a:bodyPr>
          <a:lstStyle/>
          <a:p>
            <a:r>
              <a:rPr lang="de-CH" sz="1200" kern="0" dirty="0">
                <a:solidFill>
                  <a:srgbClr val="000000"/>
                </a:solidFill>
                <a:latin typeface="+mj-lt"/>
                <a:cs typeface="Arial" charset="0"/>
              </a:rPr>
              <a:t>Idee </a:t>
            </a:r>
            <a:endParaRPr lang="de-DE" sz="1200" dirty="0">
              <a:latin typeface="+mj-lt"/>
            </a:endParaRPr>
          </a:p>
        </p:txBody>
      </p:sp>
      <p:pic>
        <p:nvPicPr>
          <p:cNvPr id="7" name="Picture 3" descr="C:\Users\ujuettne\AppData\Local\Microsoft\Windows\Temporary Internet Files\Content.IE5\YC330E5M\MC900439828[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2996952"/>
            <a:ext cx="434495" cy="38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feld 22"/>
          <p:cNvSpPr txBox="1">
            <a:spLocks noChangeArrowheads="1"/>
          </p:cNvSpPr>
          <p:nvPr/>
        </p:nvSpPr>
        <p:spPr bwMode="auto">
          <a:xfrm>
            <a:off x="683568" y="2996952"/>
            <a:ext cx="10038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charset="0"/>
                <a:cs typeface="Arial" charset="0"/>
              </a:defRPr>
            </a:lvl1pPr>
            <a:lvl2pPr marL="742950" indent="-285750" eaLnBrk="0" hangingPunct="0">
              <a:defRPr>
                <a:solidFill>
                  <a:schemeClr val="tx1"/>
                </a:solidFill>
                <a:latin typeface="Lucida Sans Unicode" charset="0"/>
                <a:cs typeface="Arial" charset="0"/>
              </a:defRPr>
            </a:lvl2pPr>
            <a:lvl3pPr marL="1143000" indent="-228600" eaLnBrk="0" hangingPunct="0">
              <a:defRPr>
                <a:solidFill>
                  <a:schemeClr val="tx1"/>
                </a:solidFill>
                <a:latin typeface="Lucida Sans Unicode" charset="0"/>
                <a:cs typeface="Arial" charset="0"/>
              </a:defRPr>
            </a:lvl3pPr>
            <a:lvl4pPr marL="1600200" indent="-228600" eaLnBrk="0" hangingPunct="0">
              <a:defRPr>
                <a:solidFill>
                  <a:schemeClr val="tx1"/>
                </a:solidFill>
                <a:latin typeface="Lucida Sans Unicode" charset="0"/>
                <a:cs typeface="Arial" charset="0"/>
              </a:defRPr>
            </a:lvl4pPr>
            <a:lvl5pPr marL="2057400" indent="-228600" eaLnBrk="0" hangingPunct="0">
              <a:defRPr>
                <a:solidFill>
                  <a:schemeClr val="tx1"/>
                </a:solidFill>
                <a:latin typeface="Lucida Sans Unicode" charset="0"/>
                <a:cs typeface="Arial" charset="0"/>
              </a:defRPr>
            </a:lvl5pPr>
            <a:lvl6pPr marL="2514600" indent="-228600" eaLnBrk="0" fontAlgn="base" hangingPunct="0">
              <a:spcBef>
                <a:spcPct val="0"/>
              </a:spcBef>
              <a:spcAft>
                <a:spcPct val="0"/>
              </a:spcAft>
              <a:defRPr>
                <a:solidFill>
                  <a:schemeClr val="tx1"/>
                </a:solidFill>
                <a:latin typeface="Lucida Sans Unicode" charset="0"/>
                <a:cs typeface="Arial" charset="0"/>
              </a:defRPr>
            </a:lvl6pPr>
            <a:lvl7pPr marL="2971800" indent="-228600" eaLnBrk="0" fontAlgn="base" hangingPunct="0">
              <a:spcBef>
                <a:spcPct val="0"/>
              </a:spcBef>
              <a:spcAft>
                <a:spcPct val="0"/>
              </a:spcAft>
              <a:defRPr>
                <a:solidFill>
                  <a:schemeClr val="tx1"/>
                </a:solidFill>
                <a:latin typeface="Lucida Sans Unicode" charset="0"/>
                <a:cs typeface="Arial" charset="0"/>
              </a:defRPr>
            </a:lvl7pPr>
            <a:lvl8pPr marL="3429000" indent="-228600" eaLnBrk="0" fontAlgn="base" hangingPunct="0">
              <a:spcBef>
                <a:spcPct val="0"/>
              </a:spcBef>
              <a:spcAft>
                <a:spcPct val="0"/>
              </a:spcAft>
              <a:defRPr>
                <a:solidFill>
                  <a:schemeClr val="tx1"/>
                </a:solidFill>
                <a:latin typeface="Lucida Sans Unicode" charset="0"/>
                <a:cs typeface="Arial" charset="0"/>
              </a:defRPr>
            </a:lvl8pPr>
            <a:lvl9pPr marL="3886200" indent="-228600" eaLnBrk="0" fontAlgn="base" hangingPunct="0">
              <a:spcBef>
                <a:spcPct val="0"/>
              </a:spcBef>
              <a:spcAft>
                <a:spcPct val="0"/>
              </a:spcAft>
              <a:defRPr>
                <a:solidFill>
                  <a:schemeClr val="tx1"/>
                </a:solidFill>
                <a:latin typeface="Lucida Sans Unicode" charset="0"/>
                <a:cs typeface="Arial" charset="0"/>
              </a:defRPr>
            </a:lvl9pPr>
          </a:lstStyle>
          <a:p>
            <a:pPr eaLnBrk="1" hangingPunct="1"/>
            <a:r>
              <a:rPr lang="de-CH" sz="1200" dirty="0">
                <a:latin typeface="+mj-lt"/>
              </a:rPr>
              <a:t>Umsetzung </a:t>
            </a:r>
          </a:p>
        </p:txBody>
      </p:sp>
      <p:pic>
        <p:nvPicPr>
          <p:cNvPr id="9" name="Picture 9" descr="C:\Users\ujuettne\AppData\Local\Microsoft\Windows\Temporary Internet Files\Content.IE5\VD4H76SN\MC900433883[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4365104"/>
            <a:ext cx="416435" cy="38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feld 24"/>
          <p:cNvSpPr txBox="1">
            <a:spLocks noChangeArrowheads="1"/>
          </p:cNvSpPr>
          <p:nvPr/>
        </p:nvSpPr>
        <p:spPr bwMode="auto">
          <a:xfrm>
            <a:off x="504056" y="4437112"/>
            <a:ext cx="32081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charset="0"/>
                <a:cs typeface="Arial" charset="0"/>
              </a:defRPr>
            </a:lvl1pPr>
            <a:lvl2pPr marL="742950" indent="-285750" eaLnBrk="0" hangingPunct="0">
              <a:defRPr>
                <a:solidFill>
                  <a:schemeClr val="tx1"/>
                </a:solidFill>
                <a:latin typeface="Lucida Sans Unicode" charset="0"/>
                <a:cs typeface="Arial" charset="0"/>
              </a:defRPr>
            </a:lvl2pPr>
            <a:lvl3pPr marL="1143000" indent="-228600" eaLnBrk="0" hangingPunct="0">
              <a:defRPr>
                <a:solidFill>
                  <a:schemeClr val="tx1"/>
                </a:solidFill>
                <a:latin typeface="Lucida Sans Unicode" charset="0"/>
                <a:cs typeface="Arial" charset="0"/>
              </a:defRPr>
            </a:lvl3pPr>
            <a:lvl4pPr marL="1600200" indent="-228600" eaLnBrk="0" hangingPunct="0">
              <a:defRPr>
                <a:solidFill>
                  <a:schemeClr val="tx1"/>
                </a:solidFill>
                <a:latin typeface="Lucida Sans Unicode" charset="0"/>
                <a:cs typeface="Arial" charset="0"/>
              </a:defRPr>
            </a:lvl4pPr>
            <a:lvl5pPr marL="2057400" indent="-228600" eaLnBrk="0" hangingPunct="0">
              <a:defRPr>
                <a:solidFill>
                  <a:schemeClr val="tx1"/>
                </a:solidFill>
                <a:latin typeface="Lucida Sans Unicode" charset="0"/>
                <a:cs typeface="Arial" charset="0"/>
              </a:defRPr>
            </a:lvl5pPr>
            <a:lvl6pPr marL="2514600" indent="-228600" eaLnBrk="0" fontAlgn="base" hangingPunct="0">
              <a:spcBef>
                <a:spcPct val="0"/>
              </a:spcBef>
              <a:spcAft>
                <a:spcPct val="0"/>
              </a:spcAft>
              <a:defRPr>
                <a:solidFill>
                  <a:schemeClr val="tx1"/>
                </a:solidFill>
                <a:latin typeface="Lucida Sans Unicode" charset="0"/>
                <a:cs typeface="Arial" charset="0"/>
              </a:defRPr>
            </a:lvl6pPr>
            <a:lvl7pPr marL="2971800" indent="-228600" eaLnBrk="0" fontAlgn="base" hangingPunct="0">
              <a:spcBef>
                <a:spcPct val="0"/>
              </a:spcBef>
              <a:spcAft>
                <a:spcPct val="0"/>
              </a:spcAft>
              <a:defRPr>
                <a:solidFill>
                  <a:schemeClr val="tx1"/>
                </a:solidFill>
                <a:latin typeface="Lucida Sans Unicode" charset="0"/>
                <a:cs typeface="Arial" charset="0"/>
              </a:defRPr>
            </a:lvl7pPr>
            <a:lvl8pPr marL="3429000" indent="-228600" eaLnBrk="0" fontAlgn="base" hangingPunct="0">
              <a:spcBef>
                <a:spcPct val="0"/>
              </a:spcBef>
              <a:spcAft>
                <a:spcPct val="0"/>
              </a:spcAft>
              <a:defRPr>
                <a:solidFill>
                  <a:schemeClr val="tx1"/>
                </a:solidFill>
                <a:latin typeface="Lucida Sans Unicode" charset="0"/>
                <a:cs typeface="Arial" charset="0"/>
              </a:defRPr>
            </a:lvl8pPr>
            <a:lvl9pPr marL="3886200" indent="-228600" eaLnBrk="0" fontAlgn="base" hangingPunct="0">
              <a:spcBef>
                <a:spcPct val="0"/>
              </a:spcBef>
              <a:spcAft>
                <a:spcPct val="0"/>
              </a:spcAft>
              <a:defRPr>
                <a:solidFill>
                  <a:schemeClr val="tx1"/>
                </a:solidFill>
                <a:latin typeface="Lucida Sans Unicode" charset="0"/>
                <a:cs typeface="Arial" charset="0"/>
              </a:defRPr>
            </a:lvl9pPr>
          </a:lstStyle>
          <a:p>
            <a:pPr eaLnBrk="1" hangingPunct="1"/>
            <a:r>
              <a:rPr lang="de-CH" sz="1200" dirty="0">
                <a:latin typeface="+mj-lt"/>
              </a:rPr>
              <a:t>Tipps, Tricks und zu vermeidende Fallstricke</a:t>
            </a:r>
          </a:p>
        </p:txBody>
      </p:sp>
      <p:sp>
        <p:nvSpPr>
          <p:cNvPr id="11" name="Inhaltsplatzhalter 2"/>
          <p:cNvSpPr txBox="1">
            <a:spLocks/>
          </p:cNvSpPr>
          <p:nvPr/>
        </p:nvSpPr>
        <p:spPr bwMode="auto">
          <a:xfrm>
            <a:off x="251520" y="3501008"/>
            <a:ext cx="8785225" cy="79268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r>
              <a:rPr lang="de-CH" sz="1200" dirty="0" smtClean="0">
                <a:latin typeface="+mj-lt"/>
              </a:rPr>
              <a:t>Die Kundenleitwerte werden aus der/n in Schritt 4 verfassten Kundenerlebnisgeschichte(n) abgeleitet. Gehen Sie Ihre Geschichte(n) aufmerksam durch und identifizieren Sie die übergeordneten Leitmotive Ihrer Kunden aus deren Perspektive. </a:t>
            </a:r>
            <a:br>
              <a:rPr lang="de-CH" sz="1200" dirty="0" smtClean="0">
                <a:latin typeface="+mj-lt"/>
              </a:rPr>
            </a:br>
            <a:r>
              <a:rPr lang="de-CH" sz="1200" dirty="0" smtClean="0">
                <a:latin typeface="+mj-lt"/>
              </a:rPr>
              <a:t>Pro Geschichte können in der Regel ein bis zwei zentrale Kundenleitwerte abgeleitet werden, obwohl auch mehr Kundeleitwerte möglich sind. </a:t>
            </a:r>
            <a:endParaRPr lang="de-DE" sz="1200" dirty="0">
              <a:latin typeface="+mj-lt"/>
            </a:endParaRPr>
          </a:p>
        </p:txBody>
      </p:sp>
      <p:sp>
        <p:nvSpPr>
          <p:cNvPr id="12" name="Inhaltsplatzhalter 2"/>
          <p:cNvSpPr txBox="1">
            <a:spLocks/>
          </p:cNvSpPr>
          <p:nvPr/>
        </p:nvSpPr>
        <p:spPr bwMode="auto">
          <a:xfrm>
            <a:off x="179512" y="4941168"/>
            <a:ext cx="8785225" cy="79268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285750" indent="-285750">
              <a:buFont typeface="Arial" pitchFamily="34" charset="0"/>
              <a:buChar char="•"/>
            </a:pPr>
            <a:r>
              <a:rPr lang="de-CH" sz="1200" dirty="0" smtClean="0">
                <a:latin typeface="+mj-lt"/>
              </a:rPr>
              <a:t>Da sich Kundenleitwerte auf einem hohen Abstraktionsniveau befinden, ist es durchaus möglich, dass zwei völlig verschiedene ideale Kundenerlebnisgeschichten dieselben Leitwerte beinhalten.</a:t>
            </a:r>
          </a:p>
          <a:p>
            <a:pPr marL="285750" indent="-285750">
              <a:buFont typeface="Arial" pitchFamily="34" charset="0"/>
              <a:buChar char="•"/>
            </a:pPr>
            <a:r>
              <a:rPr lang="de-CH" sz="1200" dirty="0" smtClean="0">
                <a:latin typeface="+mj-lt"/>
              </a:rPr>
              <a:t>Eine gute Erlebnisgeschichte ist spannend, emotional und fokussiert nicht auf Produkteigenschaften, sondern auf das Kundenerlebnis.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smtClean="0"/>
              <a:t>Aufbau</a:t>
            </a:r>
            <a:endParaRPr lang="de-DE" dirty="0"/>
          </a:p>
        </p:txBody>
      </p:sp>
      <p:sp>
        <p:nvSpPr>
          <p:cNvPr id="3" name="Inhaltsplatzhalter 2"/>
          <p:cNvSpPr>
            <a:spLocks noGrp="1"/>
          </p:cNvSpPr>
          <p:nvPr>
            <p:ph idx="1"/>
          </p:nvPr>
        </p:nvSpPr>
        <p:spPr>
          <a:xfrm>
            <a:off x="1187624" y="2276872"/>
            <a:ext cx="7560965" cy="3384376"/>
          </a:xfrm>
        </p:spPr>
        <p:txBody>
          <a:bodyPr/>
          <a:lstStyle/>
          <a:p>
            <a:pPr marL="0" indent="0"/>
            <a:r>
              <a:rPr lang="de-CH" sz="1200" dirty="0" smtClean="0"/>
              <a:t>Idee </a:t>
            </a:r>
          </a:p>
          <a:p>
            <a:pPr marL="0" indent="0"/>
            <a:endParaRPr lang="de-CH" sz="1200" dirty="0" smtClean="0"/>
          </a:p>
          <a:p>
            <a:pPr marL="0" indent="0"/>
            <a:endParaRPr lang="de-CH" sz="1200" dirty="0" smtClean="0"/>
          </a:p>
          <a:p>
            <a:pPr marL="0" indent="0"/>
            <a:r>
              <a:rPr lang="de-CH" sz="1200" dirty="0" smtClean="0"/>
              <a:t>Umsetzung </a:t>
            </a:r>
          </a:p>
          <a:p>
            <a:pPr marL="0" indent="0"/>
            <a:endParaRPr lang="de-CH" sz="1200" dirty="0" smtClean="0"/>
          </a:p>
          <a:p>
            <a:pPr marL="0" indent="0"/>
            <a:endParaRPr lang="de-CH" sz="800" dirty="0" smtClean="0"/>
          </a:p>
          <a:p>
            <a:pPr marL="0" indent="0"/>
            <a:r>
              <a:rPr lang="de-CH" sz="1200" dirty="0" smtClean="0"/>
              <a:t>Tipps, Tricks und zu vermeidende Fallstricke</a:t>
            </a:r>
          </a:p>
          <a:p>
            <a:pPr marL="0" indent="0"/>
            <a:endParaRPr lang="de-CH" sz="1200" dirty="0" smtClean="0"/>
          </a:p>
          <a:p>
            <a:pPr marL="0" indent="0"/>
            <a:endParaRPr lang="de-CH" sz="900" dirty="0" smtClean="0"/>
          </a:p>
          <a:p>
            <a:pPr marL="0" indent="0"/>
            <a:r>
              <a:rPr lang="de-CH" sz="1200" dirty="0" smtClean="0"/>
              <a:t>Anschauungsbeispiele</a:t>
            </a:r>
            <a:r>
              <a:rPr lang="de-CH" sz="1200" baseline="30000" dirty="0" smtClean="0"/>
              <a:t>1</a:t>
            </a:r>
          </a:p>
          <a:p>
            <a:pPr marL="0" indent="0"/>
            <a:endParaRPr lang="de-CH" sz="1200" dirty="0" smtClean="0"/>
          </a:p>
          <a:p>
            <a:pPr marL="0" indent="0"/>
            <a:endParaRPr lang="de-CH" sz="800" dirty="0" smtClean="0"/>
          </a:p>
          <a:p>
            <a:pPr marL="0" indent="0"/>
            <a:r>
              <a:rPr lang="de-CH" sz="1200" dirty="0" smtClean="0">
                <a:sym typeface="Wingdings"/>
              </a:rPr>
              <a:t>Evaluation</a:t>
            </a:r>
            <a:endParaRPr lang="de-CH" sz="1200" dirty="0" smtClean="0"/>
          </a:p>
          <a:p>
            <a:pPr marL="0" indent="0"/>
            <a:endParaRPr lang="de-CH" sz="1200" dirty="0" smtClean="0"/>
          </a:p>
          <a:p>
            <a:pPr marL="0" indent="0"/>
            <a:endParaRPr lang="de-CH" sz="1200" dirty="0" smtClean="0"/>
          </a:p>
          <a:p>
            <a:pPr marL="0" indent="0"/>
            <a:endParaRPr lang="de-CH" sz="1200" dirty="0" smtClean="0"/>
          </a:p>
          <a:p>
            <a:pPr marL="0" indent="0"/>
            <a:endParaRPr lang="en-GB" sz="1200" dirty="0"/>
          </a:p>
        </p:txBody>
      </p:sp>
      <p:sp>
        <p:nvSpPr>
          <p:cNvPr id="4" name="Foliennummernplatzhalter 3"/>
          <p:cNvSpPr>
            <a:spLocks noGrp="1"/>
          </p:cNvSpPr>
          <p:nvPr>
            <p:ph type="sldNum" sz="quarter" idx="10"/>
          </p:nvPr>
        </p:nvSpPr>
        <p:spPr/>
        <p:txBody>
          <a:bodyPr/>
          <a:lstStyle/>
          <a:p>
            <a:fld id="{1B081D84-7461-4751-B538-5E930955CB74}" type="slidenum">
              <a:rPr lang="de-CH" smtClean="0"/>
              <a:pPr/>
              <a:t>2</a:t>
            </a:fld>
            <a:endParaRPr lang="de-CH">
              <a:latin typeface="Lucida Sans Unicode" pitchFamily="34" charset="0"/>
            </a:endParaRPr>
          </a:p>
        </p:txBody>
      </p:sp>
      <p:pic>
        <p:nvPicPr>
          <p:cNvPr id="5" name="Picture 2" descr="C:\Users\ujuettne\AppData\Local\Microsoft\Windows\Temporary Internet Files\Content.IE5\VD4H76SN\MC90043261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024" y="2132856"/>
            <a:ext cx="509920" cy="441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C:\Users\ujuettne\AppData\Local\Microsoft\Windows\Temporary Internet Files\Content.IE5\YC330E5M\MC900439828[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1032" y="2924944"/>
            <a:ext cx="434495" cy="38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C:\Users\ujuettne\AppData\Local\Microsoft\Windows\Temporary Internet Files\Content.IE5\VD4H76SN\MC900433883[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1032" y="3573016"/>
            <a:ext cx="416435" cy="38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512" y="4149080"/>
            <a:ext cx="770193" cy="635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feld 9"/>
          <p:cNvSpPr txBox="1"/>
          <p:nvPr/>
        </p:nvSpPr>
        <p:spPr>
          <a:xfrm>
            <a:off x="179512" y="5949281"/>
            <a:ext cx="8864671" cy="553998"/>
          </a:xfrm>
          <a:prstGeom prst="rect">
            <a:avLst/>
          </a:prstGeom>
          <a:noFill/>
        </p:spPr>
        <p:txBody>
          <a:bodyPr wrap="square" rtlCol="0">
            <a:spAutoFit/>
          </a:bodyPr>
          <a:lstStyle/>
          <a:p>
            <a:r>
              <a:rPr lang="de-CH" sz="1000" baseline="30000" dirty="0" smtClean="0"/>
              <a:t>1</a:t>
            </a:r>
            <a:r>
              <a:rPr lang="de-CH" sz="1000" dirty="0" smtClean="0">
                <a:latin typeface="+mj-lt"/>
              </a:rPr>
              <a:t>Alle Schritte sind mit Beispielen der beteiligten Unternehmen illustriert, mit Ausnahme von Schritt 1, den alle involvierten Unternehmen ohne Abstriche bestanden haben, sowie Schritt 9, auf den aus Vertraulichkeitsgründen nicht weiter eingegangen wird.</a:t>
            </a:r>
          </a:p>
          <a:p>
            <a:endParaRPr lang="de-DE" sz="1000" dirty="0">
              <a:latin typeface="+mj-lt"/>
            </a:endParaRPr>
          </a:p>
        </p:txBody>
      </p:sp>
      <p:sp>
        <p:nvSpPr>
          <p:cNvPr id="11" name="Textfeld 10"/>
          <p:cNvSpPr txBox="1"/>
          <p:nvPr/>
        </p:nvSpPr>
        <p:spPr>
          <a:xfrm>
            <a:off x="395536" y="5013176"/>
            <a:ext cx="389850" cy="369332"/>
          </a:xfrm>
          <a:prstGeom prst="rect">
            <a:avLst/>
          </a:prstGeom>
          <a:noFill/>
        </p:spPr>
        <p:txBody>
          <a:bodyPr wrap="none" rtlCol="0">
            <a:spAutoFit/>
          </a:bodyPr>
          <a:lstStyle/>
          <a:p>
            <a:r>
              <a:rPr lang="de-CH" dirty="0" smtClean="0">
                <a:sym typeface="Wingdings"/>
              </a:rPr>
              <a:t></a:t>
            </a:r>
            <a:endParaRPr lang="de-DE" dirty="0"/>
          </a:p>
        </p:txBody>
      </p:sp>
      <p:sp>
        <p:nvSpPr>
          <p:cNvPr id="12" name="Textfeld 11"/>
          <p:cNvSpPr txBox="1"/>
          <p:nvPr/>
        </p:nvSpPr>
        <p:spPr>
          <a:xfrm>
            <a:off x="107504" y="1484784"/>
            <a:ext cx="5011308" cy="276999"/>
          </a:xfrm>
          <a:prstGeom prst="rect">
            <a:avLst/>
          </a:prstGeom>
          <a:noFill/>
        </p:spPr>
        <p:txBody>
          <a:bodyPr wrap="none" rtlCol="0">
            <a:spAutoFit/>
          </a:bodyPr>
          <a:lstStyle/>
          <a:p>
            <a:r>
              <a:rPr lang="en-GB" sz="1200" dirty="0" smtClean="0">
                <a:latin typeface="+mj-lt"/>
              </a:rPr>
              <a:t>Die </a:t>
            </a:r>
            <a:r>
              <a:rPr lang="en-GB" sz="1200" dirty="0" err="1" smtClean="0">
                <a:latin typeface="+mj-lt"/>
              </a:rPr>
              <a:t>neun</a:t>
            </a:r>
            <a:r>
              <a:rPr lang="en-GB" sz="1200" dirty="0" smtClean="0">
                <a:latin typeface="+mj-lt"/>
              </a:rPr>
              <a:t> </a:t>
            </a:r>
            <a:r>
              <a:rPr lang="en-GB" sz="1200" dirty="0" err="1" smtClean="0">
                <a:latin typeface="+mj-lt"/>
              </a:rPr>
              <a:t>Schritte</a:t>
            </a:r>
            <a:r>
              <a:rPr lang="en-GB" sz="1200" dirty="0" smtClean="0">
                <a:latin typeface="+mj-lt"/>
              </a:rPr>
              <a:t> </a:t>
            </a:r>
            <a:r>
              <a:rPr lang="en-GB" sz="1200" dirty="0" err="1" smtClean="0">
                <a:latin typeface="+mj-lt"/>
              </a:rPr>
              <a:t>werden</a:t>
            </a:r>
            <a:r>
              <a:rPr lang="en-GB" sz="1200" dirty="0" smtClean="0">
                <a:latin typeface="+mj-lt"/>
              </a:rPr>
              <a:t> </a:t>
            </a:r>
            <a:r>
              <a:rPr lang="en-GB" sz="1200" dirty="0" err="1" smtClean="0">
                <a:latin typeface="+mj-lt"/>
              </a:rPr>
              <a:t>mithilfe</a:t>
            </a:r>
            <a:r>
              <a:rPr lang="en-GB" sz="1200" dirty="0" smtClean="0">
                <a:latin typeface="+mj-lt"/>
              </a:rPr>
              <a:t> </a:t>
            </a:r>
            <a:r>
              <a:rPr lang="en-GB" sz="1200" dirty="0" err="1" smtClean="0">
                <a:latin typeface="+mj-lt"/>
              </a:rPr>
              <a:t>der</a:t>
            </a:r>
            <a:r>
              <a:rPr lang="en-GB" sz="1200" dirty="0" smtClean="0">
                <a:latin typeface="+mj-lt"/>
              </a:rPr>
              <a:t> </a:t>
            </a:r>
            <a:r>
              <a:rPr lang="en-GB" sz="1200" dirty="0" err="1" smtClean="0">
                <a:latin typeface="+mj-lt"/>
              </a:rPr>
              <a:t>folgenden</a:t>
            </a:r>
            <a:r>
              <a:rPr lang="en-GB" sz="1200" dirty="0" smtClean="0">
                <a:latin typeface="+mj-lt"/>
              </a:rPr>
              <a:t> </a:t>
            </a:r>
            <a:r>
              <a:rPr lang="en-GB" sz="1200" dirty="0" err="1" smtClean="0">
                <a:latin typeface="+mj-lt"/>
              </a:rPr>
              <a:t>Unterpunkte</a:t>
            </a:r>
            <a:r>
              <a:rPr lang="en-GB" sz="1200" dirty="0" smtClean="0">
                <a:latin typeface="+mj-lt"/>
              </a:rPr>
              <a:t> </a:t>
            </a:r>
            <a:r>
              <a:rPr lang="en-GB" sz="1200" dirty="0" err="1" smtClean="0">
                <a:latin typeface="+mj-lt"/>
              </a:rPr>
              <a:t>erläutert</a:t>
            </a:r>
            <a:r>
              <a:rPr lang="en-GB" sz="1200" dirty="0" smtClean="0">
                <a:latin typeface="+mj-lt"/>
              </a:rPr>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latin typeface="Arial" pitchFamily="34" charset="0"/>
                <a:cs typeface="Arial" pitchFamily="34" charset="0"/>
              </a:rPr>
              <a:t>Schritt 5: Kundenleitwerte</a:t>
            </a:r>
            <a:endParaRPr lang="de-DE" dirty="0"/>
          </a:p>
        </p:txBody>
      </p:sp>
      <p:sp>
        <p:nvSpPr>
          <p:cNvPr id="3" name="Inhaltsplatzhalter 2"/>
          <p:cNvSpPr>
            <a:spLocks noGrp="1"/>
          </p:cNvSpPr>
          <p:nvPr>
            <p:ph idx="1"/>
          </p:nvPr>
        </p:nvSpPr>
        <p:spPr>
          <a:xfrm>
            <a:off x="179388" y="2132855"/>
            <a:ext cx="8785225" cy="360041"/>
          </a:xfrm>
        </p:spPr>
        <p:txBody>
          <a:bodyPr/>
          <a:lstStyle/>
          <a:p>
            <a:r>
              <a:rPr lang="de-CH" sz="1200" dirty="0" smtClean="0">
                <a:latin typeface="Arial" pitchFamily="34" charset="0"/>
                <a:cs typeface="Arial" pitchFamily="34" charset="0"/>
              </a:rPr>
              <a:t>Tragen Sie die identifizierten Kundenleitwerte unten ein.</a:t>
            </a:r>
            <a:endParaRPr lang="de-DE" sz="1200" dirty="0" smtClean="0">
              <a:latin typeface="Arial" pitchFamily="34" charset="0"/>
              <a:cs typeface="Arial" pitchFamily="34" charset="0"/>
            </a:endParaRPr>
          </a:p>
          <a:p>
            <a:endParaRPr lang="de-DE" sz="1200" dirty="0"/>
          </a:p>
        </p:txBody>
      </p:sp>
      <p:sp>
        <p:nvSpPr>
          <p:cNvPr id="4" name="Foliennummernplatzhalter 3"/>
          <p:cNvSpPr>
            <a:spLocks noGrp="1"/>
          </p:cNvSpPr>
          <p:nvPr>
            <p:ph type="sldNum" sz="quarter" idx="10"/>
          </p:nvPr>
        </p:nvSpPr>
        <p:spPr/>
        <p:txBody>
          <a:bodyPr/>
          <a:lstStyle/>
          <a:p>
            <a:fld id="{1B081D84-7461-4751-B538-5E930955CB74}" type="slidenum">
              <a:rPr lang="de-CH" smtClean="0"/>
              <a:pPr/>
              <a:t>20</a:t>
            </a:fld>
            <a:endParaRPr lang="de-CH">
              <a:latin typeface="Lucida Sans Unicode" pitchFamily="34" charset="0"/>
            </a:endParaRPr>
          </a:p>
        </p:txBody>
      </p:sp>
      <p:pic>
        <p:nvPicPr>
          <p:cNvPr id="5" name="Picture 3" descr="C:\Users\ujuettne\AppData\Local\Microsoft\Windows\Temporary Internet Files\Content.IE5\YC330E5M\MC90043982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628800"/>
            <a:ext cx="434495" cy="38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22"/>
          <p:cNvSpPr txBox="1">
            <a:spLocks noChangeArrowheads="1"/>
          </p:cNvSpPr>
          <p:nvPr/>
        </p:nvSpPr>
        <p:spPr bwMode="auto">
          <a:xfrm>
            <a:off x="683568" y="1628800"/>
            <a:ext cx="10038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charset="0"/>
                <a:cs typeface="Arial" charset="0"/>
              </a:defRPr>
            </a:lvl1pPr>
            <a:lvl2pPr marL="742950" indent="-285750" eaLnBrk="0" hangingPunct="0">
              <a:defRPr>
                <a:solidFill>
                  <a:schemeClr val="tx1"/>
                </a:solidFill>
                <a:latin typeface="Lucida Sans Unicode" charset="0"/>
                <a:cs typeface="Arial" charset="0"/>
              </a:defRPr>
            </a:lvl2pPr>
            <a:lvl3pPr marL="1143000" indent="-228600" eaLnBrk="0" hangingPunct="0">
              <a:defRPr>
                <a:solidFill>
                  <a:schemeClr val="tx1"/>
                </a:solidFill>
                <a:latin typeface="Lucida Sans Unicode" charset="0"/>
                <a:cs typeface="Arial" charset="0"/>
              </a:defRPr>
            </a:lvl3pPr>
            <a:lvl4pPr marL="1600200" indent="-228600" eaLnBrk="0" hangingPunct="0">
              <a:defRPr>
                <a:solidFill>
                  <a:schemeClr val="tx1"/>
                </a:solidFill>
                <a:latin typeface="Lucida Sans Unicode" charset="0"/>
                <a:cs typeface="Arial" charset="0"/>
              </a:defRPr>
            </a:lvl4pPr>
            <a:lvl5pPr marL="2057400" indent="-228600" eaLnBrk="0" hangingPunct="0">
              <a:defRPr>
                <a:solidFill>
                  <a:schemeClr val="tx1"/>
                </a:solidFill>
                <a:latin typeface="Lucida Sans Unicode" charset="0"/>
                <a:cs typeface="Arial" charset="0"/>
              </a:defRPr>
            </a:lvl5pPr>
            <a:lvl6pPr marL="2514600" indent="-228600" eaLnBrk="0" fontAlgn="base" hangingPunct="0">
              <a:spcBef>
                <a:spcPct val="0"/>
              </a:spcBef>
              <a:spcAft>
                <a:spcPct val="0"/>
              </a:spcAft>
              <a:defRPr>
                <a:solidFill>
                  <a:schemeClr val="tx1"/>
                </a:solidFill>
                <a:latin typeface="Lucida Sans Unicode" charset="0"/>
                <a:cs typeface="Arial" charset="0"/>
              </a:defRPr>
            </a:lvl6pPr>
            <a:lvl7pPr marL="2971800" indent="-228600" eaLnBrk="0" fontAlgn="base" hangingPunct="0">
              <a:spcBef>
                <a:spcPct val="0"/>
              </a:spcBef>
              <a:spcAft>
                <a:spcPct val="0"/>
              </a:spcAft>
              <a:defRPr>
                <a:solidFill>
                  <a:schemeClr val="tx1"/>
                </a:solidFill>
                <a:latin typeface="Lucida Sans Unicode" charset="0"/>
                <a:cs typeface="Arial" charset="0"/>
              </a:defRPr>
            </a:lvl7pPr>
            <a:lvl8pPr marL="3429000" indent="-228600" eaLnBrk="0" fontAlgn="base" hangingPunct="0">
              <a:spcBef>
                <a:spcPct val="0"/>
              </a:spcBef>
              <a:spcAft>
                <a:spcPct val="0"/>
              </a:spcAft>
              <a:defRPr>
                <a:solidFill>
                  <a:schemeClr val="tx1"/>
                </a:solidFill>
                <a:latin typeface="Lucida Sans Unicode" charset="0"/>
                <a:cs typeface="Arial" charset="0"/>
              </a:defRPr>
            </a:lvl8pPr>
            <a:lvl9pPr marL="3886200" indent="-228600" eaLnBrk="0" fontAlgn="base" hangingPunct="0">
              <a:spcBef>
                <a:spcPct val="0"/>
              </a:spcBef>
              <a:spcAft>
                <a:spcPct val="0"/>
              </a:spcAft>
              <a:defRPr>
                <a:solidFill>
                  <a:schemeClr val="tx1"/>
                </a:solidFill>
                <a:latin typeface="Lucida Sans Unicode" charset="0"/>
                <a:cs typeface="Arial" charset="0"/>
              </a:defRPr>
            </a:lvl9pPr>
          </a:lstStyle>
          <a:p>
            <a:pPr eaLnBrk="1" hangingPunct="1"/>
            <a:r>
              <a:rPr lang="de-CH" sz="1200" dirty="0">
                <a:latin typeface="+mj-lt"/>
              </a:rPr>
              <a:t>Umsetzung </a:t>
            </a:r>
          </a:p>
        </p:txBody>
      </p:sp>
      <p:sp>
        <p:nvSpPr>
          <p:cNvPr id="7" name="Rectangle 9"/>
          <p:cNvSpPr>
            <a:spLocks noChangeArrowheads="1"/>
          </p:cNvSpPr>
          <p:nvPr/>
        </p:nvSpPr>
        <p:spPr bwMode="auto">
          <a:xfrm>
            <a:off x="179512" y="2492896"/>
            <a:ext cx="8712968" cy="4176464"/>
          </a:xfrm>
          <a:prstGeom prst="rect">
            <a:avLst/>
          </a:prstGeom>
          <a:noFill/>
          <a:ln w="9525">
            <a:solidFill>
              <a:srgbClr val="0065A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dirty="0">
              <a:latin typeface="Arial" pitchFamily="34" charset="0"/>
              <a:cs typeface="Arial" pitchFamily="34" charset="0"/>
            </a:endParaRPr>
          </a:p>
        </p:txBody>
      </p:sp>
      <p:sp>
        <p:nvSpPr>
          <p:cNvPr id="8" name="Rectangle 10"/>
          <p:cNvSpPr>
            <a:spLocks noChangeArrowheads="1"/>
          </p:cNvSpPr>
          <p:nvPr/>
        </p:nvSpPr>
        <p:spPr bwMode="auto">
          <a:xfrm>
            <a:off x="267167" y="2586390"/>
            <a:ext cx="220591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CH" sz="1200" dirty="0" smtClean="0">
                <a:solidFill>
                  <a:srgbClr val="0065A6"/>
                </a:solidFill>
                <a:latin typeface="Arial" pitchFamily="34" charset="0"/>
                <a:cs typeface="Arial" pitchFamily="34" charset="0"/>
              </a:rPr>
              <a:t>Kundenleitwert 1:</a:t>
            </a:r>
            <a:endParaRPr lang="de-CH" sz="1200" dirty="0">
              <a:solidFill>
                <a:srgbClr val="0065A6"/>
              </a:solidFill>
              <a:latin typeface="Arial" pitchFamily="34" charset="0"/>
              <a:cs typeface="Arial" pitchFamily="34" charset="0"/>
            </a:endParaRPr>
          </a:p>
        </p:txBody>
      </p:sp>
      <p:sp>
        <p:nvSpPr>
          <p:cNvPr id="9" name="Rectangle 10"/>
          <p:cNvSpPr>
            <a:spLocks noChangeArrowheads="1"/>
          </p:cNvSpPr>
          <p:nvPr/>
        </p:nvSpPr>
        <p:spPr bwMode="auto">
          <a:xfrm>
            <a:off x="252016" y="3882534"/>
            <a:ext cx="220591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CH" sz="1200" dirty="0" smtClean="0">
                <a:solidFill>
                  <a:srgbClr val="0065A6"/>
                </a:solidFill>
                <a:latin typeface="Arial" pitchFamily="34" charset="0"/>
                <a:cs typeface="Arial" pitchFamily="34" charset="0"/>
              </a:rPr>
              <a:t>Kundenleitwert 2:</a:t>
            </a:r>
            <a:endParaRPr lang="de-CH" sz="1200" dirty="0">
              <a:solidFill>
                <a:srgbClr val="0065A6"/>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Schritt 5: Kundenleitwerte</a:t>
            </a:r>
            <a:endParaRPr lang="de-DE" dirty="0"/>
          </a:p>
        </p:txBody>
      </p:sp>
      <p:sp>
        <p:nvSpPr>
          <p:cNvPr id="4" name="Foliennummernplatzhalter 3"/>
          <p:cNvSpPr>
            <a:spLocks noGrp="1"/>
          </p:cNvSpPr>
          <p:nvPr>
            <p:ph type="sldNum" sz="quarter" idx="10"/>
          </p:nvPr>
        </p:nvSpPr>
        <p:spPr/>
        <p:txBody>
          <a:bodyPr/>
          <a:lstStyle/>
          <a:p>
            <a:fld id="{1B081D84-7461-4751-B538-5E930955CB74}" type="slidenum">
              <a:rPr lang="de-CH" smtClean="0"/>
              <a:pPr/>
              <a:t>21</a:t>
            </a:fld>
            <a:endParaRPr lang="de-CH">
              <a:latin typeface="Lucida Sans Unicode" pitchFamily="34" charset="0"/>
            </a:endParaRPr>
          </a:p>
        </p:txBody>
      </p:sp>
      <p:pic>
        <p:nvPicPr>
          <p:cNvPr id="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412776"/>
            <a:ext cx="770193" cy="635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hteck 5"/>
          <p:cNvSpPr/>
          <p:nvPr/>
        </p:nvSpPr>
        <p:spPr>
          <a:xfrm>
            <a:off x="899592" y="1628800"/>
            <a:ext cx="1715534" cy="276999"/>
          </a:xfrm>
          <a:prstGeom prst="rect">
            <a:avLst/>
          </a:prstGeom>
        </p:spPr>
        <p:txBody>
          <a:bodyPr wrap="none">
            <a:spAutoFit/>
          </a:bodyPr>
          <a:lstStyle/>
          <a:p>
            <a:r>
              <a:rPr lang="de-CH" sz="1200" dirty="0" smtClean="0">
                <a:latin typeface="+mj-lt"/>
              </a:rPr>
              <a:t>Anschauungsbeispiele</a:t>
            </a:r>
          </a:p>
        </p:txBody>
      </p:sp>
      <p:sp>
        <p:nvSpPr>
          <p:cNvPr id="7" name="Rectangle 10"/>
          <p:cNvSpPr>
            <a:spLocks noChangeArrowheads="1"/>
          </p:cNvSpPr>
          <p:nvPr/>
        </p:nvSpPr>
        <p:spPr bwMode="auto">
          <a:xfrm>
            <a:off x="411183" y="2298358"/>
            <a:ext cx="8604198"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CH" sz="1200" dirty="0" smtClean="0">
                <a:solidFill>
                  <a:srgbClr val="0065A6"/>
                </a:solidFill>
                <a:latin typeface="+mj-lt"/>
              </a:rPr>
              <a:t>Kundenleitwerte zum Prozess «Bürokunde»:</a:t>
            </a:r>
          </a:p>
          <a:p>
            <a:endParaRPr lang="de-CH" sz="1200" dirty="0" smtClean="0">
              <a:latin typeface="+mj-lt"/>
            </a:endParaRPr>
          </a:p>
          <a:p>
            <a:pPr marL="265113" indent="-265113"/>
            <a:r>
              <a:rPr lang="de-CH" sz="1200" dirty="0" smtClean="0">
                <a:latin typeface="+mj-lt"/>
              </a:rPr>
              <a:t>1)	Effektives und effizientes Arbeiten in einem modern-funktionalen Ambiente.</a:t>
            </a:r>
          </a:p>
          <a:p>
            <a:pPr marL="265113" indent="-265113"/>
            <a:endParaRPr lang="de-CH" sz="1200" dirty="0">
              <a:latin typeface="+mj-lt"/>
            </a:endParaRPr>
          </a:p>
          <a:p>
            <a:pPr marL="265113" indent="-265113"/>
            <a:r>
              <a:rPr lang="de-CH" sz="1200" dirty="0" smtClean="0">
                <a:latin typeface="+mj-lt"/>
              </a:rPr>
              <a:t>2)	Unterstützung und soziale Wertschätzung im beruflichen Alltag.</a:t>
            </a:r>
          </a:p>
          <a:p>
            <a:endParaRPr lang="de-CH" sz="1200" dirty="0">
              <a:solidFill>
                <a:srgbClr val="E12F21"/>
              </a:solidFill>
              <a:latin typeface="+mj-lt"/>
            </a:endParaRPr>
          </a:p>
          <a:p>
            <a:endParaRPr lang="de-CH" sz="1600" dirty="0" smtClean="0">
              <a:solidFill>
                <a:srgbClr val="E12F21"/>
              </a:solidFill>
            </a:endParaRPr>
          </a:p>
          <a:p>
            <a:endParaRPr lang="de-CH" sz="1600" dirty="0">
              <a:solidFill>
                <a:srgbClr val="E12F21"/>
              </a:solidFill>
            </a:endParaRPr>
          </a:p>
        </p:txBody>
      </p:sp>
      <p:sp>
        <p:nvSpPr>
          <p:cNvPr id="8" name="Rectangle 9"/>
          <p:cNvSpPr>
            <a:spLocks noChangeArrowheads="1"/>
          </p:cNvSpPr>
          <p:nvPr/>
        </p:nvSpPr>
        <p:spPr bwMode="auto">
          <a:xfrm>
            <a:off x="323528" y="2204864"/>
            <a:ext cx="8568952" cy="4176464"/>
          </a:xfrm>
          <a:prstGeom prst="rect">
            <a:avLst/>
          </a:prstGeom>
          <a:noFill/>
          <a:ln w="9525">
            <a:solidFill>
              <a:srgbClr val="0065A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dirty="0"/>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764704"/>
            <a:ext cx="2239264" cy="620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Schritt 6: Strategische Synthese</a:t>
            </a:r>
            <a:endParaRPr lang="de-DE" dirty="0"/>
          </a:p>
        </p:txBody>
      </p:sp>
      <p:sp>
        <p:nvSpPr>
          <p:cNvPr id="3" name="Inhaltsplatzhalter 2"/>
          <p:cNvSpPr>
            <a:spLocks noGrp="1"/>
          </p:cNvSpPr>
          <p:nvPr>
            <p:ph idx="1"/>
          </p:nvPr>
        </p:nvSpPr>
        <p:spPr>
          <a:xfrm>
            <a:off x="179388" y="2060848"/>
            <a:ext cx="8785225" cy="483716"/>
          </a:xfrm>
        </p:spPr>
        <p:txBody>
          <a:bodyPr/>
          <a:lstStyle/>
          <a:p>
            <a:pPr marL="0"/>
            <a:r>
              <a:rPr lang="de-CH" sz="1200" dirty="0" smtClean="0"/>
              <a:t>In diesem Schritt werden die Verbindungen zwischen den Markenwerten und den Kundenleitwerten hergestellt und überprüft, um somit ggf. bereits an dieser Stelle Handlungs- bzw. Korrekturbedarf zu identifizieren. </a:t>
            </a:r>
          </a:p>
          <a:p>
            <a:pPr marL="0"/>
            <a:endParaRPr lang="de-DE" sz="1200" dirty="0"/>
          </a:p>
        </p:txBody>
      </p:sp>
      <p:sp>
        <p:nvSpPr>
          <p:cNvPr id="4" name="Foliennummernplatzhalter 3"/>
          <p:cNvSpPr>
            <a:spLocks noGrp="1"/>
          </p:cNvSpPr>
          <p:nvPr>
            <p:ph type="sldNum" sz="quarter" idx="10"/>
          </p:nvPr>
        </p:nvSpPr>
        <p:spPr/>
        <p:txBody>
          <a:bodyPr/>
          <a:lstStyle/>
          <a:p>
            <a:fld id="{1B081D84-7461-4751-B538-5E930955CB74}" type="slidenum">
              <a:rPr lang="de-CH" smtClean="0"/>
              <a:pPr/>
              <a:t>22</a:t>
            </a:fld>
            <a:endParaRPr lang="de-CH">
              <a:latin typeface="Lucida Sans Unicode" pitchFamily="34" charset="0"/>
            </a:endParaRPr>
          </a:p>
        </p:txBody>
      </p:sp>
      <p:pic>
        <p:nvPicPr>
          <p:cNvPr id="5" name="Picture 2" descr="C:\Users\ujuettne\AppData\Local\Microsoft\Windows\Temporary Internet Files\Content.IE5\VD4H76SN\MC90043261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484784"/>
            <a:ext cx="509920" cy="441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eck 5"/>
          <p:cNvSpPr/>
          <p:nvPr/>
        </p:nvSpPr>
        <p:spPr>
          <a:xfrm>
            <a:off x="755576" y="1556792"/>
            <a:ext cx="526106" cy="276999"/>
          </a:xfrm>
          <a:prstGeom prst="rect">
            <a:avLst/>
          </a:prstGeom>
        </p:spPr>
        <p:txBody>
          <a:bodyPr wrap="none">
            <a:spAutoFit/>
          </a:bodyPr>
          <a:lstStyle/>
          <a:p>
            <a:r>
              <a:rPr lang="de-CH" sz="1200" kern="0" dirty="0">
                <a:solidFill>
                  <a:srgbClr val="000000"/>
                </a:solidFill>
                <a:latin typeface="+mj-lt"/>
                <a:cs typeface="Arial" charset="0"/>
              </a:rPr>
              <a:t>Idee </a:t>
            </a:r>
            <a:endParaRPr lang="de-DE" sz="1200" dirty="0">
              <a:latin typeface="+mj-lt"/>
            </a:endParaRPr>
          </a:p>
        </p:txBody>
      </p:sp>
      <p:pic>
        <p:nvPicPr>
          <p:cNvPr id="7" name="Picture 9" descr="C:\Users\ujuettne\AppData\Local\Microsoft\Windows\Temporary Internet Files\Content.IE5\VD4H76SN\MC900433883[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016" y="3356992"/>
            <a:ext cx="416435" cy="38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feld 24"/>
          <p:cNvSpPr txBox="1">
            <a:spLocks noChangeArrowheads="1"/>
          </p:cNvSpPr>
          <p:nvPr/>
        </p:nvSpPr>
        <p:spPr bwMode="auto">
          <a:xfrm>
            <a:off x="648072" y="3429000"/>
            <a:ext cx="32081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charset="0"/>
                <a:cs typeface="Arial" charset="0"/>
              </a:defRPr>
            </a:lvl1pPr>
            <a:lvl2pPr marL="742950" indent="-285750" eaLnBrk="0" hangingPunct="0">
              <a:defRPr>
                <a:solidFill>
                  <a:schemeClr val="tx1"/>
                </a:solidFill>
                <a:latin typeface="Lucida Sans Unicode" charset="0"/>
                <a:cs typeface="Arial" charset="0"/>
              </a:defRPr>
            </a:lvl2pPr>
            <a:lvl3pPr marL="1143000" indent="-228600" eaLnBrk="0" hangingPunct="0">
              <a:defRPr>
                <a:solidFill>
                  <a:schemeClr val="tx1"/>
                </a:solidFill>
                <a:latin typeface="Lucida Sans Unicode" charset="0"/>
                <a:cs typeface="Arial" charset="0"/>
              </a:defRPr>
            </a:lvl3pPr>
            <a:lvl4pPr marL="1600200" indent="-228600" eaLnBrk="0" hangingPunct="0">
              <a:defRPr>
                <a:solidFill>
                  <a:schemeClr val="tx1"/>
                </a:solidFill>
                <a:latin typeface="Lucida Sans Unicode" charset="0"/>
                <a:cs typeface="Arial" charset="0"/>
              </a:defRPr>
            </a:lvl4pPr>
            <a:lvl5pPr marL="2057400" indent="-228600" eaLnBrk="0" hangingPunct="0">
              <a:defRPr>
                <a:solidFill>
                  <a:schemeClr val="tx1"/>
                </a:solidFill>
                <a:latin typeface="Lucida Sans Unicode" charset="0"/>
                <a:cs typeface="Arial" charset="0"/>
              </a:defRPr>
            </a:lvl5pPr>
            <a:lvl6pPr marL="2514600" indent="-228600" eaLnBrk="0" fontAlgn="base" hangingPunct="0">
              <a:spcBef>
                <a:spcPct val="0"/>
              </a:spcBef>
              <a:spcAft>
                <a:spcPct val="0"/>
              </a:spcAft>
              <a:defRPr>
                <a:solidFill>
                  <a:schemeClr val="tx1"/>
                </a:solidFill>
                <a:latin typeface="Lucida Sans Unicode" charset="0"/>
                <a:cs typeface="Arial" charset="0"/>
              </a:defRPr>
            </a:lvl6pPr>
            <a:lvl7pPr marL="2971800" indent="-228600" eaLnBrk="0" fontAlgn="base" hangingPunct="0">
              <a:spcBef>
                <a:spcPct val="0"/>
              </a:spcBef>
              <a:spcAft>
                <a:spcPct val="0"/>
              </a:spcAft>
              <a:defRPr>
                <a:solidFill>
                  <a:schemeClr val="tx1"/>
                </a:solidFill>
                <a:latin typeface="Lucida Sans Unicode" charset="0"/>
                <a:cs typeface="Arial" charset="0"/>
              </a:defRPr>
            </a:lvl7pPr>
            <a:lvl8pPr marL="3429000" indent="-228600" eaLnBrk="0" fontAlgn="base" hangingPunct="0">
              <a:spcBef>
                <a:spcPct val="0"/>
              </a:spcBef>
              <a:spcAft>
                <a:spcPct val="0"/>
              </a:spcAft>
              <a:defRPr>
                <a:solidFill>
                  <a:schemeClr val="tx1"/>
                </a:solidFill>
                <a:latin typeface="Lucida Sans Unicode" charset="0"/>
                <a:cs typeface="Arial" charset="0"/>
              </a:defRPr>
            </a:lvl8pPr>
            <a:lvl9pPr marL="3886200" indent="-228600" eaLnBrk="0" fontAlgn="base" hangingPunct="0">
              <a:spcBef>
                <a:spcPct val="0"/>
              </a:spcBef>
              <a:spcAft>
                <a:spcPct val="0"/>
              </a:spcAft>
              <a:defRPr>
                <a:solidFill>
                  <a:schemeClr val="tx1"/>
                </a:solidFill>
                <a:latin typeface="Lucida Sans Unicode" charset="0"/>
                <a:cs typeface="Arial" charset="0"/>
              </a:defRPr>
            </a:lvl9pPr>
          </a:lstStyle>
          <a:p>
            <a:pPr eaLnBrk="1" hangingPunct="1"/>
            <a:r>
              <a:rPr lang="de-CH" sz="1200" dirty="0">
                <a:latin typeface="+mj-lt"/>
              </a:rPr>
              <a:t>Tipps, Tricks und zu vermeidende Fallstricke</a:t>
            </a:r>
          </a:p>
        </p:txBody>
      </p:sp>
      <p:sp>
        <p:nvSpPr>
          <p:cNvPr id="9" name="Inhaltsplatzhalter 2"/>
          <p:cNvSpPr txBox="1">
            <a:spLocks/>
          </p:cNvSpPr>
          <p:nvPr/>
        </p:nvSpPr>
        <p:spPr bwMode="auto">
          <a:xfrm>
            <a:off x="179512" y="3933056"/>
            <a:ext cx="8785225" cy="48371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285750" indent="-285750">
              <a:buFont typeface="Arial" pitchFamily="34" charset="0"/>
              <a:buChar char="•"/>
            </a:pPr>
            <a:r>
              <a:rPr lang="de-CH" sz="1200" dirty="0" smtClean="0">
                <a:latin typeface="+mj-lt"/>
              </a:rPr>
              <a:t>Nicht alle Verbindungen liegen direkt auf der Hand. Seien Sie auch bei diesem Schritt kreativ und überlegen Sie, ob weitere, eventuell weniger offensichtliche Zusammenhänge bestehen.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Schritt 6: Strategische Synthese</a:t>
            </a:r>
            <a:endParaRPr lang="de-DE" dirty="0"/>
          </a:p>
        </p:txBody>
      </p:sp>
      <p:sp>
        <p:nvSpPr>
          <p:cNvPr id="3" name="Inhaltsplatzhalter 2"/>
          <p:cNvSpPr>
            <a:spLocks noGrp="1"/>
          </p:cNvSpPr>
          <p:nvPr>
            <p:ph idx="1"/>
          </p:nvPr>
        </p:nvSpPr>
        <p:spPr>
          <a:xfrm>
            <a:off x="251520" y="2132856"/>
            <a:ext cx="8785225" cy="432047"/>
          </a:xfrm>
        </p:spPr>
        <p:txBody>
          <a:bodyPr/>
          <a:lstStyle/>
          <a:p>
            <a:pPr marL="0"/>
            <a:r>
              <a:rPr lang="de-CH" sz="1200" dirty="0" smtClean="0"/>
              <a:t>Übertragen Sie Ihre Markenwerte aus Schritt 3 und die Kundenleitwerte aus Schritt 5. Ziehen Sie eine Verbindungslinie, wenn ein Markenwert einen Kundenleitwert unterstützt.</a:t>
            </a:r>
          </a:p>
          <a:p>
            <a:pPr marL="0"/>
            <a:endParaRPr lang="de-DE" sz="1200" dirty="0"/>
          </a:p>
        </p:txBody>
      </p:sp>
      <p:sp>
        <p:nvSpPr>
          <p:cNvPr id="4" name="Foliennummernplatzhalter 3"/>
          <p:cNvSpPr>
            <a:spLocks noGrp="1"/>
          </p:cNvSpPr>
          <p:nvPr>
            <p:ph type="sldNum" sz="quarter" idx="10"/>
          </p:nvPr>
        </p:nvSpPr>
        <p:spPr/>
        <p:txBody>
          <a:bodyPr/>
          <a:lstStyle/>
          <a:p>
            <a:fld id="{1B081D84-7461-4751-B538-5E930955CB74}" type="slidenum">
              <a:rPr lang="de-CH" smtClean="0"/>
              <a:pPr/>
              <a:t>23</a:t>
            </a:fld>
            <a:endParaRPr lang="de-CH">
              <a:latin typeface="Lucida Sans Unicode" pitchFamily="34" charset="0"/>
            </a:endParaRPr>
          </a:p>
        </p:txBody>
      </p:sp>
      <p:pic>
        <p:nvPicPr>
          <p:cNvPr id="5" name="Picture 3" descr="C:\Users\ujuettne\AppData\Local\Microsoft\Windows\Temporary Internet Files\Content.IE5\YC330E5M\MC90043982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628800"/>
            <a:ext cx="434495" cy="38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22"/>
          <p:cNvSpPr txBox="1">
            <a:spLocks noChangeArrowheads="1"/>
          </p:cNvSpPr>
          <p:nvPr/>
        </p:nvSpPr>
        <p:spPr bwMode="auto">
          <a:xfrm>
            <a:off x="683568" y="1628800"/>
            <a:ext cx="10038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charset="0"/>
                <a:cs typeface="Arial" charset="0"/>
              </a:defRPr>
            </a:lvl1pPr>
            <a:lvl2pPr marL="742950" indent="-285750" eaLnBrk="0" hangingPunct="0">
              <a:defRPr>
                <a:solidFill>
                  <a:schemeClr val="tx1"/>
                </a:solidFill>
                <a:latin typeface="Lucida Sans Unicode" charset="0"/>
                <a:cs typeface="Arial" charset="0"/>
              </a:defRPr>
            </a:lvl2pPr>
            <a:lvl3pPr marL="1143000" indent="-228600" eaLnBrk="0" hangingPunct="0">
              <a:defRPr>
                <a:solidFill>
                  <a:schemeClr val="tx1"/>
                </a:solidFill>
                <a:latin typeface="Lucida Sans Unicode" charset="0"/>
                <a:cs typeface="Arial" charset="0"/>
              </a:defRPr>
            </a:lvl3pPr>
            <a:lvl4pPr marL="1600200" indent="-228600" eaLnBrk="0" hangingPunct="0">
              <a:defRPr>
                <a:solidFill>
                  <a:schemeClr val="tx1"/>
                </a:solidFill>
                <a:latin typeface="Lucida Sans Unicode" charset="0"/>
                <a:cs typeface="Arial" charset="0"/>
              </a:defRPr>
            </a:lvl4pPr>
            <a:lvl5pPr marL="2057400" indent="-228600" eaLnBrk="0" hangingPunct="0">
              <a:defRPr>
                <a:solidFill>
                  <a:schemeClr val="tx1"/>
                </a:solidFill>
                <a:latin typeface="Lucida Sans Unicode" charset="0"/>
                <a:cs typeface="Arial" charset="0"/>
              </a:defRPr>
            </a:lvl5pPr>
            <a:lvl6pPr marL="2514600" indent="-228600" eaLnBrk="0" fontAlgn="base" hangingPunct="0">
              <a:spcBef>
                <a:spcPct val="0"/>
              </a:spcBef>
              <a:spcAft>
                <a:spcPct val="0"/>
              </a:spcAft>
              <a:defRPr>
                <a:solidFill>
                  <a:schemeClr val="tx1"/>
                </a:solidFill>
                <a:latin typeface="Lucida Sans Unicode" charset="0"/>
                <a:cs typeface="Arial" charset="0"/>
              </a:defRPr>
            </a:lvl6pPr>
            <a:lvl7pPr marL="2971800" indent="-228600" eaLnBrk="0" fontAlgn="base" hangingPunct="0">
              <a:spcBef>
                <a:spcPct val="0"/>
              </a:spcBef>
              <a:spcAft>
                <a:spcPct val="0"/>
              </a:spcAft>
              <a:defRPr>
                <a:solidFill>
                  <a:schemeClr val="tx1"/>
                </a:solidFill>
                <a:latin typeface="Lucida Sans Unicode" charset="0"/>
                <a:cs typeface="Arial" charset="0"/>
              </a:defRPr>
            </a:lvl7pPr>
            <a:lvl8pPr marL="3429000" indent="-228600" eaLnBrk="0" fontAlgn="base" hangingPunct="0">
              <a:spcBef>
                <a:spcPct val="0"/>
              </a:spcBef>
              <a:spcAft>
                <a:spcPct val="0"/>
              </a:spcAft>
              <a:defRPr>
                <a:solidFill>
                  <a:schemeClr val="tx1"/>
                </a:solidFill>
                <a:latin typeface="Lucida Sans Unicode" charset="0"/>
                <a:cs typeface="Arial" charset="0"/>
              </a:defRPr>
            </a:lvl8pPr>
            <a:lvl9pPr marL="3886200" indent="-228600" eaLnBrk="0" fontAlgn="base" hangingPunct="0">
              <a:spcBef>
                <a:spcPct val="0"/>
              </a:spcBef>
              <a:spcAft>
                <a:spcPct val="0"/>
              </a:spcAft>
              <a:defRPr>
                <a:solidFill>
                  <a:schemeClr val="tx1"/>
                </a:solidFill>
                <a:latin typeface="Lucida Sans Unicode" charset="0"/>
                <a:cs typeface="Arial" charset="0"/>
              </a:defRPr>
            </a:lvl9pPr>
          </a:lstStyle>
          <a:p>
            <a:pPr eaLnBrk="1" hangingPunct="1"/>
            <a:r>
              <a:rPr lang="de-CH" sz="1200" dirty="0">
                <a:latin typeface="+mj-lt"/>
              </a:rPr>
              <a:t>Umsetzung </a:t>
            </a:r>
          </a:p>
        </p:txBody>
      </p:sp>
      <p:sp>
        <p:nvSpPr>
          <p:cNvPr id="7" name="Rechteck 6"/>
          <p:cNvSpPr/>
          <p:nvPr/>
        </p:nvSpPr>
        <p:spPr>
          <a:xfrm>
            <a:off x="251520" y="2697887"/>
            <a:ext cx="1728192" cy="792088"/>
          </a:xfrm>
          <a:prstGeom prst="rect">
            <a:avLst/>
          </a:prstGeom>
          <a:noFill/>
          <a:ln w="12700">
            <a:solidFill>
              <a:srgbClr val="0065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8" name="Rechteck 7"/>
          <p:cNvSpPr/>
          <p:nvPr/>
        </p:nvSpPr>
        <p:spPr>
          <a:xfrm>
            <a:off x="251520" y="3633991"/>
            <a:ext cx="1728192" cy="792088"/>
          </a:xfrm>
          <a:prstGeom prst="rect">
            <a:avLst/>
          </a:prstGeom>
          <a:noFill/>
          <a:ln w="12700">
            <a:solidFill>
              <a:srgbClr val="0065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9" name="Rechteck 8"/>
          <p:cNvSpPr/>
          <p:nvPr/>
        </p:nvSpPr>
        <p:spPr>
          <a:xfrm>
            <a:off x="251520" y="4570095"/>
            <a:ext cx="1728192" cy="792088"/>
          </a:xfrm>
          <a:prstGeom prst="rect">
            <a:avLst/>
          </a:prstGeom>
          <a:noFill/>
          <a:ln w="12700">
            <a:solidFill>
              <a:srgbClr val="0065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10" name="Rechteck 9"/>
          <p:cNvSpPr/>
          <p:nvPr/>
        </p:nvSpPr>
        <p:spPr>
          <a:xfrm>
            <a:off x="251520" y="5506199"/>
            <a:ext cx="1728192" cy="792088"/>
          </a:xfrm>
          <a:prstGeom prst="rect">
            <a:avLst/>
          </a:prstGeom>
          <a:noFill/>
          <a:ln w="12700">
            <a:solidFill>
              <a:srgbClr val="0065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11" name="Textfeld 10"/>
          <p:cNvSpPr txBox="1"/>
          <p:nvPr/>
        </p:nvSpPr>
        <p:spPr>
          <a:xfrm>
            <a:off x="251520" y="2708920"/>
            <a:ext cx="1728192" cy="276999"/>
          </a:xfrm>
          <a:prstGeom prst="rect">
            <a:avLst/>
          </a:prstGeom>
          <a:noFill/>
        </p:spPr>
        <p:txBody>
          <a:bodyPr wrap="square" rtlCol="0">
            <a:spAutoFit/>
          </a:bodyPr>
          <a:lstStyle/>
          <a:p>
            <a:r>
              <a:rPr lang="en-GB" sz="1200" dirty="0" err="1" smtClean="0">
                <a:solidFill>
                  <a:srgbClr val="0065A6"/>
                </a:solidFill>
                <a:latin typeface="+mj-lt"/>
              </a:rPr>
              <a:t>Markenwert</a:t>
            </a:r>
            <a:r>
              <a:rPr lang="en-GB" sz="1200" dirty="0" smtClean="0">
                <a:solidFill>
                  <a:srgbClr val="0065A6"/>
                </a:solidFill>
                <a:latin typeface="+mj-lt"/>
              </a:rPr>
              <a:t> 1:</a:t>
            </a:r>
            <a:endParaRPr lang="en-GB" sz="1200" dirty="0">
              <a:solidFill>
                <a:srgbClr val="0065A6"/>
              </a:solidFill>
              <a:latin typeface="+mj-lt"/>
            </a:endParaRPr>
          </a:p>
        </p:txBody>
      </p:sp>
      <p:sp>
        <p:nvSpPr>
          <p:cNvPr id="12" name="Textfeld 11"/>
          <p:cNvSpPr txBox="1"/>
          <p:nvPr/>
        </p:nvSpPr>
        <p:spPr>
          <a:xfrm>
            <a:off x="251520" y="3645024"/>
            <a:ext cx="1728192" cy="276999"/>
          </a:xfrm>
          <a:prstGeom prst="rect">
            <a:avLst/>
          </a:prstGeom>
          <a:noFill/>
        </p:spPr>
        <p:txBody>
          <a:bodyPr wrap="square" rtlCol="0">
            <a:spAutoFit/>
          </a:bodyPr>
          <a:lstStyle/>
          <a:p>
            <a:r>
              <a:rPr lang="en-GB" sz="1200" dirty="0" err="1" smtClean="0">
                <a:solidFill>
                  <a:srgbClr val="0065A6"/>
                </a:solidFill>
                <a:latin typeface="+mj-lt"/>
              </a:rPr>
              <a:t>Markenwert</a:t>
            </a:r>
            <a:r>
              <a:rPr lang="en-GB" sz="1200" dirty="0" smtClean="0">
                <a:solidFill>
                  <a:srgbClr val="0065A6"/>
                </a:solidFill>
                <a:latin typeface="+mj-lt"/>
              </a:rPr>
              <a:t> 2:</a:t>
            </a:r>
            <a:endParaRPr lang="en-GB" sz="1200" dirty="0">
              <a:solidFill>
                <a:srgbClr val="0065A6"/>
              </a:solidFill>
              <a:latin typeface="+mj-lt"/>
            </a:endParaRPr>
          </a:p>
        </p:txBody>
      </p:sp>
      <p:sp>
        <p:nvSpPr>
          <p:cNvPr id="13" name="Textfeld 12"/>
          <p:cNvSpPr txBox="1"/>
          <p:nvPr/>
        </p:nvSpPr>
        <p:spPr>
          <a:xfrm>
            <a:off x="251520" y="4581128"/>
            <a:ext cx="1728192" cy="276999"/>
          </a:xfrm>
          <a:prstGeom prst="rect">
            <a:avLst/>
          </a:prstGeom>
          <a:noFill/>
        </p:spPr>
        <p:txBody>
          <a:bodyPr wrap="square" rtlCol="0">
            <a:spAutoFit/>
          </a:bodyPr>
          <a:lstStyle/>
          <a:p>
            <a:r>
              <a:rPr lang="en-GB" sz="1200" dirty="0" err="1" smtClean="0">
                <a:solidFill>
                  <a:srgbClr val="0065A6"/>
                </a:solidFill>
                <a:latin typeface="+mj-lt"/>
              </a:rPr>
              <a:t>Markenwert</a:t>
            </a:r>
            <a:r>
              <a:rPr lang="en-GB" sz="1200" dirty="0" smtClean="0">
                <a:solidFill>
                  <a:srgbClr val="0065A6"/>
                </a:solidFill>
                <a:latin typeface="+mj-lt"/>
              </a:rPr>
              <a:t> 3:</a:t>
            </a:r>
            <a:endParaRPr lang="en-GB" sz="1200" dirty="0">
              <a:solidFill>
                <a:srgbClr val="0065A6"/>
              </a:solidFill>
              <a:latin typeface="+mj-lt"/>
            </a:endParaRPr>
          </a:p>
        </p:txBody>
      </p:sp>
      <p:sp>
        <p:nvSpPr>
          <p:cNvPr id="14" name="Textfeld 13"/>
          <p:cNvSpPr txBox="1"/>
          <p:nvPr/>
        </p:nvSpPr>
        <p:spPr>
          <a:xfrm>
            <a:off x="251520" y="5517232"/>
            <a:ext cx="1728192" cy="276999"/>
          </a:xfrm>
          <a:prstGeom prst="rect">
            <a:avLst/>
          </a:prstGeom>
          <a:noFill/>
        </p:spPr>
        <p:txBody>
          <a:bodyPr wrap="square" rtlCol="0">
            <a:spAutoFit/>
          </a:bodyPr>
          <a:lstStyle/>
          <a:p>
            <a:r>
              <a:rPr lang="en-GB" sz="1200" dirty="0" err="1" smtClean="0">
                <a:solidFill>
                  <a:srgbClr val="0065A6"/>
                </a:solidFill>
                <a:latin typeface="+mj-lt"/>
              </a:rPr>
              <a:t>Markenwert</a:t>
            </a:r>
            <a:r>
              <a:rPr lang="en-GB" sz="1200" dirty="0" smtClean="0">
                <a:solidFill>
                  <a:srgbClr val="0065A6"/>
                </a:solidFill>
                <a:latin typeface="+mj-lt"/>
              </a:rPr>
              <a:t> 4:</a:t>
            </a:r>
            <a:endParaRPr lang="en-GB" sz="1200" dirty="0">
              <a:solidFill>
                <a:srgbClr val="0065A6"/>
              </a:solidFill>
              <a:latin typeface="+mj-lt"/>
            </a:endParaRPr>
          </a:p>
        </p:txBody>
      </p:sp>
      <p:sp>
        <p:nvSpPr>
          <p:cNvPr id="15" name="Rechteck 14"/>
          <p:cNvSpPr/>
          <p:nvPr/>
        </p:nvSpPr>
        <p:spPr>
          <a:xfrm>
            <a:off x="3131840" y="2697887"/>
            <a:ext cx="5832648" cy="792088"/>
          </a:xfrm>
          <a:prstGeom prst="rect">
            <a:avLst/>
          </a:prstGeom>
          <a:noFill/>
          <a:ln w="12700">
            <a:solidFill>
              <a:srgbClr val="0065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hteck 15"/>
          <p:cNvSpPr/>
          <p:nvPr/>
        </p:nvSpPr>
        <p:spPr>
          <a:xfrm>
            <a:off x="3131840" y="3633991"/>
            <a:ext cx="5832648" cy="792088"/>
          </a:xfrm>
          <a:prstGeom prst="rect">
            <a:avLst/>
          </a:prstGeom>
          <a:noFill/>
          <a:ln w="12700">
            <a:solidFill>
              <a:srgbClr val="0065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feld 16"/>
          <p:cNvSpPr txBox="1"/>
          <p:nvPr/>
        </p:nvSpPr>
        <p:spPr>
          <a:xfrm>
            <a:off x="3131840" y="2708920"/>
            <a:ext cx="1728192" cy="276999"/>
          </a:xfrm>
          <a:prstGeom prst="rect">
            <a:avLst/>
          </a:prstGeom>
          <a:noFill/>
        </p:spPr>
        <p:txBody>
          <a:bodyPr wrap="square" rtlCol="0">
            <a:spAutoFit/>
          </a:bodyPr>
          <a:lstStyle/>
          <a:p>
            <a:r>
              <a:rPr lang="en-GB" sz="1200" dirty="0" err="1" smtClean="0">
                <a:solidFill>
                  <a:srgbClr val="0065A6"/>
                </a:solidFill>
                <a:latin typeface="+mj-lt"/>
              </a:rPr>
              <a:t>Kundenleitwert</a:t>
            </a:r>
            <a:r>
              <a:rPr lang="en-GB" sz="1200" dirty="0" smtClean="0">
                <a:solidFill>
                  <a:srgbClr val="0065A6"/>
                </a:solidFill>
                <a:latin typeface="+mj-lt"/>
              </a:rPr>
              <a:t> 1:</a:t>
            </a:r>
            <a:endParaRPr lang="en-GB" sz="1200" dirty="0">
              <a:solidFill>
                <a:srgbClr val="0065A6"/>
              </a:solidFill>
              <a:latin typeface="+mj-lt"/>
            </a:endParaRPr>
          </a:p>
        </p:txBody>
      </p:sp>
      <p:sp>
        <p:nvSpPr>
          <p:cNvPr id="18" name="Textfeld 17"/>
          <p:cNvSpPr txBox="1"/>
          <p:nvPr/>
        </p:nvSpPr>
        <p:spPr>
          <a:xfrm>
            <a:off x="3131840" y="3645024"/>
            <a:ext cx="1728192" cy="276999"/>
          </a:xfrm>
          <a:prstGeom prst="rect">
            <a:avLst/>
          </a:prstGeom>
          <a:noFill/>
        </p:spPr>
        <p:txBody>
          <a:bodyPr wrap="square" rtlCol="0">
            <a:spAutoFit/>
          </a:bodyPr>
          <a:lstStyle/>
          <a:p>
            <a:r>
              <a:rPr lang="en-GB" sz="1200" dirty="0" err="1" smtClean="0">
                <a:solidFill>
                  <a:srgbClr val="0065A6"/>
                </a:solidFill>
                <a:latin typeface="+mj-lt"/>
              </a:rPr>
              <a:t>Kundenleitwert</a:t>
            </a:r>
            <a:r>
              <a:rPr lang="en-GB" sz="1200" dirty="0" smtClean="0">
                <a:solidFill>
                  <a:srgbClr val="0065A6"/>
                </a:solidFill>
                <a:latin typeface="+mj-lt"/>
              </a:rPr>
              <a:t> 2:</a:t>
            </a:r>
            <a:endParaRPr lang="en-GB" sz="1200" dirty="0">
              <a:solidFill>
                <a:srgbClr val="0065A6"/>
              </a:solidFill>
              <a:latin typeface="+mj-lt"/>
            </a:endParaRPr>
          </a:p>
        </p:txBody>
      </p:sp>
      <p:sp>
        <p:nvSpPr>
          <p:cNvPr id="19" name="Rechteck 18"/>
          <p:cNvSpPr/>
          <p:nvPr/>
        </p:nvSpPr>
        <p:spPr>
          <a:xfrm>
            <a:off x="3131840" y="4570095"/>
            <a:ext cx="5832648" cy="792088"/>
          </a:xfrm>
          <a:prstGeom prst="rect">
            <a:avLst/>
          </a:prstGeom>
          <a:noFill/>
          <a:ln w="12700">
            <a:solidFill>
              <a:srgbClr val="0065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feld 19"/>
          <p:cNvSpPr txBox="1"/>
          <p:nvPr/>
        </p:nvSpPr>
        <p:spPr>
          <a:xfrm>
            <a:off x="3131840" y="4581128"/>
            <a:ext cx="1728192" cy="276999"/>
          </a:xfrm>
          <a:prstGeom prst="rect">
            <a:avLst/>
          </a:prstGeom>
          <a:noFill/>
        </p:spPr>
        <p:txBody>
          <a:bodyPr wrap="square" rtlCol="0">
            <a:spAutoFit/>
          </a:bodyPr>
          <a:lstStyle/>
          <a:p>
            <a:r>
              <a:rPr lang="en-GB" sz="1200" dirty="0" err="1" smtClean="0">
                <a:solidFill>
                  <a:srgbClr val="0065A6"/>
                </a:solidFill>
                <a:latin typeface="+mj-lt"/>
              </a:rPr>
              <a:t>Kundenleitwert</a:t>
            </a:r>
            <a:r>
              <a:rPr lang="en-GB" sz="1200" dirty="0" smtClean="0">
                <a:solidFill>
                  <a:srgbClr val="0065A6"/>
                </a:solidFill>
                <a:latin typeface="+mj-lt"/>
              </a:rPr>
              <a:t> 3:</a:t>
            </a:r>
            <a:endParaRPr lang="en-GB" sz="1200" dirty="0">
              <a:solidFill>
                <a:srgbClr val="0065A6"/>
              </a:solidFill>
              <a:latin typeface="+mj-lt"/>
            </a:endParaRPr>
          </a:p>
        </p:txBody>
      </p:sp>
      <p:sp>
        <p:nvSpPr>
          <p:cNvPr id="21" name="Rechteck 20"/>
          <p:cNvSpPr/>
          <p:nvPr/>
        </p:nvSpPr>
        <p:spPr>
          <a:xfrm>
            <a:off x="3131840" y="5506199"/>
            <a:ext cx="5832648" cy="792088"/>
          </a:xfrm>
          <a:prstGeom prst="rect">
            <a:avLst/>
          </a:prstGeom>
          <a:noFill/>
          <a:ln w="12700">
            <a:solidFill>
              <a:srgbClr val="0065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feld 21"/>
          <p:cNvSpPr txBox="1"/>
          <p:nvPr/>
        </p:nvSpPr>
        <p:spPr>
          <a:xfrm>
            <a:off x="3131840" y="5517232"/>
            <a:ext cx="1728192" cy="276999"/>
          </a:xfrm>
          <a:prstGeom prst="rect">
            <a:avLst/>
          </a:prstGeom>
          <a:noFill/>
        </p:spPr>
        <p:txBody>
          <a:bodyPr wrap="square" rtlCol="0">
            <a:spAutoFit/>
          </a:bodyPr>
          <a:lstStyle/>
          <a:p>
            <a:r>
              <a:rPr lang="en-GB" sz="1200" dirty="0" err="1" smtClean="0">
                <a:solidFill>
                  <a:srgbClr val="0065A6"/>
                </a:solidFill>
                <a:latin typeface="+mj-lt"/>
              </a:rPr>
              <a:t>Kundenleitwert</a:t>
            </a:r>
            <a:r>
              <a:rPr lang="en-GB" sz="1200" dirty="0" smtClean="0">
                <a:solidFill>
                  <a:srgbClr val="0065A6"/>
                </a:solidFill>
                <a:latin typeface="+mj-lt"/>
              </a:rPr>
              <a:t> 4:</a:t>
            </a:r>
            <a:endParaRPr lang="en-GB" sz="1200" dirty="0">
              <a:solidFill>
                <a:srgbClr val="0065A6"/>
              </a:solidFill>
              <a:latin typeface="+mj-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Schritt 6: Strategische Synthese</a:t>
            </a:r>
            <a:endParaRPr lang="de-DE" dirty="0"/>
          </a:p>
        </p:txBody>
      </p:sp>
      <p:sp>
        <p:nvSpPr>
          <p:cNvPr id="4" name="Foliennummernplatzhalter 3"/>
          <p:cNvSpPr>
            <a:spLocks noGrp="1"/>
          </p:cNvSpPr>
          <p:nvPr>
            <p:ph type="sldNum" sz="quarter" idx="10"/>
          </p:nvPr>
        </p:nvSpPr>
        <p:spPr/>
        <p:txBody>
          <a:bodyPr/>
          <a:lstStyle/>
          <a:p>
            <a:fld id="{1B081D84-7461-4751-B538-5E930955CB74}" type="slidenum">
              <a:rPr lang="de-CH" smtClean="0"/>
              <a:pPr/>
              <a:t>24</a:t>
            </a:fld>
            <a:endParaRPr lang="de-CH">
              <a:latin typeface="Lucida Sans Unicode" pitchFamily="34" charset="0"/>
            </a:endParaRPr>
          </a:p>
        </p:txBody>
      </p:sp>
      <p:pic>
        <p:nvPicPr>
          <p:cNvPr id="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412776"/>
            <a:ext cx="770193" cy="635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hteck 5"/>
          <p:cNvSpPr/>
          <p:nvPr/>
        </p:nvSpPr>
        <p:spPr>
          <a:xfrm>
            <a:off x="899592" y="1628800"/>
            <a:ext cx="1715534" cy="276999"/>
          </a:xfrm>
          <a:prstGeom prst="rect">
            <a:avLst/>
          </a:prstGeom>
        </p:spPr>
        <p:txBody>
          <a:bodyPr wrap="none">
            <a:spAutoFit/>
          </a:bodyPr>
          <a:lstStyle/>
          <a:p>
            <a:r>
              <a:rPr lang="de-CH" sz="1200" dirty="0" smtClean="0">
                <a:latin typeface="+mj-lt"/>
              </a:rPr>
              <a:t>Anschauungsbeispiele</a:t>
            </a:r>
          </a:p>
        </p:txBody>
      </p:sp>
      <p:sp>
        <p:nvSpPr>
          <p:cNvPr id="7" name="Rechteck 6"/>
          <p:cNvSpPr/>
          <p:nvPr/>
        </p:nvSpPr>
        <p:spPr>
          <a:xfrm>
            <a:off x="251520" y="2193831"/>
            <a:ext cx="1728192" cy="792088"/>
          </a:xfrm>
          <a:prstGeom prst="rect">
            <a:avLst/>
          </a:prstGeom>
          <a:noFill/>
          <a:ln w="12700">
            <a:solidFill>
              <a:srgbClr val="0065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8" name="Rechteck 7"/>
          <p:cNvSpPr/>
          <p:nvPr/>
        </p:nvSpPr>
        <p:spPr>
          <a:xfrm>
            <a:off x="251520" y="3129935"/>
            <a:ext cx="1728192" cy="792088"/>
          </a:xfrm>
          <a:prstGeom prst="rect">
            <a:avLst/>
          </a:prstGeom>
          <a:noFill/>
          <a:ln w="12700">
            <a:solidFill>
              <a:srgbClr val="0065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9" name="Rechteck 8"/>
          <p:cNvSpPr/>
          <p:nvPr/>
        </p:nvSpPr>
        <p:spPr>
          <a:xfrm>
            <a:off x="251520" y="4066039"/>
            <a:ext cx="1728192" cy="792088"/>
          </a:xfrm>
          <a:prstGeom prst="rect">
            <a:avLst/>
          </a:prstGeom>
          <a:noFill/>
          <a:ln w="12700">
            <a:solidFill>
              <a:srgbClr val="0065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10" name="Rechteck 9"/>
          <p:cNvSpPr/>
          <p:nvPr/>
        </p:nvSpPr>
        <p:spPr>
          <a:xfrm>
            <a:off x="251520" y="5002143"/>
            <a:ext cx="1728192" cy="792088"/>
          </a:xfrm>
          <a:prstGeom prst="rect">
            <a:avLst/>
          </a:prstGeom>
          <a:noFill/>
          <a:ln w="12700">
            <a:solidFill>
              <a:srgbClr val="0065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11" name="Rechteck 10"/>
          <p:cNvSpPr/>
          <p:nvPr/>
        </p:nvSpPr>
        <p:spPr>
          <a:xfrm>
            <a:off x="3563888" y="2625879"/>
            <a:ext cx="3600400" cy="396044"/>
          </a:xfrm>
          <a:prstGeom prst="rect">
            <a:avLst/>
          </a:prstGeom>
          <a:noFill/>
          <a:ln w="12700">
            <a:solidFill>
              <a:srgbClr val="0065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12" name="Rechteck 11"/>
          <p:cNvSpPr/>
          <p:nvPr/>
        </p:nvSpPr>
        <p:spPr>
          <a:xfrm>
            <a:off x="3563888" y="3345959"/>
            <a:ext cx="3600400" cy="396044"/>
          </a:xfrm>
          <a:prstGeom prst="rect">
            <a:avLst/>
          </a:prstGeom>
          <a:noFill/>
          <a:ln w="12700">
            <a:solidFill>
              <a:srgbClr val="0065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13" name="Rechteck 12"/>
          <p:cNvSpPr/>
          <p:nvPr/>
        </p:nvSpPr>
        <p:spPr>
          <a:xfrm>
            <a:off x="3563888" y="4066039"/>
            <a:ext cx="3600400" cy="508702"/>
          </a:xfrm>
          <a:prstGeom prst="rect">
            <a:avLst/>
          </a:prstGeom>
          <a:noFill/>
          <a:ln w="12700">
            <a:solidFill>
              <a:srgbClr val="0065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14" name="Rechteck 13"/>
          <p:cNvSpPr/>
          <p:nvPr/>
        </p:nvSpPr>
        <p:spPr>
          <a:xfrm>
            <a:off x="3563888" y="4786119"/>
            <a:ext cx="3600400" cy="508702"/>
          </a:xfrm>
          <a:prstGeom prst="rect">
            <a:avLst/>
          </a:prstGeom>
          <a:noFill/>
          <a:ln w="12700">
            <a:solidFill>
              <a:srgbClr val="0065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15" name="Textfeld 14"/>
          <p:cNvSpPr txBox="1"/>
          <p:nvPr/>
        </p:nvSpPr>
        <p:spPr>
          <a:xfrm>
            <a:off x="251520" y="2204864"/>
            <a:ext cx="1728192" cy="461665"/>
          </a:xfrm>
          <a:prstGeom prst="rect">
            <a:avLst/>
          </a:prstGeom>
          <a:noFill/>
        </p:spPr>
        <p:txBody>
          <a:bodyPr wrap="square" rtlCol="0">
            <a:spAutoFit/>
          </a:bodyPr>
          <a:lstStyle/>
          <a:p>
            <a:r>
              <a:rPr lang="en-GB" sz="1200" dirty="0" err="1" smtClean="0">
                <a:solidFill>
                  <a:srgbClr val="0065A6"/>
                </a:solidFill>
                <a:latin typeface="+mj-lt"/>
              </a:rPr>
              <a:t>Markenwert</a:t>
            </a:r>
            <a:r>
              <a:rPr lang="en-GB" sz="1200" dirty="0" smtClean="0">
                <a:solidFill>
                  <a:srgbClr val="0065A6"/>
                </a:solidFill>
                <a:latin typeface="+mj-lt"/>
              </a:rPr>
              <a:t> 1:</a:t>
            </a:r>
          </a:p>
          <a:p>
            <a:r>
              <a:rPr lang="en-GB" sz="1200" dirty="0" err="1" smtClean="0">
                <a:latin typeface="+mj-lt"/>
              </a:rPr>
              <a:t>hochwertig</a:t>
            </a:r>
            <a:endParaRPr lang="en-GB" sz="1200" dirty="0">
              <a:latin typeface="+mj-lt"/>
            </a:endParaRPr>
          </a:p>
        </p:txBody>
      </p:sp>
      <p:sp>
        <p:nvSpPr>
          <p:cNvPr id="16" name="Textfeld 15"/>
          <p:cNvSpPr txBox="1"/>
          <p:nvPr/>
        </p:nvSpPr>
        <p:spPr>
          <a:xfrm>
            <a:off x="251520" y="3140968"/>
            <a:ext cx="1728192" cy="461665"/>
          </a:xfrm>
          <a:prstGeom prst="rect">
            <a:avLst/>
          </a:prstGeom>
          <a:noFill/>
        </p:spPr>
        <p:txBody>
          <a:bodyPr wrap="square" rtlCol="0">
            <a:spAutoFit/>
          </a:bodyPr>
          <a:lstStyle/>
          <a:p>
            <a:r>
              <a:rPr lang="en-GB" sz="1200" dirty="0" err="1" smtClean="0">
                <a:solidFill>
                  <a:srgbClr val="0065A6"/>
                </a:solidFill>
                <a:latin typeface="+mj-lt"/>
              </a:rPr>
              <a:t>Markenwert</a:t>
            </a:r>
            <a:r>
              <a:rPr lang="en-GB" sz="1200" dirty="0" smtClean="0">
                <a:solidFill>
                  <a:srgbClr val="0065A6"/>
                </a:solidFill>
                <a:latin typeface="+mj-lt"/>
              </a:rPr>
              <a:t> 2:</a:t>
            </a:r>
          </a:p>
          <a:p>
            <a:r>
              <a:rPr lang="en-GB" sz="1200" dirty="0" err="1" smtClean="0">
                <a:latin typeface="+mj-lt"/>
              </a:rPr>
              <a:t>führend</a:t>
            </a:r>
            <a:endParaRPr lang="en-GB" sz="1200" dirty="0">
              <a:latin typeface="+mj-lt"/>
            </a:endParaRPr>
          </a:p>
        </p:txBody>
      </p:sp>
      <p:sp>
        <p:nvSpPr>
          <p:cNvPr id="17" name="Textfeld 16"/>
          <p:cNvSpPr txBox="1"/>
          <p:nvPr/>
        </p:nvSpPr>
        <p:spPr>
          <a:xfrm>
            <a:off x="251520" y="4077072"/>
            <a:ext cx="1728192" cy="461665"/>
          </a:xfrm>
          <a:prstGeom prst="rect">
            <a:avLst/>
          </a:prstGeom>
          <a:noFill/>
        </p:spPr>
        <p:txBody>
          <a:bodyPr wrap="square" rtlCol="0">
            <a:spAutoFit/>
          </a:bodyPr>
          <a:lstStyle/>
          <a:p>
            <a:r>
              <a:rPr lang="en-GB" sz="1200" dirty="0" err="1" smtClean="0">
                <a:solidFill>
                  <a:srgbClr val="0065A6"/>
                </a:solidFill>
                <a:latin typeface="+mj-lt"/>
              </a:rPr>
              <a:t>Markenwert</a:t>
            </a:r>
            <a:r>
              <a:rPr lang="en-GB" sz="1200" dirty="0" smtClean="0">
                <a:solidFill>
                  <a:srgbClr val="0065A6"/>
                </a:solidFill>
                <a:latin typeface="+mj-lt"/>
              </a:rPr>
              <a:t> 3:</a:t>
            </a:r>
          </a:p>
          <a:p>
            <a:r>
              <a:rPr lang="en-GB" sz="1200" dirty="0" err="1" smtClean="0">
                <a:latin typeface="+mj-lt"/>
              </a:rPr>
              <a:t>authentisch</a:t>
            </a:r>
            <a:endParaRPr lang="en-GB" sz="1200" dirty="0">
              <a:latin typeface="+mj-lt"/>
            </a:endParaRPr>
          </a:p>
        </p:txBody>
      </p:sp>
      <p:sp>
        <p:nvSpPr>
          <p:cNvPr id="18" name="Textfeld 17"/>
          <p:cNvSpPr txBox="1"/>
          <p:nvPr/>
        </p:nvSpPr>
        <p:spPr>
          <a:xfrm>
            <a:off x="251520" y="5013176"/>
            <a:ext cx="1728192" cy="461665"/>
          </a:xfrm>
          <a:prstGeom prst="rect">
            <a:avLst/>
          </a:prstGeom>
          <a:noFill/>
        </p:spPr>
        <p:txBody>
          <a:bodyPr wrap="square" rtlCol="0">
            <a:spAutoFit/>
          </a:bodyPr>
          <a:lstStyle/>
          <a:p>
            <a:r>
              <a:rPr lang="en-GB" sz="1200" dirty="0" err="1" smtClean="0">
                <a:solidFill>
                  <a:srgbClr val="0065A6"/>
                </a:solidFill>
                <a:latin typeface="+mj-lt"/>
              </a:rPr>
              <a:t>Markenwert</a:t>
            </a:r>
            <a:r>
              <a:rPr lang="en-GB" sz="1200" dirty="0" smtClean="0">
                <a:solidFill>
                  <a:srgbClr val="0065A6"/>
                </a:solidFill>
                <a:latin typeface="+mj-lt"/>
              </a:rPr>
              <a:t> 4:</a:t>
            </a:r>
          </a:p>
          <a:p>
            <a:r>
              <a:rPr lang="en-GB" sz="1200" dirty="0" err="1" smtClean="0">
                <a:latin typeface="+mj-lt"/>
              </a:rPr>
              <a:t>faszinierend</a:t>
            </a:r>
            <a:endParaRPr lang="en-GB" sz="1200" dirty="0">
              <a:latin typeface="+mj-lt"/>
            </a:endParaRPr>
          </a:p>
        </p:txBody>
      </p:sp>
      <p:sp>
        <p:nvSpPr>
          <p:cNvPr id="19" name="Textfeld 18"/>
          <p:cNvSpPr txBox="1"/>
          <p:nvPr/>
        </p:nvSpPr>
        <p:spPr>
          <a:xfrm>
            <a:off x="3563888" y="2636912"/>
            <a:ext cx="3600400" cy="276999"/>
          </a:xfrm>
          <a:prstGeom prst="rect">
            <a:avLst/>
          </a:prstGeom>
          <a:noFill/>
        </p:spPr>
        <p:txBody>
          <a:bodyPr wrap="square" rtlCol="0">
            <a:spAutoFit/>
          </a:bodyPr>
          <a:lstStyle/>
          <a:p>
            <a:r>
              <a:rPr lang="en-GB" sz="1200" dirty="0" err="1" smtClean="0">
                <a:solidFill>
                  <a:srgbClr val="0065A6"/>
                </a:solidFill>
                <a:latin typeface="+mj-lt"/>
              </a:rPr>
              <a:t>Kundenleitwert</a:t>
            </a:r>
            <a:r>
              <a:rPr lang="en-GB" sz="1200" dirty="0" smtClean="0">
                <a:solidFill>
                  <a:srgbClr val="0065A6"/>
                </a:solidFill>
                <a:latin typeface="+mj-lt"/>
              </a:rPr>
              <a:t> 1:  </a:t>
            </a:r>
            <a:r>
              <a:rPr lang="en-GB" sz="1200" dirty="0" err="1" smtClean="0">
                <a:latin typeface="+mj-lt"/>
              </a:rPr>
              <a:t>soziale</a:t>
            </a:r>
            <a:r>
              <a:rPr lang="en-GB" sz="1200" dirty="0" smtClean="0">
                <a:latin typeface="+mj-lt"/>
              </a:rPr>
              <a:t> </a:t>
            </a:r>
            <a:r>
              <a:rPr lang="en-GB" sz="1200" dirty="0" err="1" smtClean="0">
                <a:latin typeface="+mj-lt"/>
              </a:rPr>
              <a:t>Anerkennung</a:t>
            </a:r>
            <a:endParaRPr lang="en-GB" sz="1200" dirty="0">
              <a:solidFill>
                <a:srgbClr val="E12F21"/>
              </a:solidFill>
              <a:latin typeface="+mj-lt"/>
            </a:endParaRPr>
          </a:p>
        </p:txBody>
      </p:sp>
      <p:sp>
        <p:nvSpPr>
          <p:cNvPr id="20" name="Textfeld 19"/>
          <p:cNvSpPr txBox="1"/>
          <p:nvPr/>
        </p:nvSpPr>
        <p:spPr>
          <a:xfrm>
            <a:off x="3563888" y="3356992"/>
            <a:ext cx="3600400" cy="276999"/>
          </a:xfrm>
          <a:prstGeom prst="rect">
            <a:avLst/>
          </a:prstGeom>
          <a:noFill/>
        </p:spPr>
        <p:txBody>
          <a:bodyPr wrap="square" rtlCol="0">
            <a:spAutoFit/>
          </a:bodyPr>
          <a:lstStyle/>
          <a:p>
            <a:r>
              <a:rPr lang="en-GB" sz="1200" dirty="0" err="1" smtClean="0">
                <a:solidFill>
                  <a:srgbClr val="0065A6"/>
                </a:solidFill>
                <a:latin typeface="+mj-lt"/>
              </a:rPr>
              <a:t>Kundenleitwert</a:t>
            </a:r>
            <a:r>
              <a:rPr lang="en-GB" sz="1200" dirty="0" smtClean="0">
                <a:solidFill>
                  <a:srgbClr val="0065A6"/>
                </a:solidFill>
                <a:latin typeface="+mj-lt"/>
              </a:rPr>
              <a:t> 2:  </a:t>
            </a:r>
            <a:r>
              <a:rPr lang="en-GB" sz="1200" dirty="0" err="1" smtClean="0">
                <a:latin typeface="+mj-lt"/>
              </a:rPr>
              <a:t>Sicherheit</a:t>
            </a:r>
            <a:endParaRPr lang="en-GB" sz="1200" dirty="0">
              <a:solidFill>
                <a:srgbClr val="E12F21"/>
              </a:solidFill>
              <a:latin typeface="+mj-lt"/>
            </a:endParaRPr>
          </a:p>
        </p:txBody>
      </p:sp>
      <p:sp>
        <p:nvSpPr>
          <p:cNvPr id="21" name="Textfeld 20"/>
          <p:cNvSpPr txBox="1"/>
          <p:nvPr/>
        </p:nvSpPr>
        <p:spPr>
          <a:xfrm>
            <a:off x="3563888" y="4077072"/>
            <a:ext cx="3600400" cy="461665"/>
          </a:xfrm>
          <a:prstGeom prst="rect">
            <a:avLst/>
          </a:prstGeom>
          <a:noFill/>
        </p:spPr>
        <p:txBody>
          <a:bodyPr wrap="square" rtlCol="0">
            <a:spAutoFit/>
          </a:bodyPr>
          <a:lstStyle/>
          <a:p>
            <a:r>
              <a:rPr lang="en-GB" sz="1200" dirty="0" err="1" smtClean="0">
                <a:solidFill>
                  <a:srgbClr val="0065A6"/>
                </a:solidFill>
                <a:latin typeface="+mj-lt"/>
              </a:rPr>
              <a:t>Kundenleitwert</a:t>
            </a:r>
            <a:r>
              <a:rPr lang="en-GB" sz="1200" dirty="0" smtClean="0">
                <a:solidFill>
                  <a:srgbClr val="0065A6"/>
                </a:solidFill>
                <a:latin typeface="+mj-lt"/>
              </a:rPr>
              <a:t> 3: </a:t>
            </a:r>
            <a:r>
              <a:rPr lang="en-GB" sz="1200" dirty="0" err="1" smtClean="0">
                <a:latin typeface="+mj-lt"/>
              </a:rPr>
              <a:t>Luxus</a:t>
            </a:r>
            <a:r>
              <a:rPr lang="en-GB" sz="1200" dirty="0" smtClean="0">
                <a:latin typeface="+mj-lt"/>
              </a:rPr>
              <a:t>, </a:t>
            </a:r>
            <a:r>
              <a:rPr lang="en-GB" sz="1200" dirty="0" err="1" smtClean="0">
                <a:latin typeface="+mj-lt"/>
              </a:rPr>
              <a:t>Eleganz</a:t>
            </a:r>
            <a:r>
              <a:rPr lang="en-GB" sz="1200" dirty="0" smtClean="0">
                <a:latin typeface="+mj-lt"/>
              </a:rPr>
              <a:t> und </a:t>
            </a:r>
            <a:r>
              <a:rPr lang="en-GB" sz="1200" dirty="0" err="1" smtClean="0">
                <a:latin typeface="+mj-lt"/>
              </a:rPr>
              <a:t>Ästhetik</a:t>
            </a:r>
            <a:r>
              <a:rPr lang="en-GB" sz="1200" dirty="0" smtClean="0">
                <a:latin typeface="+mj-lt"/>
              </a:rPr>
              <a:t> </a:t>
            </a:r>
            <a:r>
              <a:rPr lang="en-GB" sz="1200" dirty="0" err="1" smtClean="0">
                <a:latin typeface="+mj-lt"/>
              </a:rPr>
              <a:t>erleben</a:t>
            </a:r>
            <a:endParaRPr lang="en-GB" sz="1200" dirty="0">
              <a:solidFill>
                <a:srgbClr val="E12F21"/>
              </a:solidFill>
              <a:latin typeface="+mj-lt"/>
            </a:endParaRPr>
          </a:p>
        </p:txBody>
      </p:sp>
      <p:sp>
        <p:nvSpPr>
          <p:cNvPr id="22" name="Textfeld 21"/>
          <p:cNvSpPr txBox="1"/>
          <p:nvPr/>
        </p:nvSpPr>
        <p:spPr>
          <a:xfrm>
            <a:off x="3563888" y="4797152"/>
            <a:ext cx="3600400" cy="461665"/>
          </a:xfrm>
          <a:prstGeom prst="rect">
            <a:avLst/>
          </a:prstGeom>
          <a:noFill/>
        </p:spPr>
        <p:txBody>
          <a:bodyPr wrap="square" rtlCol="0">
            <a:spAutoFit/>
          </a:bodyPr>
          <a:lstStyle/>
          <a:p>
            <a:r>
              <a:rPr lang="en-GB" sz="1200" dirty="0" err="1" smtClean="0">
                <a:solidFill>
                  <a:srgbClr val="0065A6"/>
                </a:solidFill>
                <a:latin typeface="+mj-lt"/>
              </a:rPr>
              <a:t>Kundenleitwert</a:t>
            </a:r>
            <a:r>
              <a:rPr lang="en-GB" sz="1200" dirty="0" smtClean="0">
                <a:solidFill>
                  <a:srgbClr val="0065A6"/>
                </a:solidFill>
                <a:latin typeface="+mj-lt"/>
              </a:rPr>
              <a:t> 4: </a:t>
            </a:r>
            <a:r>
              <a:rPr lang="en-GB" sz="1200" dirty="0" smtClean="0">
                <a:latin typeface="+mj-lt"/>
              </a:rPr>
              <a:t>Tradition und </a:t>
            </a:r>
            <a:r>
              <a:rPr lang="en-GB" sz="1200" dirty="0" err="1" smtClean="0">
                <a:latin typeface="+mj-lt"/>
              </a:rPr>
              <a:t>Beständigkeit</a:t>
            </a:r>
            <a:r>
              <a:rPr lang="en-GB" sz="1200" dirty="0" smtClean="0">
                <a:solidFill>
                  <a:srgbClr val="E12F21"/>
                </a:solidFill>
                <a:latin typeface="+mj-lt"/>
              </a:rPr>
              <a:t> </a:t>
            </a:r>
            <a:r>
              <a:rPr lang="en-GB" sz="1200" dirty="0" err="1" smtClean="0">
                <a:latin typeface="+mj-lt"/>
              </a:rPr>
              <a:t>erleben</a:t>
            </a:r>
            <a:endParaRPr lang="en-GB" sz="1200" dirty="0">
              <a:latin typeface="+mj-lt"/>
            </a:endParaRPr>
          </a:p>
        </p:txBody>
      </p:sp>
      <p:cxnSp>
        <p:nvCxnSpPr>
          <p:cNvPr id="23" name="Gerade Verbindung 22"/>
          <p:cNvCxnSpPr>
            <a:stCxn id="7" idx="3"/>
            <a:endCxn id="13" idx="1"/>
          </p:cNvCxnSpPr>
          <p:nvPr/>
        </p:nvCxnSpPr>
        <p:spPr>
          <a:xfrm>
            <a:off x="1979712" y="2589875"/>
            <a:ext cx="1584176" cy="1730515"/>
          </a:xfrm>
          <a:prstGeom prst="line">
            <a:avLst/>
          </a:prstGeom>
        </p:spPr>
        <p:style>
          <a:lnRef idx="1">
            <a:schemeClr val="dk1"/>
          </a:lnRef>
          <a:fillRef idx="0">
            <a:schemeClr val="dk1"/>
          </a:fillRef>
          <a:effectRef idx="0">
            <a:schemeClr val="dk1"/>
          </a:effectRef>
          <a:fontRef idx="minor">
            <a:schemeClr val="tx1"/>
          </a:fontRef>
        </p:style>
      </p:cxnSp>
      <p:cxnSp>
        <p:nvCxnSpPr>
          <p:cNvPr id="24" name="Gerade Verbindung 23"/>
          <p:cNvCxnSpPr>
            <a:stCxn id="7" idx="3"/>
            <a:endCxn id="12" idx="1"/>
          </p:cNvCxnSpPr>
          <p:nvPr/>
        </p:nvCxnSpPr>
        <p:spPr>
          <a:xfrm>
            <a:off x="1979712" y="2589875"/>
            <a:ext cx="1584176" cy="954106"/>
          </a:xfrm>
          <a:prstGeom prst="line">
            <a:avLst/>
          </a:prstGeom>
        </p:spPr>
        <p:style>
          <a:lnRef idx="1">
            <a:schemeClr val="dk1"/>
          </a:lnRef>
          <a:fillRef idx="0">
            <a:schemeClr val="dk1"/>
          </a:fillRef>
          <a:effectRef idx="0">
            <a:schemeClr val="dk1"/>
          </a:effectRef>
          <a:fontRef idx="minor">
            <a:schemeClr val="tx1"/>
          </a:fontRef>
        </p:style>
      </p:cxnSp>
      <p:cxnSp>
        <p:nvCxnSpPr>
          <p:cNvPr id="25" name="Gerade Verbindung 24"/>
          <p:cNvCxnSpPr>
            <a:stCxn id="8" idx="3"/>
            <a:endCxn id="11" idx="1"/>
          </p:cNvCxnSpPr>
          <p:nvPr/>
        </p:nvCxnSpPr>
        <p:spPr>
          <a:xfrm flipV="1">
            <a:off x="1979712" y="2823901"/>
            <a:ext cx="1584176" cy="702078"/>
          </a:xfrm>
          <a:prstGeom prst="line">
            <a:avLst/>
          </a:prstGeom>
        </p:spPr>
        <p:style>
          <a:lnRef idx="1">
            <a:schemeClr val="dk1"/>
          </a:lnRef>
          <a:fillRef idx="0">
            <a:schemeClr val="dk1"/>
          </a:fillRef>
          <a:effectRef idx="0">
            <a:schemeClr val="dk1"/>
          </a:effectRef>
          <a:fontRef idx="minor">
            <a:schemeClr val="tx1"/>
          </a:fontRef>
        </p:style>
      </p:cxnSp>
      <p:cxnSp>
        <p:nvCxnSpPr>
          <p:cNvPr id="26" name="Gerade Verbindung 25"/>
          <p:cNvCxnSpPr>
            <a:stCxn id="9" idx="3"/>
            <a:endCxn id="14" idx="1"/>
          </p:cNvCxnSpPr>
          <p:nvPr/>
        </p:nvCxnSpPr>
        <p:spPr>
          <a:xfrm>
            <a:off x="1979712" y="4462083"/>
            <a:ext cx="1584176" cy="578387"/>
          </a:xfrm>
          <a:prstGeom prst="line">
            <a:avLst/>
          </a:prstGeom>
        </p:spPr>
        <p:style>
          <a:lnRef idx="1">
            <a:schemeClr val="dk1"/>
          </a:lnRef>
          <a:fillRef idx="0">
            <a:schemeClr val="dk1"/>
          </a:fillRef>
          <a:effectRef idx="0">
            <a:schemeClr val="dk1"/>
          </a:effectRef>
          <a:fontRef idx="minor">
            <a:schemeClr val="tx1"/>
          </a:fontRef>
        </p:style>
      </p:cxnSp>
      <p:cxnSp>
        <p:nvCxnSpPr>
          <p:cNvPr id="27" name="Gerade Verbindung 26"/>
          <p:cNvCxnSpPr>
            <a:stCxn id="10" idx="3"/>
            <a:endCxn id="11" idx="1"/>
          </p:cNvCxnSpPr>
          <p:nvPr/>
        </p:nvCxnSpPr>
        <p:spPr>
          <a:xfrm flipV="1">
            <a:off x="1979712" y="2823901"/>
            <a:ext cx="1584176" cy="2574286"/>
          </a:xfrm>
          <a:prstGeom prst="line">
            <a:avLst/>
          </a:prstGeom>
        </p:spPr>
        <p:style>
          <a:lnRef idx="1">
            <a:schemeClr val="dk1"/>
          </a:lnRef>
          <a:fillRef idx="0">
            <a:schemeClr val="dk1"/>
          </a:fillRef>
          <a:effectRef idx="0">
            <a:schemeClr val="dk1"/>
          </a:effectRef>
          <a:fontRef idx="minor">
            <a:schemeClr val="tx1"/>
          </a:fontRef>
        </p:style>
      </p:cxnSp>
      <p:sp>
        <p:nvSpPr>
          <p:cNvPr id="28" name="Textfeld 27"/>
          <p:cNvSpPr txBox="1"/>
          <p:nvPr/>
        </p:nvSpPr>
        <p:spPr>
          <a:xfrm>
            <a:off x="179512" y="6093296"/>
            <a:ext cx="8414932" cy="646331"/>
          </a:xfrm>
          <a:prstGeom prst="rect">
            <a:avLst/>
          </a:prstGeom>
          <a:noFill/>
        </p:spPr>
        <p:txBody>
          <a:bodyPr wrap="none" rtlCol="0">
            <a:spAutoFit/>
          </a:bodyPr>
          <a:lstStyle/>
          <a:p>
            <a:r>
              <a:rPr lang="de-CH" sz="1200" dirty="0" smtClean="0">
                <a:latin typeface="+mj-lt"/>
              </a:rPr>
              <a:t>Die Kundenleitwerte wurden aus den Erlebnisgeschichten der beiden differenziert betrachteten Prozesse «Neukauf» und </a:t>
            </a:r>
            <a:br>
              <a:rPr lang="de-CH" sz="1200" dirty="0" smtClean="0">
                <a:latin typeface="+mj-lt"/>
              </a:rPr>
            </a:br>
            <a:r>
              <a:rPr lang="de-CH" sz="1200" dirty="0" smtClean="0">
                <a:latin typeface="+mj-lt"/>
              </a:rPr>
              <a:t>«Service» abgeleitet. </a:t>
            </a:r>
          </a:p>
          <a:p>
            <a:endParaRPr lang="de-DE" sz="1200" dirty="0">
              <a:latin typeface="+mj-lt"/>
            </a:endParaRPr>
          </a:p>
        </p:txBody>
      </p:sp>
      <p:pic>
        <p:nvPicPr>
          <p:cNvPr id="2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6176" y="692696"/>
            <a:ext cx="2842697" cy="703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Schritt 6: Strategische Synthese</a:t>
            </a:r>
            <a:endParaRPr lang="de-DE" dirty="0"/>
          </a:p>
        </p:txBody>
      </p:sp>
      <p:sp>
        <p:nvSpPr>
          <p:cNvPr id="3" name="Inhaltsplatzhalter 2"/>
          <p:cNvSpPr>
            <a:spLocks noGrp="1"/>
          </p:cNvSpPr>
          <p:nvPr>
            <p:ph idx="1"/>
          </p:nvPr>
        </p:nvSpPr>
        <p:spPr>
          <a:xfrm>
            <a:off x="179388" y="1988839"/>
            <a:ext cx="8785225" cy="432049"/>
          </a:xfrm>
        </p:spPr>
        <p:txBody>
          <a:bodyPr/>
          <a:lstStyle/>
          <a:p>
            <a:pPr marL="0"/>
            <a:r>
              <a:rPr lang="de-CH" sz="1200" dirty="0" smtClean="0"/>
              <a:t>Identifizieren Sie, welchem Szenario Ihre Situation entspricht, und diagnostizieren Sie damit gegebenenfalls Ihren Handlungsbedarf (siehe nächste Folie). </a:t>
            </a:r>
          </a:p>
          <a:p>
            <a:pPr marL="0"/>
            <a:endParaRPr lang="de-DE" sz="1200" dirty="0"/>
          </a:p>
        </p:txBody>
      </p:sp>
      <p:sp>
        <p:nvSpPr>
          <p:cNvPr id="4" name="Foliennummernplatzhalter 3"/>
          <p:cNvSpPr>
            <a:spLocks noGrp="1"/>
          </p:cNvSpPr>
          <p:nvPr>
            <p:ph type="sldNum" sz="quarter" idx="10"/>
          </p:nvPr>
        </p:nvSpPr>
        <p:spPr/>
        <p:txBody>
          <a:bodyPr/>
          <a:lstStyle/>
          <a:p>
            <a:fld id="{1B081D84-7461-4751-B538-5E930955CB74}" type="slidenum">
              <a:rPr lang="de-CH" smtClean="0"/>
              <a:pPr/>
              <a:t>25</a:t>
            </a:fld>
            <a:endParaRPr lang="de-CH">
              <a:latin typeface="Lucida Sans Unicode" pitchFamily="34" charset="0"/>
            </a:endParaRPr>
          </a:p>
        </p:txBody>
      </p:sp>
      <p:sp>
        <p:nvSpPr>
          <p:cNvPr id="5" name="Inhaltsplatzhalter 2"/>
          <p:cNvSpPr txBox="1">
            <a:spLocks/>
          </p:cNvSpPr>
          <p:nvPr/>
        </p:nvSpPr>
        <p:spPr bwMode="auto">
          <a:xfrm>
            <a:off x="611560" y="1556792"/>
            <a:ext cx="1008112" cy="21602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10000"/>
              </a:spcAft>
              <a:buClrTx/>
              <a:buSzTx/>
              <a:buFontTx/>
              <a:buNone/>
              <a:tabLst>
                <a:tab pos="2514600" algn="l"/>
              </a:tabLst>
              <a:defRPr/>
            </a:pPr>
            <a:r>
              <a:rPr kumimoji="0" lang="de-CH" sz="1600" b="0" i="0" u="none" strike="noStrike" kern="0" cap="none" spc="0" normalizeH="0" baseline="0" noProof="0" dirty="0" smtClean="0">
                <a:ln>
                  <a:noFill/>
                </a:ln>
                <a:solidFill>
                  <a:schemeClr val="tx1"/>
                </a:solidFill>
                <a:effectLst/>
                <a:uLnTx/>
                <a:uFillTx/>
                <a:latin typeface="+mn-lt"/>
                <a:ea typeface="+mn-ea"/>
                <a:cs typeface="+mn-cs"/>
                <a:sym typeface="Wingdings"/>
              </a:rPr>
              <a:t>Evaluation</a:t>
            </a:r>
            <a:endParaRPr kumimoji="0" lang="de-CH" sz="16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30000"/>
              </a:spcBef>
              <a:spcAft>
                <a:spcPct val="10000"/>
              </a:spcAft>
              <a:buClrTx/>
              <a:buSzTx/>
              <a:buFontTx/>
              <a:buNone/>
              <a:tabLst>
                <a:tab pos="2514600" algn="l"/>
              </a:tabLst>
              <a:defRPr/>
            </a:pPr>
            <a:endParaRPr kumimoji="0" lang="de-CH" sz="16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30000"/>
              </a:spcBef>
              <a:spcAft>
                <a:spcPct val="10000"/>
              </a:spcAft>
              <a:buClrTx/>
              <a:buSzTx/>
              <a:buFontTx/>
              <a:buNone/>
              <a:tabLst>
                <a:tab pos="2514600" algn="l"/>
              </a:tabLst>
              <a:defRPr/>
            </a:pPr>
            <a:endParaRPr kumimoji="0" lang="de-CH" sz="16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30000"/>
              </a:spcBef>
              <a:spcAft>
                <a:spcPct val="10000"/>
              </a:spcAft>
              <a:buClrTx/>
              <a:buSzTx/>
              <a:buFontTx/>
              <a:buNone/>
              <a:tabLst>
                <a:tab pos="2514600" algn="l"/>
              </a:tabLst>
              <a:defRPr/>
            </a:pPr>
            <a:endParaRPr kumimoji="0" lang="de-CH" sz="16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30000"/>
              </a:spcBef>
              <a:spcAft>
                <a:spcPct val="10000"/>
              </a:spcAft>
              <a:buClrTx/>
              <a:buSzTx/>
              <a:buFontTx/>
              <a:buNone/>
              <a:tabLst>
                <a:tab pos="2514600" algn="l"/>
              </a:tabLst>
              <a:defRPr/>
            </a:pPr>
            <a:endParaRPr kumimoji="0" lang="en-GB" sz="1600" b="0" i="0" u="none" strike="noStrike" kern="0" cap="none" spc="0" normalizeH="0" baseline="0" noProof="0" dirty="0">
              <a:ln>
                <a:noFill/>
              </a:ln>
              <a:solidFill>
                <a:schemeClr val="tx1"/>
              </a:solidFill>
              <a:effectLst/>
              <a:uLnTx/>
              <a:uFillTx/>
              <a:latin typeface="+mn-lt"/>
              <a:ea typeface="+mn-ea"/>
              <a:cs typeface="+mn-cs"/>
            </a:endParaRPr>
          </a:p>
        </p:txBody>
      </p:sp>
      <p:sp>
        <p:nvSpPr>
          <p:cNvPr id="6" name="Textfeld 5"/>
          <p:cNvSpPr txBox="1"/>
          <p:nvPr/>
        </p:nvSpPr>
        <p:spPr>
          <a:xfrm>
            <a:off x="179512" y="1484784"/>
            <a:ext cx="389850" cy="369332"/>
          </a:xfrm>
          <a:prstGeom prst="rect">
            <a:avLst/>
          </a:prstGeom>
          <a:noFill/>
        </p:spPr>
        <p:txBody>
          <a:bodyPr wrap="none" rtlCol="0">
            <a:spAutoFit/>
          </a:bodyPr>
          <a:lstStyle/>
          <a:p>
            <a:r>
              <a:rPr lang="de-CH" dirty="0" smtClean="0">
                <a:sym typeface="Wingdings"/>
              </a:rPr>
              <a:t></a:t>
            </a:r>
            <a:endParaRPr lang="de-DE" dirty="0"/>
          </a:p>
        </p:txBody>
      </p:sp>
      <p:sp>
        <p:nvSpPr>
          <p:cNvPr id="8" name="Inhaltsplatzhalter 2"/>
          <p:cNvSpPr txBox="1">
            <a:spLocks/>
          </p:cNvSpPr>
          <p:nvPr/>
        </p:nvSpPr>
        <p:spPr bwMode="auto">
          <a:xfrm>
            <a:off x="5292081" y="2636912"/>
            <a:ext cx="3600400" cy="367240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r>
              <a:rPr lang="de-CH" sz="1200" dirty="0" smtClean="0">
                <a:latin typeface="+mn-lt"/>
              </a:rPr>
              <a:t>Kurzbeschrieb Szenarien:</a:t>
            </a:r>
          </a:p>
          <a:p>
            <a:endParaRPr lang="de-CH" sz="1200" dirty="0" smtClean="0">
              <a:latin typeface="+mn-lt"/>
            </a:endParaRPr>
          </a:p>
          <a:p>
            <a:r>
              <a:rPr lang="de-CH" sz="1200" dirty="0" smtClean="0">
                <a:latin typeface="+mn-lt"/>
              </a:rPr>
              <a:t>Szenario A: Verbindungen sind zwischen allen Markenwerten und Kundenleitwerten vorhanden. </a:t>
            </a:r>
          </a:p>
          <a:p>
            <a:endParaRPr lang="de-CH" sz="1200" dirty="0" smtClean="0">
              <a:latin typeface="+mn-lt"/>
            </a:endParaRPr>
          </a:p>
          <a:p>
            <a:r>
              <a:rPr lang="de-CH" sz="1200" dirty="0" smtClean="0">
                <a:latin typeface="+mn-lt"/>
              </a:rPr>
              <a:t>Szenario B: Ein oder mehrere Markenwerte sind nicht mit Kundenleitwerten verbunden.</a:t>
            </a:r>
          </a:p>
          <a:p>
            <a:endParaRPr lang="de-CH" sz="1200" dirty="0" smtClean="0">
              <a:latin typeface="+mn-lt"/>
            </a:endParaRPr>
          </a:p>
          <a:p>
            <a:r>
              <a:rPr lang="de-CH" sz="1200" dirty="0" smtClean="0">
                <a:latin typeface="+mn-lt"/>
              </a:rPr>
              <a:t>Szenario C: Ein oder mehrere Kundenleitwerte sind nicht von Markenwerten gestützt.</a:t>
            </a:r>
          </a:p>
          <a:p>
            <a:endParaRPr lang="de-CH" sz="1200" dirty="0" smtClean="0">
              <a:latin typeface="+mn-lt"/>
            </a:endParaRPr>
          </a:p>
          <a:p>
            <a:r>
              <a:rPr lang="de-CH" sz="1200" dirty="0" smtClean="0">
                <a:latin typeface="+mn-lt"/>
              </a:rPr>
              <a:t>Szenario D: Ein oder mehrere Markenwerte und ein oder mehrere Kundenleitwerte sind isoliert.</a:t>
            </a:r>
          </a:p>
          <a:p>
            <a:pPr marL="0" marR="0" lvl="0" indent="-304800" algn="l" defTabSz="914400" rtl="0" eaLnBrk="1" fontAlgn="base" latinLnBrk="0" hangingPunct="1">
              <a:lnSpc>
                <a:spcPct val="100000"/>
              </a:lnSpc>
              <a:spcBef>
                <a:spcPct val="30000"/>
              </a:spcBef>
              <a:spcAft>
                <a:spcPct val="10000"/>
              </a:spcAft>
              <a:buClrTx/>
              <a:buSzTx/>
              <a:buFontTx/>
              <a:buNone/>
              <a:tabLst>
                <a:tab pos="2514600" algn="l"/>
              </a:tabLst>
              <a:defRPr/>
            </a:pPr>
            <a:r>
              <a:rPr kumimoji="0" lang="de-CH" sz="1200" b="0" i="0" u="none" strike="noStrike" kern="0" cap="none" spc="0" normalizeH="0" baseline="0" noProof="0" dirty="0" smtClean="0">
                <a:ln>
                  <a:noFill/>
                </a:ln>
                <a:solidFill>
                  <a:schemeClr val="tx1"/>
                </a:solidFill>
                <a:effectLst/>
                <a:uLnTx/>
                <a:uFillTx/>
                <a:latin typeface="+mn-lt"/>
                <a:ea typeface="+mn-ea"/>
                <a:cs typeface="+mn-cs"/>
              </a:rPr>
              <a:t> </a:t>
            </a:r>
            <a:endParaRPr kumimoji="0" lang="de-DE" sz="1200" b="0" i="0" u="none" strike="noStrike" kern="0" cap="none" spc="0" normalizeH="0" baseline="0" noProof="0" dirty="0" smtClean="0">
              <a:ln>
                <a:noFill/>
              </a:ln>
              <a:solidFill>
                <a:schemeClr val="tx1"/>
              </a:solidFill>
              <a:effectLst/>
              <a:uLnTx/>
              <a:uFillTx/>
              <a:latin typeface="+mn-lt"/>
              <a:ea typeface="+mn-ea"/>
              <a:cs typeface="+mn-cs"/>
            </a:endParaRPr>
          </a:p>
        </p:txBody>
      </p:sp>
      <p:grpSp>
        <p:nvGrpSpPr>
          <p:cNvPr id="9" name="Gruppieren 8"/>
          <p:cNvGrpSpPr/>
          <p:nvPr/>
        </p:nvGrpSpPr>
        <p:grpSpPr>
          <a:xfrm>
            <a:off x="251520" y="2636912"/>
            <a:ext cx="3743959" cy="3888100"/>
            <a:chOff x="0" y="0"/>
            <a:chExt cx="3744416" cy="3888432"/>
          </a:xfrm>
        </p:grpSpPr>
        <p:sp>
          <p:nvSpPr>
            <p:cNvPr id="10" name="Rechteck 9"/>
            <p:cNvSpPr/>
            <p:nvPr/>
          </p:nvSpPr>
          <p:spPr>
            <a:xfrm>
              <a:off x="0" y="475456"/>
              <a:ext cx="720080" cy="410344"/>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base">
                <a:spcAft>
                  <a:spcPts val="0"/>
                </a:spcAft>
              </a:pPr>
              <a:r>
                <a:rPr lang="de-CH" sz="900" kern="1200">
                  <a:solidFill>
                    <a:srgbClr val="000000"/>
                  </a:solidFill>
                  <a:effectLst/>
                  <a:latin typeface="+mj-lt"/>
                  <a:ea typeface="Times New Roman"/>
                  <a:cs typeface="Times New Roman"/>
                </a:rPr>
                <a:t>Marken-wert 1</a:t>
              </a:r>
              <a:endParaRPr lang="de-CH" sz="1200">
                <a:effectLst/>
                <a:latin typeface="+mj-lt"/>
                <a:ea typeface="Times New Roman"/>
              </a:endParaRPr>
            </a:p>
          </p:txBody>
        </p:sp>
        <p:sp>
          <p:nvSpPr>
            <p:cNvPr id="11" name="Rechteck 10"/>
            <p:cNvSpPr/>
            <p:nvPr/>
          </p:nvSpPr>
          <p:spPr>
            <a:xfrm>
              <a:off x="1008112" y="475456"/>
              <a:ext cx="720080" cy="410344"/>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base">
                <a:spcAft>
                  <a:spcPts val="0"/>
                </a:spcAft>
              </a:pPr>
              <a:r>
                <a:rPr lang="de-CH" sz="900" kern="1200">
                  <a:solidFill>
                    <a:srgbClr val="000000"/>
                  </a:solidFill>
                  <a:effectLst/>
                  <a:latin typeface="+mj-lt"/>
                  <a:ea typeface="Times New Roman"/>
                  <a:cs typeface="Times New Roman"/>
                </a:rPr>
                <a:t>Kunden-leitwert 1</a:t>
              </a:r>
              <a:endParaRPr lang="de-CH" sz="1200">
                <a:effectLst/>
                <a:latin typeface="+mj-lt"/>
                <a:ea typeface="Times New Roman"/>
              </a:endParaRPr>
            </a:p>
          </p:txBody>
        </p:sp>
        <p:sp>
          <p:nvSpPr>
            <p:cNvPr id="12" name="Rechteck 11"/>
            <p:cNvSpPr/>
            <p:nvPr/>
          </p:nvSpPr>
          <p:spPr>
            <a:xfrm>
              <a:off x="0" y="957808"/>
              <a:ext cx="720080" cy="410344"/>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base">
                <a:spcAft>
                  <a:spcPts val="0"/>
                </a:spcAft>
              </a:pPr>
              <a:r>
                <a:rPr lang="de-CH" sz="900" kern="1200">
                  <a:solidFill>
                    <a:srgbClr val="000000"/>
                  </a:solidFill>
                  <a:effectLst/>
                  <a:latin typeface="+mj-lt"/>
                  <a:ea typeface="Times New Roman"/>
                  <a:cs typeface="Times New Roman"/>
                </a:rPr>
                <a:t>Marken-wert 2</a:t>
              </a:r>
              <a:endParaRPr lang="de-CH" sz="1200">
                <a:effectLst/>
                <a:latin typeface="+mj-lt"/>
                <a:ea typeface="Times New Roman"/>
              </a:endParaRPr>
            </a:p>
          </p:txBody>
        </p:sp>
        <p:sp>
          <p:nvSpPr>
            <p:cNvPr id="13" name="Rechteck 12"/>
            <p:cNvSpPr/>
            <p:nvPr/>
          </p:nvSpPr>
          <p:spPr>
            <a:xfrm>
              <a:off x="1008112" y="957808"/>
              <a:ext cx="720080" cy="410344"/>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base">
                <a:spcAft>
                  <a:spcPts val="0"/>
                </a:spcAft>
              </a:pPr>
              <a:r>
                <a:rPr lang="de-CH" sz="900" kern="1200">
                  <a:solidFill>
                    <a:srgbClr val="000000"/>
                  </a:solidFill>
                  <a:effectLst/>
                  <a:latin typeface="+mj-lt"/>
                  <a:ea typeface="Times New Roman"/>
                  <a:cs typeface="Times New Roman"/>
                </a:rPr>
                <a:t>Kunden-leitwert 2</a:t>
              </a:r>
              <a:endParaRPr lang="de-CH" sz="1200">
                <a:effectLst/>
                <a:latin typeface="+mj-lt"/>
                <a:ea typeface="Times New Roman"/>
              </a:endParaRPr>
            </a:p>
          </p:txBody>
        </p:sp>
        <p:sp>
          <p:nvSpPr>
            <p:cNvPr id="14" name="Rechteck 13"/>
            <p:cNvSpPr/>
            <p:nvPr/>
          </p:nvSpPr>
          <p:spPr>
            <a:xfrm>
              <a:off x="0" y="1461864"/>
              <a:ext cx="720080" cy="410344"/>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base">
                <a:spcAft>
                  <a:spcPts val="0"/>
                </a:spcAft>
              </a:pPr>
              <a:r>
                <a:rPr lang="de-CH" sz="900" kern="1200">
                  <a:solidFill>
                    <a:srgbClr val="000000"/>
                  </a:solidFill>
                  <a:effectLst/>
                  <a:latin typeface="+mj-lt"/>
                  <a:ea typeface="Times New Roman"/>
                  <a:cs typeface="Times New Roman"/>
                </a:rPr>
                <a:t>Marken-wert 3</a:t>
              </a:r>
              <a:endParaRPr lang="de-CH" sz="1200">
                <a:effectLst/>
                <a:latin typeface="+mj-lt"/>
                <a:ea typeface="Times New Roman"/>
              </a:endParaRPr>
            </a:p>
          </p:txBody>
        </p:sp>
        <p:sp>
          <p:nvSpPr>
            <p:cNvPr id="15" name="Rechteck 14"/>
            <p:cNvSpPr/>
            <p:nvPr/>
          </p:nvSpPr>
          <p:spPr>
            <a:xfrm>
              <a:off x="1008112" y="1461864"/>
              <a:ext cx="720080" cy="410344"/>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base">
                <a:spcAft>
                  <a:spcPts val="0"/>
                </a:spcAft>
              </a:pPr>
              <a:r>
                <a:rPr lang="de-CH" sz="900" kern="1200">
                  <a:solidFill>
                    <a:srgbClr val="000000"/>
                  </a:solidFill>
                  <a:effectLst/>
                  <a:latin typeface="+mj-lt"/>
                  <a:ea typeface="Times New Roman"/>
                  <a:cs typeface="Times New Roman"/>
                </a:rPr>
                <a:t>Kunden-leitwert 3</a:t>
              </a:r>
              <a:endParaRPr lang="de-CH" sz="1200">
                <a:effectLst/>
                <a:latin typeface="+mj-lt"/>
                <a:ea typeface="Times New Roman"/>
              </a:endParaRPr>
            </a:p>
          </p:txBody>
        </p:sp>
        <p:cxnSp>
          <p:nvCxnSpPr>
            <p:cNvPr id="16" name="Gerade Verbindung 15"/>
            <p:cNvCxnSpPr/>
            <p:nvPr/>
          </p:nvCxnSpPr>
          <p:spPr>
            <a:xfrm>
              <a:off x="720080" y="680628"/>
              <a:ext cx="2880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p:nvCxnSpPr>
          <p:spPr>
            <a:xfrm flipV="1">
              <a:off x="720080" y="680628"/>
              <a:ext cx="288032" cy="4823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p:nvCxnSpPr>
          <p:spPr>
            <a:xfrm>
              <a:off x="720080" y="1162980"/>
              <a:ext cx="2880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p:nvCxnSpPr>
          <p:spPr>
            <a:xfrm flipV="1">
              <a:off x="720080" y="1162980"/>
              <a:ext cx="288032" cy="5040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p:nvCxnSpPr>
          <p:spPr>
            <a:xfrm>
              <a:off x="720080" y="1667036"/>
              <a:ext cx="2880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p:nvCxnSpPr>
          <p:spPr>
            <a:xfrm>
              <a:off x="720080" y="1162980"/>
              <a:ext cx="288032" cy="5040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hteck 21"/>
            <p:cNvSpPr/>
            <p:nvPr/>
          </p:nvSpPr>
          <p:spPr>
            <a:xfrm>
              <a:off x="2016224" y="453752"/>
              <a:ext cx="720080" cy="410344"/>
            </a:xfrm>
            <a:prstGeom prst="rect">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base">
                <a:spcAft>
                  <a:spcPts val="0"/>
                </a:spcAft>
              </a:pPr>
              <a:r>
                <a:rPr lang="de-CH" sz="900" kern="1200">
                  <a:solidFill>
                    <a:srgbClr val="000000"/>
                  </a:solidFill>
                  <a:effectLst/>
                  <a:latin typeface="+mj-lt"/>
                  <a:ea typeface="Times New Roman"/>
                  <a:cs typeface="Times New Roman"/>
                </a:rPr>
                <a:t>Marken-wert 1</a:t>
              </a:r>
              <a:endParaRPr lang="de-CH" sz="1200">
                <a:effectLst/>
                <a:latin typeface="+mj-lt"/>
                <a:ea typeface="Times New Roman"/>
              </a:endParaRPr>
            </a:p>
          </p:txBody>
        </p:sp>
        <p:sp>
          <p:nvSpPr>
            <p:cNvPr id="23" name="Rechteck 22"/>
            <p:cNvSpPr/>
            <p:nvPr/>
          </p:nvSpPr>
          <p:spPr>
            <a:xfrm>
              <a:off x="3024336" y="453752"/>
              <a:ext cx="720080" cy="410344"/>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base">
                <a:spcAft>
                  <a:spcPts val="0"/>
                </a:spcAft>
              </a:pPr>
              <a:r>
                <a:rPr lang="de-CH" sz="900" kern="1200" dirty="0">
                  <a:solidFill>
                    <a:srgbClr val="000000"/>
                  </a:solidFill>
                  <a:effectLst/>
                  <a:latin typeface="+mj-lt"/>
                  <a:ea typeface="Times New Roman"/>
                  <a:cs typeface="Times New Roman"/>
                </a:rPr>
                <a:t>Kunden-</a:t>
              </a:r>
              <a:r>
                <a:rPr lang="de-CH" sz="900" kern="1200" dirty="0" err="1">
                  <a:solidFill>
                    <a:srgbClr val="000000"/>
                  </a:solidFill>
                  <a:effectLst/>
                  <a:latin typeface="+mj-lt"/>
                  <a:ea typeface="Times New Roman"/>
                  <a:cs typeface="Times New Roman"/>
                </a:rPr>
                <a:t>leitwert</a:t>
              </a:r>
              <a:r>
                <a:rPr lang="de-CH" sz="900" kern="1200" dirty="0">
                  <a:solidFill>
                    <a:srgbClr val="000000"/>
                  </a:solidFill>
                  <a:effectLst/>
                  <a:latin typeface="+mj-lt"/>
                  <a:ea typeface="Times New Roman"/>
                  <a:cs typeface="Times New Roman"/>
                </a:rPr>
                <a:t> 1</a:t>
              </a:r>
              <a:endParaRPr lang="de-CH" sz="1200" dirty="0">
                <a:effectLst/>
                <a:latin typeface="+mj-lt"/>
                <a:ea typeface="Times New Roman"/>
              </a:endParaRPr>
            </a:p>
          </p:txBody>
        </p:sp>
        <p:sp>
          <p:nvSpPr>
            <p:cNvPr id="24" name="Rechteck 23"/>
            <p:cNvSpPr/>
            <p:nvPr/>
          </p:nvSpPr>
          <p:spPr>
            <a:xfrm>
              <a:off x="2016224" y="936104"/>
              <a:ext cx="720080" cy="410344"/>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base">
                <a:spcAft>
                  <a:spcPts val="0"/>
                </a:spcAft>
              </a:pPr>
              <a:r>
                <a:rPr lang="de-CH" sz="900" kern="1200" dirty="0">
                  <a:solidFill>
                    <a:srgbClr val="000000"/>
                  </a:solidFill>
                  <a:effectLst/>
                  <a:latin typeface="+mj-lt"/>
                  <a:ea typeface="Times New Roman"/>
                  <a:cs typeface="Times New Roman"/>
                </a:rPr>
                <a:t>Marken-wert 2</a:t>
              </a:r>
              <a:endParaRPr lang="de-CH" sz="1200" dirty="0">
                <a:effectLst/>
                <a:latin typeface="+mj-lt"/>
                <a:ea typeface="Times New Roman"/>
              </a:endParaRPr>
            </a:p>
          </p:txBody>
        </p:sp>
        <p:sp>
          <p:nvSpPr>
            <p:cNvPr id="25" name="Rechteck 24"/>
            <p:cNvSpPr/>
            <p:nvPr/>
          </p:nvSpPr>
          <p:spPr>
            <a:xfrm>
              <a:off x="3024336" y="936104"/>
              <a:ext cx="720080" cy="410344"/>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base">
                <a:spcAft>
                  <a:spcPts val="0"/>
                </a:spcAft>
              </a:pPr>
              <a:r>
                <a:rPr lang="de-CH" sz="900" kern="1200">
                  <a:solidFill>
                    <a:srgbClr val="000000"/>
                  </a:solidFill>
                  <a:effectLst/>
                  <a:latin typeface="+mj-lt"/>
                  <a:ea typeface="Times New Roman"/>
                  <a:cs typeface="Times New Roman"/>
                </a:rPr>
                <a:t>Kunden-leitwert 2</a:t>
              </a:r>
              <a:endParaRPr lang="de-CH" sz="1200">
                <a:effectLst/>
                <a:latin typeface="+mj-lt"/>
                <a:ea typeface="Times New Roman"/>
              </a:endParaRPr>
            </a:p>
          </p:txBody>
        </p:sp>
        <p:sp>
          <p:nvSpPr>
            <p:cNvPr id="26" name="Rechteck 25"/>
            <p:cNvSpPr/>
            <p:nvPr/>
          </p:nvSpPr>
          <p:spPr>
            <a:xfrm>
              <a:off x="2016224" y="1440160"/>
              <a:ext cx="720080" cy="410344"/>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base">
                <a:spcAft>
                  <a:spcPts val="0"/>
                </a:spcAft>
              </a:pPr>
              <a:r>
                <a:rPr lang="de-CH" sz="900" kern="1200">
                  <a:solidFill>
                    <a:srgbClr val="000000"/>
                  </a:solidFill>
                  <a:effectLst/>
                  <a:latin typeface="+mj-lt"/>
                  <a:ea typeface="Times New Roman"/>
                  <a:cs typeface="Times New Roman"/>
                </a:rPr>
                <a:t>Marken-wert 3</a:t>
              </a:r>
              <a:endParaRPr lang="de-CH" sz="1200">
                <a:effectLst/>
                <a:latin typeface="+mj-lt"/>
                <a:ea typeface="Times New Roman"/>
              </a:endParaRPr>
            </a:p>
          </p:txBody>
        </p:sp>
        <p:sp>
          <p:nvSpPr>
            <p:cNvPr id="27" name="Rechteck 26"/>
            <p:cNvSpPr/>
            <p:nvPr/>
          </p:nvSpPr>
          <p:spPr>
            <a:xfrm>
              <a:off x="3024336" y="1440160"/>
              <a:ext cx="720080" cy="410344"/>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base">
                <a:spcAft>
                  <a:spcPts val="0"/>
                </a:spcAft>
              </a:pPr>
              <a:r>
                <a:rPr lang="de-CH" sz="900" kern="1200">
                  <a:solidFill>
                    <a:srgbClr val="000000"/>
                  </a:solidFill>
                  <a:effectLst/>
                  <a:latin typeface="+mj-lt"/>
                  <a:ea typeface="Times New Roman"/>
                  <a:cs typeface="Times New Roman"/>
                </a:rPr>
                <a:t>Kunden-leitwert 3</a:t>
              </a:r>
              <a:endParaRPr lang="de-CH" sz="1200">
                <a:effectLst/>
                <a:latin typeface="+mj-lt"/>
                <a:ea typeface="Times New Roman"/>
              </a:endParaRPr>
            </a:p>
          </p:txBody>
        </p:sp>
        <p:cxnSp>
          <p:nvCxnSpPr>
            <p:cNvPr id="28" name="Gerade Verbindung 27"/>
            <p:cNvCxnSpPr/>
            <p:nvPr/>
          </p:nvCxnSpPr>
          <p:spPr>
            <a:xfrm flipV="1">
              <a:off x="2736304" y="658924"/>
              <a:ext cx="288032" cy="4823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p:nvCxnSpPr>
          <p:spPr>
            <a:xfrm>
              <a:off x="2736304" y="1141276"/>
              <a:ext cx="2880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p:nvCxnSpPr>
          <p:spPr>
            <a:xfrm flipV="1">
              <a:off x="2736304" y="1141276"/>
              <a:ext cx="288032" cy="5040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p:nvCxnSpPr>
          <p:spPr>
            <a:xfrm>
              <a:off x="2736304" y="1645332"/>
              <a:ext cx="2880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p:nvCxnSpPr>
          <p:spPr>
            <a:xfrm>
              <a:off x="2736304" y="1141276"/>
              <a:ext cx="288032" cy="5040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Rechteck 32"/>
            <p:cNvSpPr/>
            <p:nvPr/>
          </p:nvSpPr>
          <p:spPr>
            <a:xfrm>
              <a:off x="0" y="2491680"/>
              <a:ext cx="720080" cy="410344"/>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base">
                <a:spcAft>
                  <a:spcPts val="0"/>
                </a:spcAft>
              </a:pPr>
              <a:r>
                <a:rPr lang="de-CH" sz="900" kern="1200">
                  <a:solidFill>
                    <a:srgbClr val="000000"/>
                  </a:solidFill>
                  <a:effectLst/>
                  <a:latin typeface="+mj-lt"/>
                  <a:ea typeface="Times New Roman"/>
                  <a:cs typeface="Times New Roman"/>
                </a:rPr>
                <a:t>Marken-wert 1</a:t>
              </a:r>
              <a:endParaRPr lang="de-CH" sz="1200">
                <a:effectLst/>
                <a:latin typeface="+mj-lt"/>
                <a:ea typeface="Times New Roman"/>
              </a:endParaRPr>
            </a:p>
          </p:txBody>
        </p:sp>
        <p:sp>
          <p:nvSpPr>
            <p:cNvPr id="34" name="Rechteck 33"/>
            <p:cNvSpPr/>
            <p:nvPr/>
          </p:nvSpPr>
          <p:spPr>
            <a:xfrm>
              <a:off x="1008112" y="2491680"/>
              <a:ext cx="720080" cy="410344"/>
            </a:xfrm>
            <a:prstGeom prst="rect">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base">
                <a:spcAft>
                  <a:spcPts val="0"/>
                </a:spcAft>
              </a:pPr>
              <a:r>
                <a:rPr lang="de-CH" sz="900" kern="1200">
                  <a:solidFill>
                    <a:srgbClr val="000000"/>
                  </a:solidFill>
                  <a:effectLst/>
                  <a:latin typeface="+mj-lt"/>
                  <a:ea typeface="Times New Roman"/>
                  <a:cs typeface="Times New Roman"/>
                </a:rPr>
                <a:t>Kunden-leitwert 1</a:t>
              </a:r>
              <a:endParaRPr lang="de-CH" sz="1200">
                <a:effectLst/>
                <a:latin typeface="+mj-lt"/>
                <a:ea typeface="Times New Roman"/>
              </a:endParaRPr>
            </a:p>
          </p:txBody>
        </p:sp>
        <p:sp>
          <p:nvSpPr>
            <p:cNvPr id="35" name="Rechteck 34"/>
            <p:cNvSpPr/>
            <p:nvPr/>
          </p:nvSpPr>
          <p:spPr>
            <a:xfrm>
              <a:off x="0" y="2974032"/>
              <a:ext cx="720080" cy="410344"/>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base">
                <a:spcAft>
                  <a:spcPts val="0"/>
                </a:spcAft>
              </a:pPr>
              <a:r>
                <a:rPr lang="de-CH" sz="900" kern="1200">
                  <a:solidFill>
                    <a:srgbClr val="000000"/>
                  </a:solidFill>
                  <a:effectLst/>
                  <a:latin typeface="+mj-lt"/>
                  <a:ea typeface="Times New Roman"/>
                  <a:cs typeface="Times New Roman"/>
                </a:rPr>
                <a:t>Marken-wert 2</a:t>
              </a:r>
              <a:endParaRPr lang="de-CH" sz="1200">
                <a:effectLst/>
                <a:latin typeface="+mj-lt"/>
                <a:ea typeface="Times New Roman"/>
              </a:endParaRPr>
            </a:p>
          </p:txBody>
        </p:sp>
        <p:sp>
          <p:nvSpPr>
            <p:cNvPr id="36" name="Rechteck 35"/>
            <p:cNvSpPr/>
            <p:nvPr/>
          </p:nvSpPr>
          <p:spPr>
            <a:xfrm>
              <a:off x="1008112" y="2974032"/>
              <a:ext cx="720080" cy="410344"/>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base">
                <a:spcAft>
                  <a:spcPts val="0"/>
                </a:spcAft>
              </a:pPr>
              <a:r>
                <a:rPr lang="de-CH" sz="900" kern="1200">
                  <a:solidFill>
                    <a:srgbClr val="000000"/>
                  </a:solidFill>
                  <a:effectLst/>
                  <a:latin typeface="+mj-lt"/>
                  <a:ea typeface="Times New Roman"/>
                  <a:cs typeface="Times New Roman"/>
                </a:rPr>
                <a:t>Kunden-leitwert 2</a:t>
              </a:r>
              <a:endParaRPr lang="de-CH" sz="1200">
                <a:effectLst/>
                <a:latin typeface="+mj-lt"/>
                <a:ea typeface="Times New Roman"/>
              </a:endParaRPr>
            </a:p>
          </p:txBody>
        </p:sp>
        <p:sp>
          <p:nvSpPr>
            <p:cNvPr id="37" name="Rechteck 36"/>
            <p:cNvSpPr/>
            <p:nvPr/>
          </p:nvSpPr>
          <p:spPr>
            <a:xfrm>
              <a:off x="0" y="3478088"/>
              <a:ext cx="720080" cy="410344"/>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base">
                <a:spcAft>
                  <a:spcPts val="0"/>
                </a:spcAft>
              </a:pPr>
              <a:r>
                <a:rPr lang="de-CH" sz="900" kern="1200">
                  <a:solidFill>
                    <a:srgbClr val="000000"/>
                  </a:solidFill>
                  <a:effectLst/>
                  <a:latin typeface="+mj-lt"/>
                  <a:ea typeface="Times New Roman"/>
                  <a:cs typeface="Times New Roman"/>
                </a:rPr>
                <a:t>Marken-wert 3</a:t>
              </a:r>
              <a:endParaRPr lang="de-CH" sz="1200">
                <a:effectLst/>
                <a:latin typeface="+mj-lt"/>
                <a:ea typeface="Times New Roman"/>
              </a:endParaRPr>
            </a:p>
          </p:txBody>
        </p:sp>
        <p:sp>
          <p:nvSpPr>
            <p:cNvPr id="38" name="Rechteck 37"/>
            <p:cNvSpPr/>
            <p:nvPr/>
          </p:nvSpPr>
          <p:spPr>
            <a:xfrm>
              <a:off x="1008112" y="3478088"/>
              <a:ext cx="720080" cy="410344"/>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base">
                <a:spcAft>
                  <a:spcPts val="0"/>
                </a:spcAft>
              </a:pPr>
              <a:r>
                <a:rPr lang="de-CH" sz="900" kern="1200">
                  <a:solidFill>
                    <a:srgbClr val="000000"/>
                  </a:solidFill>
                  <a:effectLst/>
                  <a:latin typeface="+mj-lt"/>
                  <a:ea typeface="Times New Roman"/>
                  <a:cs typeface="Times New Roman"/>
                </a:rPr>
                <a:t>Kunden-leitwert 3</a:t>
              </a:r>
              <a:endParaRPr lang="de-CH" sz="1200">
                <a:effectLst/>
                <a:latin typeface="+mj-lt"/>
                <a:ea typeface="Times New Roman"/>
              </a:endParaRPr>
            </a:p>
          </p:txBody>
        </p:sp>
        <p:cxnSp>
          <p:nvCxnSpPr>
            <p:cNvPr id="39" name="Gerade Verbindung 38"/>
            <p:cNvCxnSpPr/>
            <p:nvPr/>
          </p:nvCxnSpPr>
          <p:spPr>
            <a:xfrm>
              <a:off x="720080" y="3179204"/>
              <a:ext cx="2880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p:nvCxnSpPr>
          <p:spPr>
            <a:xfrm flipV="1">
              <a:off x="720080" y="3179204"/>
              <a:ext cx="288032" cy="5040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p:nvCxnSpPr>
          <p:spPr>
            <a:xfrm>
              <a:off x="720080" y="3683260"/>
              <a:ext cx="2880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p:nvCxnSpPr>
          <p:spPr>
            <a:xfrm>
              <a:off x="720080" y="3179204"/>
              <a:ext cx="288032" cy="5040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p:nvCxnSpPr>
          <p:spPr>
            <a:xfrm>
              <a:off x="720080" y="2696852"/>
              <a:ext cx="288032" cy="4823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echteck 43"/>
            <p:cNvSpPr/>
            <p:nvPr/>
          </p:nvSpPr>
          <p:spPr>
            <a:xfrm>
              <a:off x="2016224" y="2491680"/>
              <a:ext cx="720080" cy="410344"/>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base">
                <a:spcAft>
                  <a:spcPts val="0"/>
                </a:spcAft>
              </a:pPr>
              <a:r>
                <a:rPr lang="de-CH" sz="900" kern="1200">
                  <a:solidFill>
                    <a:srgbClr val="000000"/>
                  </a:solidFill>
                  <a:effectLst/>
                  <a:latin typeface="+mj-lt"/>
                  <a:ea typeface="Times New Roman"/>
                  <a:cs typeface="Times New Roman"/>
                </a:rPr>
                <a:t>Marken-wert 1</a:t>
              </a:r>
              <a:endParaRPr lang="de-CH" sz="1200">
                <a:effectLst/>
                <a:latin typeface="+mj-lt"/>
                <a:ea typeface="Times New Roman"/>
              </a:endParaRPr>
            </a:p>
          </p:txBody>
        </p:sp>
        <p:sp>
          <p:nvSpPr>
            <p:cNvPr id="45" name="Rechteck 44"/>
            <p:cNvSpPr/>
            <p:nvPr/>
          </p:nvSpPr>
          <p:spPr>
            <a:xfrm>
              <a:off x="3024336" y="2491680"/>
              <a:ext cx="720080" cy="410344"/>
            </a:xfrm>
            <a:prstGeom prst="rect">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base">
                <a:spcAft>
                  <a:spcPts val="0"/>
                </a:spcAft>
              </a:pPr>
              <a:r>
                <a:rPr lang="de-CH" sz="900" kern="1200">
                  <a:solidFill>
                    <a:srgbClr val="000000"/>
                  </a:solidFill>
                  <a:effectLst/>
                  <a:latin typeface="+mj-lt"/>
                  <a:ea typeface="Times New Roman"/>
                  <a:cs typeface="Times New Roman"/>
                </a:rPr>
                <a:t>Kunden-leitwert 1</a:t>
              </a:r>
              <a:endParaRPr lang="de-CH" sz="1200">
                <a:effectLst/>
                <a:latin typeface="+mj-lt"/>
                <a:ea typeface="Times New Roman"/>
              </a:endParaRPr>
            </a:p>
          </p:txBody>
        </p:sp>
        <p:sp>
          <p:nvSpPr>
            <p:cNvPr id="46" name="Rechteck 45"/>
            <p:cNvSpPr/>
            <p:nvPr/>
          </p:nvSpPr>
          <p:spPr>
            <a:xfrm>
              <a:off x="2016224" y="2974032"/>
              <a:ext cx="720080" cy="410344"/>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base">
                <a:spcAft>
                  <a:spcPts val="0"/>
                </a:spcAft>
              </a:pPr>
              <a:r>
                <a:rPr lang="de-CH" sz="900" kern="1200">
                  <a:solidFill>
                    <a:srgbClr val="000000"/>
                  </a:solidFill>
                  <a:effectLst/>
                  <a:latin typeface="+mj-lt"/>
                  <a:ea typeface="Times New Roman"/>
                  <a:cs typeface="Times New Roman"/>
                </a:rPr>
                <a:t>Marken-wert 2</a:t>
              </a:r>
              <a:endParaRPr lang="de-CH" sz="1200">
                <a:effectLst/>
                <a:latin typeface="+mj-lt"/>
                <a:ea typeface="Times New Roman"/>
              </a:endParaRPr>
            </a:p>
          </p:txBody>
        </p:sp>
        <p:sp>
          <p:nvSpPr>
            <p:cNvPr id="47" name="Rechteck 46"/>
            <p:cNvSpPr/>
            <p:nvPr/>
          </p:nvSpPr>
          <p:spPr>
            <a:xfrm>
              <a:off x="3024336" y="2974032"/>
              <a:ext cx="720080" cy="410344"/>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base">
                <a:spcAft>
                  <a:spcPts val="0"/>
                </a:spcAft>
              </a:pPr>
              <a:r>
                <a:rPr lang="de-CH" sz="900" kern="1200">
                  <a:solidFill>
                    <a:srgbClr val="000000"/>
                  </a:solidFill>
                  <a:effectLst/>
                  <a:latin typeface="+mj-lt"/>
                  <a:ea typeface="Times New Roman"/>
                  <a:cs typeface="Times New Roman"/>
                </a:rPr>
                <a:t>Kunden-leitwert 2</a:t>
              </a:r>
              <a:endParaRPr lang="de-CH" sz="1200">
                <a:effectLst/>
                <a:latin typeface="+mj-lt"/>
                <a:ea typeface="Times New Roman"/>
              </a:endParaRPr>
            </a:p>
          </p:txBody>
        </p:sp>
        <p:sp>
          <p:nvSpPr>
            <p:cNvPr id="48" name="Rechteck 47"/>
            <p:cNvSpPr/>
            <p:nvPr/>
          </p:nvSpPr>
          <p:spPr>
            <a:xfrm>
              <a:off x="2016224" y="3478088"/>
              <a:ext cx="720080" cy="410344"/>
            </a:xfrm>
            <a:prstGeom prst="rect">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base">
                <a:spcAft>
                  <a:spcPts val="0"/>
                </a:spcAft>
              </a:pPr>
              <a:r>
                <a:rPr lang="de-CH" sz="900" kern="1200">
                  <a:solidFill>
                    <a:srgbClr val="000000"/>
                  </a:solidFill>
                  <a:effectLst/>
                  <a:latin typeface="+mj-lt"/>
                  <a:ea typeface="Times New Roman"/>
                  <a:cs typeface="Times New Roman"/>
                </a:rPr>
                <a:t>Marken-wert 3</a:t>
              </a:r>
              <a:endParaRPr lang="de-CH" sz="1200">
                <a:effectLst/>
                <a:latin typeface="+mj-lt"/>
                <a:ea typeface="Times New Roman"/>
              </a:endParaRPr>
            </a:p>
          </p:txBody>
        </p:sp>
        <p:sp>
          <p:nvSpPr>
            <p:cNvPr id="49" name="Rechteck 48"/>
            <p:cNvSpPr/>
            <p:nvPr/>
          </p:nvSpPr>
          <p:spPr>
            <a:xfrm>
              <a:off x="3024336" y="3478088"/>
              <a:ext cx="720080" cy="410344"/>
            </a:xfrm>
            <a:prstGeom prst="rect">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base">
                <a:spcAft>
                  <a:spcPts val="0"/>
                </a:spcAft>
              </a:pPr>
              <a:r>
                <a:rPr lang="de-CH" sz="900" kern="1200">
                  <a:solidFill>
                    <a:srgbClr val="000000"/>
                  </a:solidFill>
                  <a:effectLst/>
                  <a:latin typeface="+mj-lt"/>
                  <a:ea typeface="Times New Roman"/>
                  <a:cs typeface="Times New Roman"/>
                </a:rPr>
                <a:t>Kunden-leitwert 3</a:t>
              </a:r>
              <a:endParaRPr lang="de-CH" sz="1200">
                <a:effectLst/>
                <a:latin typeface="+mj-lt"/>
                <a:ea typeface="Times New Roman"/>
              </a:endParaRPr>
            </a:p>
          </p:txBody>
        </p:sp>
        <p:sp>
          <p:nvSpPr>
            <p:cNvPr id="50" name="Textfeld 81"/>
            <p:cNvSpPr txBox="1"/>
            <p:nvPr/>
          </p:nvSpPr>
          <p:spPr>
            <a:xfrm>
              <a:off x="0" y="0"/>
              <a:ext cx="1563439" cy="369364"/>
            </a:xfrm>
            <a:prstGeom prst="rect">
              <a:avLst/>
            </a:prstGeom>
            <a:noFill/>
          </p:spPr>
          <p:txBody>
            <a:bodyPr wrap="none" rtlCol="0">
              <a:spAutoFit/>
            </a:bodyPr>
            <a:lstStyle/>
            <a:p>
              <a:pPr fontAlgn="base">
                <a:spcAft>
                  <a:spcPts val="0"/>
                </a:spcAft>
              </a:pPr>
              <a:r>
                <a:rPr lang="de-CH" sz="900" kern="1200" dirty="0">
                  <a:solidFill>
                    <a:srgbClr val="000000"/>
                  </a:solidFill>
                  <a:effectLst/>
                  <a:latin typeface="+mj-lt"/>
                  <a:ea typeface="Times New Roman"/>
                  <a:cs typeface="Arial"/>
                </a:rPr>
                <a:t>Szenario A:</a:t>
              </a:r>
              <a:endParaRPr lang="de-CH" sz="1200" dirty="0">
                <a:effectLst/>
                <a:latin typeface="+mj-lt"/>
                <a:ea typeface="Times New Roman"/>
              </a:endParaRPr>
            </a:p>
            <a:p>
              <a:pPr fontAlgn="base">
                <a:spcAft>
                  <a:spcPts val="0"/>
                </a:spcAft>
              </a:pPr>
              <a:r>
                <a:rPr lang="de-CH" sz="900" kern="1200" dirty="0">
                  <a:solidFill>
                    <a:srgbClr val="000000"/>
                  </a:solidFill>
                  <a:effectLst/>
                  <a:latin typeface="+mj-lt"/>
                  <a:ea typeface="Times New Roman"/>
                  <a:cs typeface="Arial"/>
                </a:rPr>
                <a:t>Vollständige Verbindungen</a:t>
              </a:r>
              <a:endParaRPr lang="de-CH" sz="1200" dirty="0">
                <a:effectLst/>
                <a:latin typeface="+mj-lt"/>
                <a:ea typeface="Times New Roman"/>
              </a:endParaRPr>
            </a:p>
          </p:txBody>
        </p:sp>
        <p:sp>
          <p:nvSpPr>
            <p:cNvPr id="51" name="Textfeld 82"/>
            <p:cNvSpPr txBox="1"/>
            <p:nvPr/>
          </p:nvSpPr>
          <p:spPr>
            <a:xfrm>
              <a:off x="2015978" y="10293"/>
              <a:ext cx="1287689" cy="369364"/>
            </a:xfrm>
            <a:prstGeom prst="rect">
              <a:avLst/>
            </a:prstGeom>
            <a:noFill/>
          </p:spPr>
          <p:txBody>
            <a:bodyPr wrap="none" rtlCol="0">
              <a:spAutoFit/>
            </a:bodyPr>
            <a:lstStyle/>
            <a:p>
              <a:pPr fontAlgn="base">
                <a:spcAft>
                  <a:spcPts val="0"/>
                </a:spcAft>
              </a:pPr>
              <a:r>
                <a:rPr lang="de-CH" sz="900" kern="1200" dirty="0">
                  <a:solidFill>
                    <a:srgbClr val="000000"/>
                  </a:solidFill>
                  <a:effectLst/>
                  <a:latin typeface="+mj-lt"/>
                  <a:ea typeface="Times New Roman"/>
                  <a:cs typeface="Arial"/>
                </a:rPr>
                <a:t>Szenario B:</a:t>
              </a:r>
              <a:endParaRPr lang="de-CH" sz="1200" dirty="0">
                <a:effectLst/>
                <a:latin typeface="+mj-lt"/>
                <a:ea typeface="Times New Roman"/>
              </a:endParaRPr>
            </a:p>
            <a:p>
              <a:pPr fontAlgn="base">
                <a:spcAft>
                  <a:spcPts val="0"/>
                </a:spcAft>
              </a:pPr>
              <a:r>
                <a:rPr lang="de-CH" sz="900" kern="1200" dirty="0">
                  <a:solidFill>
                    <a:srgbClr val="000000"/>
                  </a:solidFill>
                  <a:effectLst/>
                  <a:latin typeface="+mj-lt"/>
                  <a:ea typeface="Times New Roman"/>
                  <a:cs typeface="Arial"/>
                </a:rPr>
                <a:t>Isolierte Markenwerte</a:t>
              </a:r>
              <a:endParaRPr lang="de-CH" sz="1200" dirty="0">
                <a:effectLst/>
                <a:latin typeface="+mj-lt"/>
                <a:ea typeface="Times New Roman"/>
              </a:endParaRPr>
            </a:p>
          </p:txBody>
        </p:sp>
        <p:sp>
          <p:nvSpPr>
            <p:cNvPr id="52" name="Textfeld 83"/>
            <p:cNvSpPr txBox="1"/>
            <p:nvPr/>
          </p:nvSpPr>
          <p:spPr>
            <a:xfrm>
              <a:off x="0" y="1934761"/>
              <a:ext cx="1448009" cy="369364"/>
            </a:xfrm>
            <a:prstGeom prst="rect">
              <a:avLst/>
            </a:prstGeom>
            <a:noFill/>
          </p:spPr>
          <p:txBody>
            <a:bodyPr wrap="none" rtlCol="0">
              <a:spAutoFit/>
            </a:bodyPr>
            <a:lstStyle/>
            <a:p>
              <a:pPr fontAlgn="base">
                <a:spcAft>
                  <a:spcPts val="0"/>
                </a:spcAft>
              </a:pPr>
              <a:r>
                <a:rPr lang="de-CH" sz="900" kern="1200" dirty="0">
                  <a:solidFill>
                    <a:srgbClr val="000000"/>
                  </a:solidFill>
                  <a:effectLst/>
                  <a:latin typeface="+mj-lt"/>
                  <a:ea typeface="Times New Roman"/>
                  <a:cs typeface="Arial"/>
                </a:rPr>
                <a:t>Szenario C:</a:t>
              </a:r>
              <a:endParaRPr lang="de-CH" sz="1200" dirty="0">
                <a:effectLst/>
                <a:latin typeface="+mj-lt"/>
                <a:ea typeface="Times New Roman"/>
              </a:endParaRPr>
            </a:p>
            <a:p>
              <a:pPr fontAlgn="base">
                <a:spcAft>
                  <a:spcPts val="0"/>
                </a:spcAft>
              </a:pPr>
              <a:r>
                <a:rPr lang="de-CH" sz="900" kern="1200" dirty="0">
                  <a:solidFill>
                    <a:srgbClr val="000000"/>
                  </a:solidFill>
                  <a:effectLst/>
                  <a:latin typeface="+mj-lt"/>
                  <a:ea typeface="Times New Roman"/>
                  <a:cs typeface="Arial"/>
                </a:rPr>
                <a:t>Isolierte Kundenleitwerte</a:t>
              </a:r>
              <a:endParaRPr lang="de-CH" sz="1200" dirty="0">
                <a:effectLst/>
                <a:latin typeface="+mj-lt"/>
                <a:ea typeface="Times New Roman"/>
              </a:endParaRPr>
            </a:p>
          </p:txBody>
        </p:sp>
        <p:sp>
          <p:nvSpPr>
            <p:cNvPr id="53" name="Textfeld 84"/>
            <p:cNvSpPr txBox="1"/>
            <p:nvPr/>
          </p:nvSpPr>
          <p:spPr>
            <a:xfrm>
              <a:off x="2020876" y="1934761"/>
              <a:ext cx="1428770" cy="507874"/>
            </a:xfrm>
            <a:prstGeom prst="rect">
              <a:avLst/>
            </a:prstGeom>
            <a:noFill/>
          </p:spPr>
          <p:txBody>
            <a:bodyPr wrap="none" rtlCol="0">
              <a:spAutoFit/>
            </a:bodyPr>
            <a:lstStyle/>
            <a:p>
              <a:pPr fontAlgn="base">
                <a:spcAft>
                  <a:spcPts val="0"/>
                </a:spcAft>
              </a:pPr>
              <a:r>
                <a:rPr lang="de-CH" sz="900" kern="1200">
                  <a:solidFill>
                    <a:srgbClr val="000000"/>
                  </a:solidFill>
                  <a:effectLst/>
                  <a:latin typeface="+mj-lt"/>
                  <a:ea typeface="Times New Roman"/>
                  <a:cs typeface="Arial"/>
                </a:rPr>
                <a:t>Szenario D:</a:t>
              </a:r>
              <a:endParaRPr lang="de-CH" sz="1200">
                <a:effectLst/>
                <a:latin typeface="+mj-lt"/>
                <a:ea typeface="Times New Roman"/>
              </a:endParaRPr>
            </a:p>
            <a:p>
              <a:pPr fontAlgn="base">
                <a:spcAft>
                  <a:spcPts val="0"/>
                </a:spcAft>
              </a:pPr>
              <a:r>
                <a:rPr lang="de-CH" sz="900" kern="1200">
                  <a:solidFill>
                    <a:srgbClr val="000000"/>
                  </a:solidFill>
                  <a:effectLst/>
                  <a:latin typeface="+mj-lt"/>
                  <a:ea typeface="Times New Roman"/>
                  <a:cs typeface="Arial"/>
                </a:rPr>
                <a:t>Isolierte Markenwerte &amp; </a:t>
              </a:r>
              <a:endParaRPr lang="de-CH" sz="1200">
                <a:effectLst/>
                <a:latin typeface="+mj-lt"/>
                <a:ea typeface="Times New Roman"/>
              </a:endParaRPr>
            </a:p>
            <a:p>
              <a:pPr fontAlgn="base">
                <a:spcAft>
                  <a:spcPts val="0"/>
                </a:spcAft>
              </a:pPr>
              <a:r>
                <a:rPr lang="de-CH" sz="900" kern="1200">
                  <a:solidFill>
                    <a:srgbClr val="000000"/>
                  </a:solidFill>
                  <a:effectLst/>
                  <a:latin typeface="+mj-lt"/>
                  <a:ea typeface="Times New Roman"/>
                  <a:cs typeface="Arial"/>
                </a:rPr>
                <a:t>Kundenleitwerte</a:t>
              </a:r>
              <a:endParaRPr lang="de-CH" sz="1200">
                <a:effectLst/>
                <a:latin typeface="+mj-lt"/>
                <a:ea typeface="Times New Roman"/>
              </a:endParaRPr>
            </a:p>
          </p:txBody>
        </p:sp>
        <p:cxnSp>
          <p:nvCxnSpPr>
            <p:cNvPr id="54" name="Gerade Verbindung 53"/>
            <p:cNvCxnSpPr/>
            <p:nvPr/>
          </p:nvCxnSpPr>
          <p:spPr>
            <a:xfrm>
              <a:off x="2736304" y="2657400"/>
              <a:ext cx="288032" cy="4823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p:nvCxnSpPr>
          <p:spPr>
            <a:xfrm>
              <a:off x="2736304" y="3179204"/>
              <a:ext cx="2880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Schritt 6: Strategische Synthese</a:t>
            </a:r>
            <a:endParaRPr lang="de-DE" dirty="0"/>
          </a:p>
        </p:txBody>
      </p:sp>
      <p:sp>
        <p:nvSpPr>
          <p:cNvPr id="3" name="Inhaltsplatzhalter 2"/>
          <p:cNvSpPr>
            <a:spLocks noGrp="1"/>
          </p:cNvSpPr>
          <p:nvPr>
            <p:ph idx="1"/>
          </p:nvPr>
        </p:nvSpPr>
        <p:spPr>
          <a:xfrm>
            <a:off x="251520" y="2204863"/>
            <a:ext cx="8713093" cy="4372149"/>
          </a:xfrm>
        </p:spPr>
        <p:txBody>
          <a:bodyPr/>
          <a:lstStyle/>
          <a:p>
            <a:pPr marL="0"/>
            <a:r>
              <a:rPr lang="de-CH" sz="1200" dirty="0" smtClean="0"/>
              <a:t>Handlungsbedarf:</a:t>
            </a:r>
          </a:p>
          <a:p>
            <a:pPr marL="0"/>
            <a:endParaRPr lang="de-CH" sz="1200" dirty="0" smtClean="0"/>
          </a:p>
          <a:p>
            <a:pPr marL="0"/>
            <a:r>
              <a:rPr lang="de-CH" sz="1200" b="1" dirty="0" smtClean="0"/>
              <a:t>Szenario A: </a:t>
            </a:r>
            <a:r>
              <a:rPr lang="de-CH" sz="1200" dirty="0" smtClean="0"/>
              <a:t>Ihre Markenwerte unterstützen die identifizierten Kundenleitwerte einwandfrei. Es besteht momentan kein Handlungsbedarf.</a:t>
            </a:r>
          </a:p>
          <a:p>
            <a:pPr marL="0"/>
            <a:endParaRPr lang="de-CH" sz="1200" dirty="0" smtClean="0"/>
          </a:p>
          <a:p>
            <a:pPr marL="0"/>
            <a:r>
              <a:rPr lang="de-CH" sz="1200" b="1" dirty="0" smtClean="0"/>
              <a:t>Szenario B: </a:t>
            </a:r>
            <a:r>
              <a:rPr lang="de-CH" sz="1200" dirty="0" smtClean="0"/>
              <a:t>Die isolierten Markenwerte sind für die Erlebnisgestaltung mit den definierten Zielkunden nicht relevant und können somit vernachlässigt werden. Falls diese Markenwerte die Kundenleitwerte keines Zielkundensegmentes stützen, ist zudem zu prüfen, ob diese gegebenenfalls gänzlich gestrichen werden können.</a:t>
            </a:r>
          </a:p>
          <a:p>
            <a:pPr marL="0"/>
            <a:endParaRPr lang="de-CH" sz="1200" dirty="0" smtClean="0"/>
          </a:p>
          <a:p>
            <a:pPr marL="0"/>
            <a:r>
              <a:rPr lang="de-CH" sz="1200" b="1" dirty="0" smtClean="0"/>
              <a:t>Szenario C:</a:t>
            </a:r>
            <a:r>
              <a:rPr lang="de-CH" sz="1200" dirty="0" smtClean="0"/>
              <a:t> Für die operative Gestaltung des Kundenerlebnisses besteht die Gefahr, dass diese nicht in ausreichendem Mass von den Markenwerten gestützt wird. Mögliche Folgen sind entweder, dass die Realisierung des Kundenerlebnisses misslingt oder dass das gewählte Erlebnis für die Zielkunden nicht glaubwürdig ist. </a:t>
            </a:r>
          </a:p>
          <a:p>
            <a:pPr marL="0"/>
            <a:endParaRPr lang="de-CH" sz="1200" dirty="0" smtClean="0"/>
          </a:p>
          <a:p>
            <a:pPr marL="0"/>
            <a:r>
              <a:rPr lang="de-CH" sz="1200" b="1" dirty="0" smtClean="0"/>
              <a:t>Szenario D:</a:t>
            </a:r>
            <a:r>
              <a:rPr lang="de-CH" sz="1200" dirty="0" smtClean="0"/>
              <a:t> Dieser Fall zeigt dringenden Handlungsbedarf auf strategischer Ebene auf, der zwingend erst gedeckt werden sollte, bevor mit der operativen Gestaltung des Kundenerlebnisses in den Schritten 7 bis 9 begonnen werden kann. </a:t>
            </a:r>
          </a:p>
          <a:p>
            <a:pPr marL="0"/>
            <a:endParaRPr lang="de-CH" sz="1200" dirty="0" smtClean="0"/>
          </a:p>
          <a:p>
            <a:pPr marL="0"/>
            <a:endParaRPr lang="de-DE" sz="1200" dirty="0"/>
          </a:p>
        </p:txBody>
      </p:sp>
      <p:sp>
        <p:nvSpPr>
          <p:cNvPr id="4" name="Foliennummernplatzhalter 3"/>
          <p:cNvSpPr>
            <a:spLocks noGrp="1"/>
          </p:cNvSpPr>
          <p:nvPr>
            <p:ph type="sldNum" sz="quarter" idx="10"/>
          </p:nvPr>
        </p:nvSpPr>
        <p:spPr/>
        <p:txBody>
          <a:bodyPr/>
          <a:lstStyle/>
          <a:p>
            <a:fld id="{1B081D84-7461-4751-B538-5E930955CB74}" type="slidenum">
              <a:rPr lang="de-CH" smtClean="0"/>
              <a:pPr/>
              <a:t>26</a:t>
            </a:fld>
            <a:endParaRPr lang="de-CH">
              <a:latin typeface="Lucida Sans Unicode" pitchFamily="34" charset="0"/>
            </a:endParaRPr>
          </a:p>
        </p:txBody>
      </p:sp>
      <p:sp>
        <p:nvSpPr>
          <p:cNvPr id="5" name="Inhaltsplatzhalter 2"/>
          <p:cNvSpPr txBox="1">
            <a:spLocks/>
          </p:cNvSpPr>
          <p:nvPr/>
        </p:nvSpPr>
        <p:spPr bwMode="auto">
          <a:xfrm>
            <a:off x="611560" y="1556792"/>
            <a:ext cx="1008112" cy="21602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10000"/>
              </a:spcAft>
              <a:buClrTx/>
              <a:buSzTx/>
              <a:buFontTx/>
              <a:buNone/>
              <a:tabLst>
                <a:tab pos="2514600" algn="l"/>
              </a:tabLst>
              <a:defRPr/>
            </a:pPr>
            <a:r>
              <a:rPr kumimoji="0" lang="de-CH" sz="1600" b="0" i="0" u="none" strike="noStrike" kern="0" cap="none" spc="0" normalizeH="0" baseline="0" noProof="0" dirty="0" smtClean="0">
                <a:ln>
                  <a:noFill/>
                </a:ln>
                <a:solidFill>
                  <a:schemeClr val="tx1"/>
                </a:solidFill>
                <a:effectLst/>
                <a:uLnTx/>
                <a:uFillTx/>
                <a:latin typeface="+mn-lt"/>
                <a:ea typeface="+mn-ea"/>
                <a:cs typeface="+mn-cs"/>
                <a:sym typeface="Wingdings"/>
              </a:rPr>
              <a:t>Evaluation</a:t>
            </a:r>
            <a:endParaRPr kumimoji="0" lang="de-CH" sz="16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30000"/>
              </a:spcBef>
              <a:spcAft>
                <a:spcPct val="10000"/>
              </a:spcAft>
              <a:buClrTx/>
              <a:buSzTx/>
              <a:buFontTx/>
              <a:buNone/>
              <a:tabLst>
                <a:tab pos="2514600" algn="l"/>
              </a:tabLst>
              <a:defRPr/>
            </a:pPr>
            <a:endParaRPr kumimoji="0" lang="de-CH" sz="16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30000"/>
              </a:spcBef>
              <a:spcAft>
                <a:spcPct val="10000"/>
              </a:spcAft>
              <a:buClrTx/>
              <a:buSzTx/>
              <a:buFontTx/>
              <a:buNone/>
              <a:tabLst>
                <a:tab pos="2514600" algn="l"/>
              </a:tabLst>
              <a:defRPr/>
            </a:pPr>
            <a:endParaRPr kumimoji="0" lang="de-CH" sz="16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30000"/>
              </a:spcBef>
              <a:spcAft>
                <a:spcPct val="10000"/>
              </a:spcAft>
              <a:buClrTx/>
              <a:buSzTx/>
              <a:buFontTx/>
              <a:buNone/>
              <a:tabLst>
                <a:tab pos="2514600" algn="l"/>
              </a:tabLst>
              <a:defRPr/>
            </a:pPr>
            <a:endParaRPr kumimoji="0" lang="de-CH" sz="16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30000"/>
              </a:spcBef>
              <a:spcAft>
                <a:spcPct val="10000"/>
              </a:spcAft>
              <a:buClrTx/>
              <a:buSzTx/>
              <a:buFontTx/>
              <a:buNone/>
              <a:tabLst>
                <a:tab pos="2514600" algn="l"/>
              </a:tabLst>
              <a:defRPr/>
            </a:pPr>
            <a:endParaRPr kumimoji="0" lang="en-GB" sz="1600" b="0" i="0" u="none" strike="noStrike" kern="0" cap="none" spc="0" normalizeH="0" baseline="0" noProof="0" dirty="0">
              <a:ln>
                <a:noFill/>
              </a:ln>
              <a:solidFill>
                <a:schemeClr val="tx1"/>
              </a:solidFill>
              <a:effectLst/>
              <a:uLnTx/>
              <a:uFillTx/>
              <a:latin typeface="+mn-lt"/>
              <a:ea typeface="+mn-ea"/>
              <a:cs typeface="+mn-cs"/>
            </a:endParaRPr>
          </a:p>
        </p:txBody>
      </p:sp>
      <p:sp>
        <p:nvSpPr>
          <p:cNvPr id="6" name="Textfeld 5"/>
          <p:cNvSpPr txBox="1"/>
          <p:nvPr/>
        </p:nvSpPr>
        <p:spPr>
          <a:xfrm>
            <a:off x="179512" y="1484784"/>
            <a:ext cx="389850" cy="369332"/>
          </a:xfrm>
          <a:prstGeom prst="rect">
            <a:avLst/>
          </a:prstGeom>
          <a:noFill/>
        </p:spPr>
        <p:txBody>
          <a:bodyPr wrap="none" rtlCol="0">
            <a:spAutoFit/>
          </a:bodyPr>
          <a:lstStyle/>
          <a:p>
            <a:r>
              <a:rPr lang="de-CH" dirty="0" smtClean="0">
                <a:sym typeface="Wingdings"/>
              </a:rPr>
              <a:t></a:t>
            </a:r>
            <a:endParaRPr lang="de-DE"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Schritt 7: Drehbuch Kundenerlebnis</a:t>
            </a:r>
            <a:endParaRPr lang="de-DE" dirty="0"/>
          </a:p>
        </p:txBody>
      </p:sp>
      <p:sp>
        <p:nvSpPr>
          <p:cNvPr id="3" name="Inhaltsplatzhalter 2"/>
          <p:cNvSpPr>
            <a:spLocks noGrp="1"/>
          </p:cNvSpPr>
          <p:nvPr>
            <p:ph idx="1"/>
          </p:nvPr>
        </p:nvSpPr>
        <p:spPr>
          <a:xfrm>
            <a:off x="179388" y="1988839"/>
            <a:ext cx="8785225" cy="576065"/>
          </a:xfrm>
        </p:spPr>
        <p:txBody>
          <a:bodyPr/>
          <a:lstStyle/>
          <a:p>
            <a:pPr marL="0"/>
            <a:r>
              <a:rPr lang="de-CH" sz="1200" dirty="0" smtClean="0"/>
              <a:t>In diesem Schritt wird ein Drehbuch für die operative Umsetzung des idealen Kundenerlebnisses entwickelt. </a:t>
            </a:r>
            <a:r>
              <a:rPr lang="de-DE" sz="1200" dirty="0" smtClean="0"/>
              <a:t>Mithilfe des </a:t>
            </a:r>
            <a:r>
              <a:rPr lang="de-DE" sz="1200" dirty="0" err="1" smtClean="0"/>
              <a:t>Fishbone</a:t>
            </a:r>
            <a:r>
              <a:rPr lang="de-DE" sz="1200" dirty="0" smtClean="0"/>
              <a:t>-Diagramms werden Wirkungsbeziehungen (Unternehmenssignale) aufgeführt, die zu einem Ergebnis (Ansprache des Kundenleitwertes) führen. Ausgangspunkt für das Drehbuch ist wiederum die Kundenerlebnisgeschichte.</a:t>
            </a:r>
          </a:p>
          <a:p>
            <a:pPr marL="0"/>
            <a:endParaRPr lang="de-DE" sz="1200" dirty="0"/>
          </a:p>
        </p:txBody>
      </p:sp>
      <p:sp>
        <p:nvSpPr>
          <p:cNvPr id="4" name="Foliennummernplatzhalter 3"/>
          <p:cNvSpPr>
            <a:spLocks noGrp="1"/>
          </p:cNvSpPr>
          <p:nvPr>
            <p:ph type="sldNum" sz="quarter" idx="10"/>
          </p:nvPr>
        </p:nvSpPr>
        <p:spPr/>
        <p:txBody>
          <a:bodyPr/>
          <a:lstStyle/>
          <a:p>
            <a:fld id="{1B081D84-7461-4751-B538-5E930955CB74}" type="slidenum">
              <a:rPr lang="de-CH" smtClean="0"/>
              <a:pPr/>
              <a:t>27</a:t>
            </a:fld>
            <a:endParaRPr lang="de-CH">
              <a:latin typeface="Lucida Sans Unicode" pitchFamily="34" charset="0"/>
            </a:endParaRPr>
          </a:p>
        </p:txBody>
      </p:sp>
      <p:pic>
        <p:nvPicPr>
          <p:cNvPr id="5" name="Picture 2" descr="C:\Users\ujuettne\AppData\Local\Microsoft\Windows\Temporary Internet Files\Content.IE5\VD4H76SN\MC90043261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484784"/>
            <a:ext cx="509920" cy="441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eck 5"/>
          <p:cNvSpPr/>
          <p:nvPr/>
        </p:nvSpPr>
        <p:spPr>
          <a:xfrm>
            <a:off x="755576" y="1556792"/>
            <a:ext cx="526106" cy="276999"/>
          </a:xfrm>
          <a:prstGeom prst="rect">
            <a:avLst/>
          </a:prstGeom>
        </p:spPr>
        <p:txBody>
          <a:bodyPr wrap="none">
            <a:spAutoFit/>
          </a:bodyPr>
          <a:lstStyle/>
          <a:p>
            <a:r>
              <a:rPr lang="de-CH" sz="1200" kern="0" dirty="0">
                <a:solidFill>
                  <a:srgbClr val="000000"/>
                </a:solidFill>
                <a:latin typeface="+mj-lt"/>
                <a:cs typeface="Arial" charset="0"/>
              </a:rPr>
              <a:t>Idee </a:t>
            </a:r>
            <a:endParaRPr lang="de-DE" sz="1200" dirty="0">
              <a:latin typeface="+mj-lt"/>
            </a:endParaRPr>
          </a:p>
        </p:txBody>
      </p:sp>
      <p:pic>
        <p:nvPicPr>
          <p:cNvPr id="7" name="Picture 9" descr="C:\Users\ujuettne\AppData\Local\Microsoft\Windows\Temporary Internet Files\Content.IE5\VD4H76SN\MC900433883[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4653136"/>
            <a:ext cx="416435" cy="38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feld 24"/>
          <p:cNvSpPr txBox="1">
            <a:spLocks noChangeArrowheads="1"/>
          </p:cNvSpPr>
          <p:nvPr/>
        </p:nvSpPr>
        <p:spPr bwMode="auto">
          <a:xfrm>
            <a:off x="683568" y="4725144"/>
            <a:ext cx="32081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charset="0"/>
                <a:cs typeface="Arial" charset="0"/>
              </a:defRPr>
            </a:lvl1pPr>
            <a:lvl2pPr marL="742950" indent="-285750" eaLnBrk="0" hangingPunct="0">
              <a:defRPr>
                <a:solidFill>
                  <a:schemeClr val="tx1"/>
                </a:solidFill>
                <a:latin typeface="Lucida Sans Unicode" charset="0"/>
                <a:cs typeface="Arial" charset="0"/>
              </a:defRPr>
            </a:lvl2pPr>
            <a:lvl3pPr marL="1143000" indent="-228600" eaLnBrk="0" hangingPunct="0">
              <a:defRPr>
                <a:solidFill>
                  <a:schemeClr val="tx1"/>
                </a:solidFill>
                <a:latin typeface="Lucida Sans Unicode" charset="0"/>
                <a:cs typeface="Arial" charset="0"/>
              </a:defRPr>
            </a:lvl3pPr>
            <a:lvl4pPr marL="1600200" indent="-228600" eaLnBrk="0" hangingPunct="0">
              <a:defRPr>
                <a:solidFill>
                  <a:schemeClr val="tx1"/>
                </a:solidFill>
                <a:latin typeface="Lucida Sans Unicode" charset="0"/>
                <a:cs typeface="Arial" charset="0"/>
              </a:defRPr>
            </a:lvl4pPr>
            <a:lvl5pPr marL="2057400" indent="-228600" eaLnBrk="0" hangingPunct="0">
              <a:defRPr>
                <a:solidFill>
                  <a:schemeClr val="tx1"/>
                </a:solidFill>
                <a:latin typeface="Lucida Sans Unicode" charset="0"/>
                <a:cs typeface="Arial" charset="0"/>
              </a:defRPr>
            </a:lvl5pPr>
            <a:lvl6pPr marL="2514600" indent="-228600" eaLnBrk="0" fontAlgn="base" hangingPunct="0">
              <a:spcBef>
                <a:spcPct val="0"/>
              </a:spcBef>
              <a:spcAft>
                <a:spcPct val="0"/>
              </a:spcAft>
              <a:defRPr>
                <a:solidFill>
                  <a:schemeClr val="tx1"/>
                </a:solidFill>
                <a:latin typeface="Lucida Sans Unicode" charset="0"/>
                <a:cs typeface="Arial" charset="0"/>
              </a:defRPr>
            </a:lvl6pPr>
            <a:lvl7pPr marL="2971800" indent="-228600" eaLnBrk="0" fontAlgn="base" hangingPunct="0">
              <a:spcBef>
                <a:spcPct val="0"/>
              </a:spcBef>
              <a:spcAft>
                <a:spcPct val="0"/>
              </a:spcAft>
              <a:defRPr>
                <a:solidFill>
                  <a:schemeClr val="tx1"/>
                </a:solidFill>
                <a:latin typeface="Lucida Sans Unicode" charset="0"/>
                <a:cs typeface="Arial" charset="0"/>
              </a:defRPr>
            </a:lvl7pPr>
            <a:lvl8pPr marL="3429000" indent="-228600" eaLnBrk="0" fontAlgn="base" hangingPunct="0">
              <a:spcBef>
                <a:spcPct val="0"/>
              </a:spcBef>
              <a:spcAft>
                <a:spcPct val="0"/>
              </a:spcAft>
              <a:defRPr>
                <a:solidFill>
                  <a:schemeClr val="tx1"/>
                </a:solidFill>
                <a:latin typeface="Lucida Sans Unicode" charset="0"/>
                <a:cs typeface="Arial" charset="0"/>
              </a:defRPr>
            </a:lvl8pPr>
            <a:lvl9pPr marL="3886200" indent="-228600" eaLnBrk="0" fontAlgn="base" hangingPunct="0">
              <a:spcBef>
                <a:spcPct val="0"/>
              </a:spcBef>
              <a:spcAft>
                <a:spcPct val="0"/>
              </a:spcAft>
              <a:defRPr>
                <a:solidFill>
                  <a:schemeClr val="tx1"/>
                </a:solidFill>
                <a:latin typeface="Lucida Sans Unicode" charset="0"/>
                <a:cs typeface="Arial" charset="0"/>
              </a:defRPr>
            </a:lvl9pPr>
          </a:lstStyle>
          <a:p>
            <a:pPr eaLnBrk="1" hangingPunct="1"/>
            <a:r>
              <a:rPr lang="de-CH" sz="1200" dirty="0">
                <a:latin typeface="+mj-lt"/>
              </a:rPr>
              <a:t>Tipps, Tricks und zu vermeidende Fallstricke</a:t>
            </a:r>
          </a:p>
        </p:txBody>
      </p:sp>
      <p:grpSp>
        <p:nvGrpSpPr>
          <p:cNvPr id="10" name="Gruppieren 48"/>
          <p:cNvGrpSpPr>
            <a:grpSpLocks/>
          </p:cNvGrpSpPr>
          <p:nvPr/>
        </p:nvGrpSpPr>
        <p:grpSpPr bwMode="auto">
          <a:xfrm>
            <a:off x="107504" y="2636913"/>
            <a:ext cx="5538788" cy="1872208"/>
            <a:chOff x="125469" y="836712"/>
            <a:chExt cx="7182835" cy="2448272"/>
          </a:xfrm>
        </p:grpSpPr>
        <p:cxnSp>
          <p:nvCxnSpPr>
            <p:cNvPr id="11" name="Gerade Verbindung mit Pfeil 4"/>
            <p:cNvCxnSpPr>
              <a:cxnSpLocks noChangeShapeType="1"/>
            </p:cNvCxnSpPr>
            <p:nvPr/>
          </p:nvCxnSpPr>
          <p:spPr bwMode="auto">
            <a:xfrm flipV="1">
              <a:off x="125469" y="1935222"/>
              <a:ext cx="5826166" cy="4408"/>
            </a:xfrm>
            <a:prstGeom prst="straightConnector1">
              <a:avLst/>
            </a:prstGeom>
            <a:noFill/>
            <a:ln w="9525" algn="ctr">
              <a:solidFill>
                <a:srgbClr val="4A7EBB"/>
              </a:solidFill>
              <a:round/>
              <a:headEnd/>
              <a:tailEnd type="arrow" w="med" len="med"/>
            </a:ln>
            <a:extLst>
              <a:ext uri="{909E8E84-426E-40DD-AFC4-6F175D3DCCD1}">
                <a14:hiddenFill xmlns:a14="http://schemas.microsoft.com/office/drawing/2010/main">
                  <a:noFill/>
                </a14:hiddenFill>
              </a:ext>
            </a:extLst>
          </p:spPr>
        </p:cxnSp>
        <p:sp>
          <p:nvSpPr>
            <p:cNvPr id="12" name="Ellipse 11"/>
            <p:cNvSpPr/>
            <p:nvPr/>
          </p:nvSpPr>
          <p:spPr bwMode="auto">
            <a:xfrm>
              <a:off x="5951614" y="1630173"/>
              <a:ext cx="1356690" cy="689505"/>
            </a:xfrm>
            <a:prstGeom prst="ellipse">
              <a:avLst/>
            </a:prstGeom>
            <a:no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r>
                <a:rPr lang="de-CH" sz="1000" b="1" kern="0" dirty="0">
                  <a:solidFill>
                    <a:sysClr val="windowText" lastClr="000000"/>
                  </a:solidFill>
                  <a:latin typeface="Calibri"/>
                </a:rPr>
                <a:t>Kunden-leitwert 1</a:t>
              </a:r>
            </a:p>
          </p:txBody>
        </p:sp>
        <p:cxnSp>
          <p:nvCxnSpPr>
            <p:cNvPr id="13" name="Gerade Verbindung mit Pfeil 6"/>
            <p:cNvCxnSpPr>
              <a:cxnSpLocks noChangeShapeType="1"/>
            </p:cNvCxnSpPr>
            <p:nvPr/>
          </p:nvCxnSpPr>
          <p:spPr bwMode="auto">
            <a:xfrm>
              <a:off x="2715552" y="1157193"/>
              <a:ext cx="1176757" cy="753714"/>
            </a:xfrm>
            <a:prstGeom prst="straightConnector1">
              <a:avLst/>
            </a:prstGeom>
            <a:noFill/>
            <a:ln w="9525" algn="ctr">
              <a:solidFill>
                <a:srgbClr val="4A7EBB"/>
              </a:solidFill>
              <a:round/>
              <a:headEnd/>
              <a:tailEnd type="arrow" w="med" len="med"/>
            </a:ln>
            <a:extLst>
              <a:ext uri="{909E8E84-426E-40DD-AFC4-6F175D3DCCD1}">
                <a14:hiddenFill xmlns:a14="http://schemas.microsoft.com/office/drawing/2010/main">
                  <a:noFill/>
                </a14:hiddenFill>
              </a:ext>
            </a:extLst>
          </p:spPr>
        </p:cxnSp>
        <p:cxnSp>
          <p:nvCxnSpPr>
            <p:cNvPr id="14" name="Gerade Verbindung mit Pfeil 7"/>
            <p:cNvCxnSpPr>
              <a:cxnSpLocks noChangeShapeType="1"/>
            </p:cNvCxnSpPr>
            <p:nvPr/>
          </p:nvCxnSpPr>
          <p:spPr bwMode="auto">
            <a:xfrm>
              <a:off x="4381184" y="1157193"/>
              <a:ext cx="1178922" cy="753714"/>
            </a:xfrm>
            <a:prstGeom prst="straightConnector1">
              <a:avLst/>
            </a:prstGeom>
            <a:noFill/>
            <a:ln w="9525" algn="ctr">
              <a:solidFill>
                <a:srgbClr val="4A7EBB"/>
              </a:solidFill>
              <a:round/>
              <a:headEnd/>
              <a:tailEnd type="arrow" w="med" len="med"/>
            </a:ln>
            <a:extLst>
              <a:ext uri="{909E8E84-426E-40DD-AFC4-6F175D3DCCD1}">
                <a14:hiddenFill xmlns:a14="http://schemas.microsoft.com/office/drawing/2010/main">
                  <a:noFill/>
                </a14:hiddenFill>
              </a:ext>
            </a:extLst>
          </p:spPr>
        </p:cxnSp>
        <p:cxnSp>
          <p:nvCxnSpPr>
            <p:cNvPr id="15" name="Gerade Verbindung mit Pfeil 8"/>
            <p:cNvCxnSpPr>
              <a:cxnSpLocks noChangeShapeType="1"/>
            </p:cNvCxnSpPr>
            <p:nvPr/>
          </p:nvCxnSpPr>
          <p:spPr bwMode="auto">
            <a:xfrm flipV="1">
              <a:off x="4581033" y="1958670"/>
              <a:ext cx="1083741" cy="1210007"/>
            </a:xfrm>
            <a:prstGeom prst="straightConnector1">
              <a:avLst/>
            </a:prstGeom>
            <a:noFill/>
            <a:ln w="9525" algn="ctr">
              <a:solidFill>
                <a:srgbClr val="4A7EBB"/>
              </a:solidFill>
              <a:round/>
              <a:headEnd/>
              <a:tailEnd type="arrow" w="med" len="med"/>
            </a:ln>
            <a:extLst>
              <a:ext uri="{909E8E84-426E-40DD-AFC4-6F175D3DCCD1}">
                <a14:hiddenFill xmlns:a14="http://schemas.microsoft.com/office/drawing/2010/main">
                  <a:noFill/>
                </a14:hiddenFill>
              </a:ext>
            </a:extLst>
          </p:spPr>
        </p:cxnSp>
        <p:cxnSp>
          <p:nvCxnSpPr>
            <p:cNvPr id="16" name="Gerade Verbindung mit Pfeil 9"/>
            <p:cNvCxnSpPr>
              <a:cxnSpLocks noChangeShapeType="1"/>
            </p:cNvCxnSpPr>
            <p:nvPr/>
          </p:nvCxnSpPr>
          <p:spPr bwMode="auto">
            <a:xfrm flipV="1">
              <a:off x="2556447" y="1967907"/>
              <a:ext cx="1742537" cy="1200770"/>
            </a:xfrm>
            <a:prstGeom prst="straightConnector1">
              <a:avLst/>
            </a:prstGeom>
            <a:noFill/>
            <a:ln w="9525" algn="ctr">
              <a:solidFill>
                <a:srgbClr val="4A7EBB"/>
              </a:solidFill>
              <a:round/>
              <a:headEnd/>
              <a:tailEnd type="arrow" w="med" len="med"/>
            </a:ln>
            <a:extLst>
              <a:ext uri="{909E8E84-426E-40DD-AFC4-6F175D3DCCD1}">
                <a14:hiddenFill xmlns:a14="http://schemas.microsoft.com/office/drawing/2010/main">
                  <a:noFill/>
                </a14:hiddenFill>
              </a:ext>
            </a:extLst>
          </p:spPr>
        </p:cxnSp>
        <p:cxnSp>
          <p:nvCxnSpPr>
            <p:cNvPr id="17" name="Gerade Verbindung 14"/>
            <p:cNvCxnSpPr>
              <a:cxnSpLocks noChangeShapeType="1"/>
            </p:cNvCxnSpPr>
            <p:nvPr/>
          </p:nvCxnSpPr>
          <p:spPr bwMode="auto">
            <a:xfrm flipH="1">
              <a:off x="2012666" y="2596269"/>
              <a:ext cx="1338992" cy="0"/>
            </a:xfrm>
            <a:prstGeom prst="line">
              <a:avLst/>
            </a:prstGeom>
            <a:noFill/>
            <a:ln w="9525" algn="ctr">
              <a:solidFill>
                <a:srgbClr val="4A7EBB"/>
              </a:solidFill>
              <a:round/>
              <a:headEnd/>
              <a:tailEnd/>
            </a:ln>
            <a:extLst>
              <a:ext uri="{909E8E84-426E-40DD-AFC4-6F175D3DCCD1}">
                <a14:hiddenFill xmlns:a14="http://schemas.microsoft.com/office/drawing/2010/main">
                  <a:noFill/>
                </a14:hiddenFill>
              </a:ext>
            </a:extLst>
          </p:spPr>
        </p:cxnSp>
        <p:cxnSp>
          <p:nvCxnSpPr>
            <p:cNvPr id="18" name="Gerade Verbindung 15"/>
            <p:cNvCxnSpPr>
              <a:cxnSpLocks noChangeShapeType="1"/>
            </p:cNvCxnSpPr>
            <p:nvPr/>
          </p:nvCxnSpPr>
          <p:spPr bwMode="auto">
            <a:xfrm flipH="1" flipV="1">
              <a:off x="2255971" y="2284070"/>
              <a:ext cx="1470946" cy="7390"/>
            </a:xfrm>
            <a:prstGeom prst="line">
              <a:avLst/>
            </a:prstGeom>
            <a:noFill/>
            <a:ln w="9525" algn="ctr">
              <a:solidFill>
                <a:srgbClr val="4A7EBB"/>
              </a:solidFill>
              <a:round/>
              <a:headEnd/>
              <a:tailEnd/>
            </a:ln>
            <a:extLst>
              <a:ext uri="{909E8E84-426E-40DD-AFC4-6F175D3DCCD1}">
                <a14:hiddenFill xmlns:a14="http://schemas.microsoft.com/office/drawing/2010/main">
                  <a:noFill/>
                </a14:hiddenFill>
              </a:ext>
            </a:extLst>
          </p:spPr>
        </p:cxnSp>
        <p:cxnSp>
          <p:nvCxnSpPr>
            <p:cNvPr id="19" name="Gerade Verbindung 17"/>
            <p:cNvCxnSpPr>
              <a:cxnSpLocks noChangeShapeType="1"/>
            </p:cNvCxnSpPr>
            <p:nvPr/>
          </p:nvCxnSpPr>
          <p:spPr bwMode="auto">
            <a:xfrm flipH="1" flipV="1">
              <a:off x="3960372" y="2652954"/>
              <a:ext cx="1079416" cy="12931"/>
            </a:xfrm>
            <a:prstGeom prst="line">
              <a:avLst/>
            </a:prstGeom>
            <a:noFill/>
            <a:ln w="9525" algn="ctr">
              <a:solidFill>
                <a:srgbClr val="4A7EBB"/>
              </a:solidFill>
              <a:round/>
              <a:headEnd/>
              <a:tailEnd/>
            </a:ln>
            <a:extLst>
              <a:ext uri="{909E8E84-426E-40DD-AFC4-6F175D3DCCD1}">
                <a14:hiddenFill xmlns:a14="http://schemas.microsoft.com/office/drawing/2010/main">
                  <a:noFill/>
                </a14:hiddenFill>
              </a:ext>
            </a:extLst>
          </p:spPr>
        </p:cxnSp>
        <p:cxnSp>
          <p:nvCxnSpPr>
            <p:cNvPr id="20" name="Gerade Verbindung 18"/>
            <p:cNvCxnSpPr>
              <a:cxnSpLocks noChangeShapeType="1"/>
            </p:cNvCxnSpPr>
            <p:nvPr/>
          </p:nvCxnSpPr>
          <p:spPr bwMode="auto">
            <a:xfrm flipH="1" flipV="1">
              <a:off x="4220130" y="2330690"/>
              <a:ext cx="1079415" cy="12931"/>
            </a:xfrm>
            <a:prstGeom prst="line">
              <a:avLst/>
            </a:prstGeom>
            <a:noFill/>
            <a:ln w="9525" algn="ctr">
              <a:solidFill>
                <a:srgbClr val="4A7EBB"/>
              </a:solidFill>
              <a:round/>
              <a:headEnd/>
              <a:tailEnd/>
            </a:ln>
            <a:extLst>
              <a:ext uri="{909E8E84-426E-40DD-AFC4-6F175D3DCCD1}">
                <a14:hiddenFill xmlns:a14="http://schemas.microsoft.com/office/drawing/2010/main">
                  <a:noFill/>
                </a14:hiddenFill>
              </a:ext>
            </a:extLst>
          </p:spPr>
        </p:cxnSp>
        <p:cxnSp>
          <p:nvCxnSpPr>
            <p:cNvPr id="21" name="Gerade Verbindung 19"/>
            <p:cNvCxnSpPr>
              <a:cxnSpLocks noChangeShapeType="1"/>
            </p:cNvCxnSpPr>
            <p:nvPr/>
          </p:nvCxnSpPr>
          <p:spPr bwMode="auto">
            <a:xfrm flipH="1" flipV="1">
              <a:off x="3899501" y="1534051"/>
              <a:ext cx="1077252" cy="12931"/>
            </a:xfrm>
            <a:prstGeom prst="line">
              <a:avLst/>
            </a:prstGeom>
            <a:noFill/>
            <a:ln w="9525" algn="ctr">
              <a:solidFill>
                <a:srgbClr val="4A7EBB"/>
              </a:solidFill>
              <a:round/>
              <a:headEnd/>
              <a:tailEnd/>
            </a:ln>
            <a:extLst>
              <a:ext uri="{909E8E84-426E-40DD-AFC4-6F175D3DCCD1}">
                <a14:hiddenFill xmlns:a14="http://schemas.microsoft.com/office/drawing/2010/main">
                  <a:noFill/>
                </a14:hiddenFill>
              </a:ext>
            </a:extLst>
          </p:spPr>
        </p:cxnSp>
        <p:cxnSp>
          <p:nvCxnSpPr>
            <p:cNvPr id="22" name="Gerade Verbindung 20"/>
            <p:cNvCxnSpPr>
              <a:cxnSpLocks noChangeShapeType="1"/>
            </p:cNvCxnSpPr>
            <p:nvPr/>
          </p:nvCxnSpPr>
          <p:spPr bwMode="auto">
            <a:xfrm flipH="1" flipV="1">
              <a:off x="2397568" y="1646737"/>
              <a:ext cx="1079415" cy="12932"/>
            </a:xfrm>
            <a:prstGeom prst="line">
              <a:avLst/>
            </a:prstGeom>
            <a:noFill/>
            <a:ln w="9525" algn="ctr">
              <a:solidFill>
                <a:srgbClr val="4A7EBB"/>
              </a:solidFill>
              <a:round/>
              <a:headEnd/>
              <a:tailEnd/>
            </a:ln>
            <a:extLst>
              <a:ext uri="{909E8E84-426E-40DD-AFC4-6F175D3DCCD1}">
                <a14:hiddenFill xmlns:a14="http://schemas.microsoft.com/office/drawing/2010/main">
                  <a:noFill/>
                </a14:hiddenFill>
              </a:ext>
            </a:extLst>
          </p:spPr>
        </p:cxnSp>
        <p:cxnSp>
          <p:nvCxnSpPr>
            <p:cNvPr id="23" name="Gerade Verbindung mit Pfeil 21"/>
            <p:cNvCxnSpPr>
              <a:cxnSpLocks noChangeShapeType="1"/>
            </p:cNvCxnSpPr>
            <p:nvPr/>
          </p:nvCxnSpPr>
          <p:spPr bwMode="auto">
            <a:xfrm>
              <a:off x="828536" y="1164583"/>
              <a:ext cx="1176757" cy="753714"/>
            </a:xfrm>
            <a:prstGeom prst="straightConnector1">
              <a:avLst/>
            </a:prstGeom>
            <a:noFill/>
            <a:ln w="9525" algn="ctr">
              <a:solidFill>
                <a:srgbClr val="4A7EBB"/>
              </a:solidFill>
              <a:round/>
              <a:headEnd/>
              <a:tailEnd type="arrow" w="med" len="med"/>
            </a:ln>
            <a:extLst>
              <a:ext uri="{909E8E84-426E-40DD-AFC4-6F175D3DCCD1}">
                <a14:hiddenFill xmlns:a14="http://schemas.microsoft.com/office/drawing/2010/main">
                  <a:noFill/>
                </a14:hiddenFill>
              </a:ext>
            </a:extLst>
          </p:spPr>
        </p:cxnSp>
        <p:cxnSp>
          <p:nvCxnSpPr>
            <p:cNvPr id="24" name="Gerade Verbindung mit Pfeil 22"/>
            <p:cNvCxnSpPr>
              <a:cxnSpLocks noChangeShapeType="1"/>
            </p:cNvCxnSpPr>
            <p:nvPr/>
          </p:nvCxnSpPr>
          <p:spPr bwMode="auto">
            <a:xfrm flipV="1">
              <a:off x="669431" y="1967907"/>
              <a:ext cx="1742537" cy="1200770"/>
            </a:xfrm>
            <a:prstGeom prst="straightConnector1">
              <a:avLst/>
            </a:prstGeom>
            <a:noFill/>
            <a:ln w="9525" algn="ctr">
              <a:solidFill>
                <a:srgbClr val="4A7EBB"/>
              </a:solidFill>
              <a:round/>
              <a:headEnd/>
              <a:tailEnd type="arrow" w="med" len="med"/>
            </a:ln>
            <a:extLst>
              <a:ext uri="{909E8E84-426E-40DD-AFC4-6F175D3DCCD1}">
                <a14:hiddenFill xmlns:a14="http://schemas.microsoft.com/office/drawing/2010/main">
                  <a:noFill/>
                </a14:hiddenFill>
              </a:ext>
            </a:extLst>
          </p:spPr>
        </p:cxnSp>
        <p:cxnSp>
          <p:nvCxnSpPr>
            <p:cNvPr id="25" name="Gerade Verbindung 25"/>
            <p:cNvCxnSpPr>
              <a:cxnSpLocks noChangeShapeType="1"/>
            </p:cNvCxnSpPr>
            <p:nvPr/>
          </p:nvCxnSpPr>
          <p:spPr bwMode="auto">
            <a:xfrm flipH="1">
              <a:off x="125650" y="2603659"/>
              <a:ext cx="1338992" cy="0"/>
            </a:xfrm>
            <a:prstGeom prst="line">
              <a:avLst/>
            </a:prstGeom>
            <a:noFill/>
            <a:ln w="9525" algn="ctr">
              <a:solidFill>
                <a:srgbClr val="4A7EBB"/>
              </a:solidFill>
              <a:round/>
              <a:headEnd/>
              <a:tailEnd/>
            </a:ln>
            <a:extLst>
              <a:ext uri="{909E8E84-426E-40DD-AFC4-6F175D3DCCD1}">
                <a14:hiddenFill xmlns:a14="http://schemas.microsoft.com/office/drawing/2010/main">
                  <a:noFill/>
                </a14:hiddenFill>
              </a:ext>
            </a:extLst>
          </p:spPr>
        </p:cxnSp>
        <p:cxnSp>
          <p:nvCxnSpPr>
            <p:cNvPr id="26" name="Gerade Verbindung 26"/>
            <p:cNvCxnSpPr>
              <a:cxnSpLocks noChangeShapeType="1"/>
            </p:cNvCxnSpPr>
            <p:nvPr/>
          </p:nvCxnSpPr>
          <p:spPr bwMode="auto">
            <a:xfrm flipH="1">
              <a:off x="434842" y="2291460"/>
              <a:ext cx="1470947" cy="0"/>
            </a:xfrm>
            <a:prstGeom prst="line">
              <a:avLst/>
            </a:prstGeom>
            <a:noFill/>
            <a:ln w="9525" algn="ctr">
              <a:solidFill>
                <a:srgbClr val="4A7EBB"/>
              </a:solidFill>
              <a:round/>
              <a:headEnd/>
              <a:tailEnd/>
            </a:ln>
            <a:extLst>
              <a:ext uri="{909E8E84-426E-40DD-AFC4-6F175D3DCCD1}">
                <a14:hiddenFill xmlns:a14="http://schemas.microsoft.com/office/drawing/2010/main">
                  <a:noFill/>
                </a14:hiddenFill>
              </a:ext>
            </a:extLst>
          </p:spPr>
        </p:cxnSp>
        <p:cxnSp>
          <p:nvCxnSpPr>
            <p:cNvPr id="27" name="Gerade Verbindung 28"/>
            <p:cNvCxnSpPr>
              <a:cxnSpLocks noChangeShapeType="1"/>
            </p:cNvCxnSpPr>
            <p:nvPr/>
          </p:nvCxnSpPr>
          <p:spPr bwMode="auto">
            <a:xfrm flipH="1" flipV="1">
              <a:off x="510552" y="1654127"/>
              <a:ext cx="1079415" cy="12932"/>
            </a:xfrm>
            <a:prstGeom prst="line">
              <a:avLst/>
            </a:prstGeom>
            <a:noFill/>
            <a:ln w="9525" algn="ctr">
              <a:solidFill>
                <a:srgbClr val="4A7EBB"/>
              </a:solidFill>
              <a:round/>
              <a:headEnd/>
              <a:tailEnd/>
            </a:ln>
            <a:extLst>
              <a:ext uri="{909E8E84-426E-40DD-AFC4-6F175D3DCCD1}">
                <a14:hiddenFill xmlns:a14="http://schemas.microsoft.com/office/drawing/2010/main">
                  <a:noFill/>
                </a14:hiddenFill>
              </a:ext>
            </a:extLst>
          </p:spPr>
        </p:cxnSp>
        <p:sp>
          <p:nvSpPr>
            <p:cNvPr id="28" name="Rechteck 27"/>
            <p:cNvSpPr/>
            <p:nvPr/>
          </p:nvSpPr>
          <p:spPr>
            <a:xfrm>
              <a:off x="302518" y="836712"/>
              <a:ext cx="1486388" cy="43704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CH" sz="800" dirty="0">
                  <a:solidFill>
                    <a:schemeClr val="tx1"/>
                  </a:solidFill>
                </a:rPr>
                <a:t>Mitarbeitende im Kundenkontakt</a:t>
              </a:r>
            </a:p>
          </p:txBody>
        </p:sp>
        <p:sp>
          <p:nvSpPr>
            <p:cNvPr id="29" name="Rechteck 28"/>
            <p:cNvSpPr/>
            <p:nvPr/>
          </p:nvSpPr>
          <p:spPr>
            <a:xfrm>
              <a:off x="1905790" y="836712"/>
              <a:ext cx="1821128" cy="43704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CH" sz="800" dirty="0">
                  <a:solidFill>
                    <a:schemeClr val="tx1"/>
                  </a:solidFill>
                </a:rPr>
                <a:t>Interaktionen mit Dienstleistungspartnern</a:t>
              </a:r>
            </a:p>
          </p:txBody>
        </p:sp>
        <p:sp>
          <p:nvSpPr>
            <p:cNvPr id="30" name="Rechteck 29"/>
            <p:cNvSpPr/>
            <p:nvPr/>
          </p:nvSpPr>
          <p:spPr>
            <a:xfrm>
              <a:off x="3900755" y="836712"/>
              <a:ext cx="1539914" cy="43704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CH" sz="800" dirty="0">
                  <a:solidFill>
                    <a:schemeClr val="tx1"/>
                  </a:solidFill>
                </a:rPr>
                <a:t>Interaktionen zwischen Kunden</a:t>
              </a:r>
            </a:p>
          </p:txBody>
        </p:sp>
        <p:sp>
          <p:nvSpPr>
            <p:cNvPr id="31" name="Rechteck 30"/>
            <p:cNvSpPr/>
            <p:nvPr/>
          </p:nvSpPr>
          <p:spPr>
            <a:xfrm>
              <a:off x="2058597" y="2355744"/>
              <a:ext cx="1360806" cy="23761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CH" sz="600" dirty="0">
                  <a:solidFill>
                    <a:schemeClr val="tx1"/>
                  </a:solidFill>
                </a:rPr>
                <a:t>Einzelne Wirkungsbeziehung</a:t>
              </a:r>
            </a:p>
          </p:txBody>
        </p:sp>
        <p:sp>
          <p:nvSpPr>
            <p:cNvPr id="32" name="Rechteck 31"/>
            <p:cNvSpPr/>
            <p:nvPr/>
          </p:nvSpPr>
          <p:spPr>
            <a:xfrm>
              <a:off x="251051" y="2847944"/>
              <a:ext cx="1537855" cy="43704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CH" sz="800" dirty="0">
                  <a:solidFill>
                    <a:schemeClr val="tx1"/>
                  </a:solidFill>
                </a:rPr>
                <a:t>Physisches Angebot </a:t>
              </a:r>
              <a:r>
                <a:rPr lang="de-CH" sz="800" dirty="0" smtClean="0">
                  <a:solidFill>
                    <a:schemeClr val="tx1"/>
                  </a:solidFill>
                </a:rPr>
                <a:t>und  </a:t>
              </a:r>
              <a:r>
                <a:rPr lang="de-CH" sz="800" dirty="0">
                  <a:solidFill>
                    <a:schemeClr val="tx1"/>
                  </a:solidFill>
                </a:rPr>
                <a:t>Infrastruktur</a:t>
              </a:r>
            </a:p>
          </p:txBody>
        </p:sp>
        <p:sp>
          <p:nvSpPr>
            <p:cNvPr id="33" name="Rechteck 32"/>
            <p:cNvSpPr/>
            <p:nvPr/>
          </p:nvSpPr>
          <p:spPr>
            <a:xfrm>
              <a:off x="2070949" y="2847944"/>
              <a:ext cx="1397862" cy="43704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CH" sz="900" dirty="0">
                  <a:solidFill>
                    <a:schemeClr val="tx1"/>
                  </a:solidFill>
                </a:rPr>
                <a:t>Informations-</a:t>
              </a:r>
              <a:r>
                <a:rPr lang="de-CH" sz="900" dirty="0" err="1">
                  <a:solidFill>
                    <a:schemeClr val="tx1"/>
                  </a:solidFill>
                </a:rPr>
                <a:t>flüsse</a:t>
              </a:r>
              <a:r>
                <a:rPr lang="de-CH" sz="900" dirty="0">
                  <a:solidFill>
                    <a:schemeClr val="tx1"/>
                  </a:solidFill>
                </a:rPr>
                <a:t> </a:t>
              </a:r>
              <a:r>
                <a:rPr lang="de-CH" sz="900" dirty="0" smtClean="0">
                  <a:solidFill>
                    <a:schemeClr val="tx1"/>
                  </a:solidFill>
                </a:rPr>
                <a:t>und  </a:t>
              </a:r>
              <a:r>
                <a:rPr lang="de-CH" sz="900" dirty="0">
                  <a:solidFill>
                    <a:schemeClr val="tx1"/>
                  </a:solidFill>
                </a:rPr>
                <a:t>IT</a:t>
              </a:r>
            </a:p>
          </p:txBody>
        </p:sp>
        <p:sp>
          <p:nvSpPr>
            <p:cNvPr id="34" name="Rechteck 33"/>
            <p:cNvSpPr/>
            <p:nvPr/>
          </p:nvSpPr>
          <p:spPr>
            <a:xfrm>
              <a:off x="3936139" y="2847944"/>
              <a:ext cx="1363406" cy="43704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CH" sz="900" dirty="0" smtClean="0">
                  <a:solidFill>
                    <a:schemeClr val="tx1"/>
                  </a:solidFill>
                </a:rPr>
                <a:t>Sensorisches Umfeld </a:t>
              </a:r>
              <a:endParaRPr lang="de-CH" sz="900" dirty="0">
                <a:solidFill>
                  <a:schemeClr val="tx1"/>
                </a:solidFill>
              </a:endParaRPr>
            </a:p>
          </p:txBody>
        </p:sp>
        <p:sp>
          <p:nvSpPr>
            <p:cNvPr id="35" name="Rechteck 34"/>
            <p:cNvSpPr/>
            <p:nvPr/>
          </p:nvSpPr>
          <p:spPr>
            <a:xfrm>
              <a:off x="251051" y="1413774"/>
              <a:ext cx="1362865" cy="23549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CH" sz="600" dirty="0">
                  <a:solidFill>
                    <a:schemeClr val="tx1"/>
                  </a:solidFill>
                </a:rPr>
                <a:t>Einzelne Wirkungsbeziehung</a:t>
              </a:r>
            </a:p>
          </p:txBody>
        </p:sp>
      </p:grpSp>
      <p:sp>
        <p:nvSpPr>
          <p:cNvPr id="62" name="Inhaltsplatzhalter 2"/>
          <p:cNvSpPr txBox="1">
            <a:spLocks/>
          </p:cNvSpPr>
          <p:nvPr/>
        </p:nvSpPr>
        <p:spPr bwMode="auto">
          <a:xfrm>
            <a:off x="251520" y="5157192"/>
            <a:ext cx="8785225" cy="108012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285750" indent="-285750">
              <a:buFont typeface="Arial" pitchFamily="34" charset="0"/>
              <a:buChar char="•"/>
            </a:pPr>
            <a:r>
              <a:rPr lang="de-CH" sz="1200" dirty="0" smtClean="0">
                <a:latin typeface="+mj-lt"/>
              </a:rPr>
              <a:t>Beachten Sie, dass es vorkommen kann, dass einige Dimensionen sich nicht eindeutig zuordnen lassen, da sie miteinander in Beziehung stehen. So ist z.B. eine Begrüssung mit Namen sowohl der Dimension «Mitarbeitende im Kundenkontakt» zuzuordnen wie auch der Dimension «Informationsflüsse und IT».</a:t>
            </a:r>
          </a:p>
          <a:p>
            <a:pPr marL="285750" indent="-285750">
              <a:buFont typeface="Arial" pitchFamily="34" charset="0"/>
              <a:buChar char="•"/>
            </a:pPr>
            <a:r>
              <a:rPr lang="de-CH" sz="1200" dirty="0" smtClean="0">
                <a:latin typeface="+mj-lt"/>
              </a:rPr>
              <a:t>Manche Kundenleitwerte werden nicht von allen Dimensionen beeinflusst. Das heisst, dass nicht zwingend alle Gräten auszufüllen sind.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Schritt 7: Drehbuch Kundenerlebnis</a:t>
            </a:r>
            <a:endParaRPr lang="de-DE" dirty="0"/>
          </a:p>
        </p:txBody>
      </p:sp>
      <p:sp>
        <p:nvSpPr>
          <p:cNvPr id="3" name="Inhaltsplatzhalter 2"/>
          <p:cNvSpPr>
            <a:spLocks noGrp="1"/>
          </p:cNvSpPr>
          <p:nvPr>
            <p:ph idx="1"/>
          </p:nvPr>
        </p:nvSpPr>
        <p:spPr>
          <a:xfrm>
            <a:off x="179388" y="2060847"/>
            <a:ext cx="8785225" cy="4516165"/>
          </a:xfrm>
        </p:spPr>
        <p:txBody>
          <a:bodyPr/>
          <a:lstStyle/>
          <a:p>
            <a:pPr marL="228600" indent="-228600">
              <a:buAutoNum type="arabicParenR"/>
            </a:pPr>
            <a:r>
              <a:rPr lang="de-CH" sz="1200" dirty="0" smtClean="0"/>
              <a:t>Tragen Sie jeden Kundenleitwert in den «Kopf» eines eigenen </a:t>
            </a:r>
            <a:r>
              <a:rPr lang="de-CH" sz="1200" dirty="0" err="1" smtClean="0"/>
              <a:t>Fishbone</a:t>
            </a:r>
            <a:r>
              <a:rPr lang="de-CH" sz="1200" dirty="0" smtClean="0"/>
              <a:t>-Diagramms ein.</a:t>
            </a:r>
          </a:p>
          <a:p>
            <a:endParaRPr lang="de-CH" sz="1200" dirty="0" smtClean="0"/>
          </a:p>
          <a:p>
            <a:pPr marL="266700" indent="-266700">
              <a:buAutoNum type="arabicParenR" startAt="2"/>
            </a:pPr>
            <a:r>
              <a:rPr lang="de-CH" sz="1200" dirty="0" smtClean="0"/>
              <a:t>Ergänzen Sie das </a:t>
            </a:r>
            <a:r>
              <a:rPr lang="de-CH" sz="1200" dirty="0" err="1" smtClean="0"/>
              <a:t>Fishbone</a:t>
            </a:r>
            <a:r>
              <a:rPr lang="de-CH" sz="1200" dirty="0" smtClean="0"/>
              <a:t>-Diagramm um die Wirkungen bzw. Unternehmenssignale, die diesen Kundenleitwert unterstützen. Nehmen Sie dazu noch einmal die Kundenerlebnisgeschichte hervor und analysieren Sie, welche Textpassagen Hinweise auf zu planende Unternehmenssignale geben. Wenn Sie die relevanten Textpassagen mit unterschiedlichen Farben markieren, können Sie diese leichter den nachfolgenden sechs Dimensionen zuordnen:</a:t>
            </a:r>
          </a:p>
          <a:p>
            <a:pPr marL="742950" lvl="1" indent="-285750">
              <a:buFont typeface="+mj-lt"/>
              <a:buAutoNum type="romanUcPeriod"/>
            </a:pPr>
            <a:r>
              <a:rPr lang="de-CH" sz="1200" dirty="0" smtClean="0"/>
              <a:t>Handlungen, die die Mitarbeitenden im Kundenkontakt ausführen</a:t>
            </a:r>
          </a:p>
          <a:p>
            <a:pPr marL="742950" lvl="1" indent="-285750">
              <a:buFont typeface="+mj-lt"/>
              <a:buAutoNum type="romanUcPeriod"/>
            </a:pPr>
            <a:r>
              <a:rPr lang="de-CH" sz="1200" dirty="0" smtClean="0"/>
              <a:t>Interaktionen mit Dienstleistungspartnern</a:t>
            </a:r>
          </a:p>
          <a:p>
            <a:pPr marL="742950" lvl="1" indent="-285750">
              <a:buFont typeface="+mj-lt"/>
              <a:buAutoNum type="romanUcPeriod"/>
            </a:pPr>
            <a:r>
              <a:rPr lang="de-CH" sz="1200" dirty="0" smtClean="0"/>
              <a:t>Interaktionen zwischen Kunden, die das Erlebnis des Kunden beeinflussen</a:t>
            </a:r>
          </a:p>
          <a:p>
            <a:pPr marL="742950" lvl="1" indent="-285750">
              <a:buFont typeface="+mj-lt"/>
              <a:buAutoNum type="romanUcPeriod"/>
            </a:pPr>
            <a:r>
              <a:rPr lang="de-CH" sz="1200" dirty="0" smtClean="0"/>
              <a:t>Das materielle und physische Umfeld, in dem das Kundenerlebnis stattfindet, einschliesslich der Infrastruktur</a:t>
            </a:r>
          </a:p>
          <a:p>
            <a:pPr marL="742950" lvl="1" indent="-285750">
              <a:buFont typeface="+mj-lt"/>
              <a:buAutoNum type="romanUcPeriod"/>
            </a:pPr>
            <a:r>
              <a:rPr lang="de-CH" sz="1200" dirty="0" smtClean="0"/>
              <a:t>Die Informationsflüsse und die IT, die den reibungslosen Ablauf des Kundenerlebnisses sichern</a:t>
            </a:r>
          </a:p>
          <a:p>
            <a:pPr marL="742950" lvl="1" indent="-285750">
              <a:buFont typeface="+mj-lt"/>
              <a:buAutoNum type="romanUcPeriod"/>
            </a:pPr>
            <a:r>
              <a:rPr lang="de-CH" sz="1200" dirty="0" smtClean="0"/>
              <a:t>Das sensorische Umfeld des Kundenerlebnisses, das alle bewusst geplanten visuellen, akustischen, olfaktorischen, </a:t>
            </a:r>
            <a:r>
              <a:rPr lang="de-CH" sz="1200" dirty="0" err="1" smtClean="0"/>
              <a:t>gustatorischen</a:t>
            </a:r>
            <a:r>
              <a:rPr lang="de-CH" sz="1200" dirty="0" smtClean="0"/>
              <a:t> und taktilen Reize einschliesst</a:t>
            </a:r>
          </a:p>
          <a:p>
            <a:endParaRPr lang="de-CH" sz="1200" dirty="0" smtClean="0"/>
          </a:p>
          <a:p>
            <a:pPr marL="266700" indent="-266700"/>
            <a:r>
              <a:rPr lang="de-CH" sz="1200" dirty="0" smtClean="0"/>
              <a:t>3)	Nachdem bislang das </a:t>
            </a:r>
            <a:r>
              <a:rPr lang="de-CH" sz="1200" dirty="0" err="1" smtClean="0"/>
              <a:t>Fishbone</a:t>
            </a:r>
            <a:r>
              <a:rPr lang="de-CH" sz="1200" dirty="0" smtClean="0"/>
              <a:t>-Diagramm mithilfe der Kundenerlebnisgeschichte ausgefüllt wurde, soll dieses anschliessend in einem Brainstorming ergänzt werden. Dabei sollen alle Beteiligten über die Geschichte hinausreichende, weitere Einzelheiten ermitteln, die das Erreichen des jeweils betrachteten Kundenleitwertes im </a:t>
            </a:r>
            <a:r>
              <a:rPr lang="de-CH" sz="1200" dirty="0" err="1" smtClean="0"/>
              <a:t>Fishbone</a:t>
            </a:r>
            <a:r>
              <a:rPr lang="de-CH" sz="1200" dirty="0" smtClean="0"/>
              <a:t>-Diagramm zusätzlich positiv beeinflussen können.</a:t>
            </a:r>
            <a:endParaRPr lang="de-DE" sz="1200" dirty="0" smtClean="0"/>
          </a:p>
          <a:p>
            <a:endParaRPr lang="de-DE" sz="1200" dirty="0"/>
          </a:p>
        </p:txBody>
      </p:sp>
      <p:sp>
        <p:nvSpPr>
          <p:cNvPr id="4" name="Foliennummernplatzhalter 3"/>
          <p:cNvSpPr>
            <a:spLocks noGrp="1"/>
          </p:cNvSpPr>
          <p:nvPr>
            <p:ph type="sldNum" sz="quarter" idx="10"/>
          </p:nvPr>
        </p:nvSpPr>
        <p:spPr/>
        <p:txBody>
          <a:bodyPr/>
          <a:lstStyle/>
          <a:p>
            <a:fld id="{1B081D84-7461-4751-B538-5E930955CB74}" type="slidenum">
              <a:rPr lang="de-CH" smtClean="0"/>
              <a:pPr/>
              <a:t>28</a:t>
            </a:fld>
            <a:endParaRPr lang="de-CH">
              <a:latin typeface="Lucida Sans Unicode" pitchFamily="34" charset="0"/>
            </a:endParaRPr>
          </a:p>
        </p:txBody>
      </p:sp>
      <p:pic>
        <p:nvPicPr>
          <p:cNvPr id="5" name="Picture 3" descr="C:\Users\ujuettne\AppData\Local\Microsoft\Windows\Temporary Internet Files\Content.IE5\YC330E5M\MC90043982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628800"/>
            <a:ext cx="434495" cy="38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22"/>
          <p:cNvSpPr txBox="1">
            <a:spLocks noChangeArrowheads="1"/>
          </p:cNvSpPr>
          <p:nvPr/>
        </p:nvSpPr>
        <p:spPr bwMode="auto">
          <a:xfrm>
            <a:off x="683568" y="1628800"/>
            <a:ext cx="10038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charset="0"/>
                <a:cs typeface="Arial" charset="0"/>
              </a:defRPr>
            </a:lvl1pPr>
            <a:lvl2pPr marL="742950" indent="-285750" eaLnBrk="0" hangingPunct="0">
              <a:defRPr>
                <a:solidFill>
                  <a:schemeClr val="tx1"/>
                </a:solidFill>
                <a:latin typeface="Lucida Sans Unicode" charset="0"/>
                <a:cs typeface="Arial" charset="0"/>
              </a:defRPr>
            </a:lvl2pPr>
            <a:lvl3pPr marL="1143000" indent="-228600" eaLnBrk="0" hangingPunct="0">
              <a:defRPr>
                <a:solidFill>
                  <a:schemeClr val="tx1"/>
                </a:solidFill>
                <a:latin typeface="Lucida Sans Unicode" charset="0"/>
                <a:cs typeface="Arial" charset="0"/>
              </a:defRPr>
            </a:lvl3pPr>
            <a:lvl4pPr marL="1600200" indent="-228600" eaLnBrk="0" hangingPunct="0">
              <a:defRPr>
                <a:solidFill>
                  <a:schemeClr val="tx1"/>
                </a:solidFill>
                <a:latin typeface="Lucida Sans Unicode" charset="0"/>
                <a:cs typeface="Arial" charset="0"/>
              </a:defRPr>
            </a:lvl4pPr>
            <a:lvl5pPr marL="2057400" indent="-228600" eaLnBrk="0" hangingPunct="0">
              <a:defRPr>
                <a:solidFill>
                  <a:schemeClr val="tx1"/>
                </a:solidFill>
                <a:latin typeface="Lucida Sans Unicode" charset="0"/>
                <a:cs typeface="Arial" charset="0"/>
              </a:defRPr>
            </a:lvl5pPr>
            <a:lvl6pPr marL="2514600" indent="-228600" eaLnBrk="0" fontAlgn="base" hangingPunct="0">
              <a:spcBef>
                <a:spcPct val="0"/>
              </a:spcBef>
              <a:spcAft>
                <a:spcPct val="0"/>
              </a:spcAft>
              <a:defRPr>
                <a:solidFill>
                  <a:schemeClr val="tx1"/>
                </a:solidFill>
                <a:latin typeface="Lucida Sans Unicode" charset="0"/>
                <a:cs typeface="Arial" charset="0"/>
              </a:defRPr>
            </a:lvl6pPr>
            <a:lvl7pPr marL="2971800" indent="-228600" eaLnBrk="0" fontAlgn="base" hangingPunct="0">
              <a:spcBef>
                <a:spcPct val="0"/>
              </a:spcBef>
              <a:spcAft>
                <a:spcPct val="0"/>
              </a:spcAft>
              <a:defRPr>
                <a:solidFill>
                  <a:schemeClr val="tx1"/>
                </a:solidFill>
                <a:latin typeface="Lucida Sans Unicode" charset="0"/>
                <a:cs typeface="Arial" charset="0"/>
              </a:defRPr>
            </a:lvl7pPr>
            <a:lvl8pPr marL="3429000" indent="-228600" eaLnBrk="0" fontAlgn="base" hangingPunct="0">
              <a:spcBef>
                <a:spcPct val="0"/>
              </a:spcBef>
              <a:spcAft>
                <a:spcPct val="0"/>
              </a:spcAft>
              <a:defRPr>
                <a:solidFill>
                  <a:schemeClr val="tx1"/>
                </a:solidFill>
                <a:latin typeface="Lucida Sans Unicode" charset="0"/>
                <a:cs typeface="Arial" charset="0"/>
              </a:defRPr>
            </a:lvl8pPr>
            <a:lvl9pPr marL="3886200" indent="-228600" eaLnBrk="0" fontAlgn="base" hangingPunct="0">
              <a:spcBef>
                <a:spcPct val="0"/>
              </a:spcBef>
              <a:spcAft>
                <a:spcPct val="0"/>
              </a:spcAft>
              <a:defRPr>
                <a:solidFill>
                  <a:schemeClr val="tx1"/>
                </a:solidFill>
                <a:latin typeface="Lucida Sans Unicode" charset="0"/>
                <a:cs typeface="Arial" charset="0"/>
              </a:defRPr>
            </a:lvl9pPr>
          </a:lstStyle>
          <a:p>
            <a:pPr eaLnBrk="1" hangingPunct="1"/>
            <a:r>
              <a:rPr lang="de-CH" sz="1200" dirty="0">
                <a:latin typeface="+mj-lt"/>
              </a:rPr>
              <a:t>Umsetzung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Schritt 7: Drehbuch Kundenerlebnis</a:t>
            </a:r>
            <a:endParaRPr lang="de-DE" dirty="0"/>
          </a:p>
        </p:txBody>
      </p:sp>
      <p:sp>
        <p:nvSpPr>
          <p:cNvPr id="3" name="Inhaltsplatzhalter 2"/>
          <p:cNvSpPr>
            <a:spLocks noGrp="1"/>
          </p:cNvSpPr>
          <p:nvPr>
            <p:ph idx="1"/>
          </p:nvPr>
        </p:nvSpPr>
        <p:spPr>
          <a:xfrm>
            <a:off x="251520" y="2060848"/>
            <a:ext cx="8785225" cy="360635"/>
          </a:xfrm>
        </p:spPr>
        <p:txBody>
          <a:bodyPr/>
          <a:lstStyle/>
          <a:p>
            <a:r>
              <a:rPr lang="de-CH" sz="1200" dirty="0" smtClean="0"/>
              <a:t>Tragen Sie die in Schritt 4 formulierte Kundenerlebnisgeschichte hier unten nochmal ein.  </a:t>
            </a:r>
            <a:endParaRPr lang="de-DE" sz="1200" dirty="0" smtClean="0"/>
          </a:p>
          <a:p>
            <a:endParaRPr lang="de-DE" dirty="0"/>
          </a:p>
        </p:txBody>
      </p:sp>
      <p:sp>
        <p:nvSpPr>
          <p:cNvPr id="4" name="Foliennummernplatzhalter 3"/>
          <p:cNvSpPr>
            <a:spLocks noGrp="1"/>
          </p:cNvSpPr>
          <p:nvPr>
            <p:ph type="sldNum" sz="quarter" idx="10"/>
          </p:nvPr>
        </p:nvSpPr>
        <p:spPr/>
        <p:txBody>
          <a:bodyPr/>
          <a:lstStyle/>
          <a:p>
            <a:fld id="{1B081D84-7461-4751-B538-5E930955CB74}" type="slidenum">
              <a:rPr lang="de-CH" smtClean="0"/>
              <a:pPr/>
              <a:t>29</a:t>
            </a:fld>
            <a:endParaRPr lang="de-CH">
              <a:latin typeface="Lucida Sans Unicode" pitchFamily="34" charset="0"/>
            </a:endParaRPr>
          </a:p>
        </p:txBody>
      </p:sp>
      <p:sp>
        <p:nvSpPr>
          <p:cNvPr id="5" name="Rectangle 6"/>
          <p:cNvSpPr>
            <a:spLocks noChangeArrowheads="1"/>
          </p:cNvSpPr>
          <p:nvPr/>
        </p:nvSpPr>
        <p:spPr bwMode="auto">
          <a:xfrm>
            <a:off x="251520" y="2420888"/>
            <a:ext cx="8640960" cy="4176464"/>
          </a:xfrm>
          <a:prstGeom prst="rect">
            <a:avLst/>
          </a:prstGeom>
          <a:noFill/>
          <a:ln w="9525">
            <a:solidFill>
              <a:srgbClr val="0065A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dirty="0"/>
          </a:p>
        </p:txBody>
      </p:sp>
      <p:pic>
        <p:nvPicPr>
          <p:cNvPr id="6" name="Picture 3" descr="C:\Users\ujuettne\AppData\Local\Microsoft\Windows\Temporary Internet Files\Content.IE5\YC330E5M\MC90043982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628800"/>
            <a:ext cx="434495" cy="38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feld 22"/>
          <p:cNvSpPr txBox="1">
            <a:spLocks noChangeArrowheads="1"/>
          </p:cNvSpPr>
          <p:nvPr/>
        </p:nvSpPr>
        <p:spPr bwMode="auto">
          <a:xfrm>
            <a:off x="683568" y="1628800"/>
            <a:ext cx="10038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charset="0"/>
                <a:cs typeface="Arial" charset="0"/>
              </a:defRPr>
            </a:lvl1pPr>
            <a:lvl2pPr marL="742950" indent="-285750" eaLnBrk="0" hangingPunct="0">
              <a:defRPr>
                <a:solidFill>
                  <a:schemeClr val="tx1"/>
                </a:solidFill>
                <a:latin typeface="Lucida Sans Unicode" charset="0"/>
                <a:cs typeface="Arial" charset="0"/>
              </a:defRPr>
            </a:lvl2pPr>
            <a:lvl3pPr marL="1143000" indent="-228600" eaLnBrk="0" hangingPunct="0">
              <a:defRPr>
                <a:solidFill>
                  <a:schemeClr val="tx1"/>
                </a:solidFill>
                <a:latin typeface="Lucida Sans Unicode" charset="0"/>
                <a:cs typeface="Arial" charset="0"/>
              </a:defRPr>
            </a:lvl3pPr>
            <a:lvl4pPr marL="1600200" indent="-228600" eaLnBrk="0" hangingPunct="0">
              <a:defRPr>
                <a:solidFill>
                  <a:schemeClr val="tx1"/>
                </a:solidFill>
                <a:latin typeface="Lucida Sans Unicode" charset="0"/>
                <a:cs typeface="Arial" charset="0"/>
              </a:defRPr>
            </a:lvl4pPr>
            <a:lvl5pPr marL="2057400" indent="-228600" eaLnBrk="0" hangingPunct="0">
              <a:defRPr>
                <a:solidFill>
                  <a:schemeClr val="tx1"/>
                </a:solidFill>
                <a:latin typeface="Lucida Sans Unicode" charset="0"/>
                <a:cs typeface="Arial" charset="0"/>
              </a:defRPr>
            </a:lvl5pPr>
            <a:lvl6pPr marL="2514600" indent="-228600" eaLnBrk="0" fontAlgn="base" hangingPunct="0">
              <a:spcBef>
                <a:spcPct val="0"/>
              </a:spcBef>
              <a:spcAft>
                <a:spcPct val="0"/>
              </a:spcAft>
              <a:defRPr>
                <a:solidFill>
                  <a:schemeClr val="tx1"/>
                </a:solidFill>
                <a:latin typeface="Lucida Sans Unicode" charset="0"/>
                <a:cs typeface="Arial" charset="0"/>
              </a:defRPr>
            </a:lvl6pPr>
            <a:lvl7pPr marL="2971800" indent="-228600" eaLnBrk="0" fontAlgn="base" hangingPunct="0">
              <a:spcBef>
                <a:spcPct val="0"/>
              </a:spcBef>
              <a:spcAft>
                <a:spcPct val="0"/>
              </a:spcAft>
              <a:defRPr>
                <a:solidFill>
                  <a:schemeClr val="tx1"/>
                </a:solidFill>
                <a:latin typeface="Lucida Sans Unicode" charset="0"/>
                <a:cs typeface="Arial" charset="0"/>
              </a:defRPr>
            </a:lvl7pPr>
            <a:lvl8pPr marL="3429000" indent="-228600" eaLnBrk="0" fontAlgn="base" hangingPunct="0">
              <a:spcBef>
                <a:spcPct val="0"/>
              </a:spcBef>
              <a:spcAft>
                <a:spcPct val="0"/>
              </a:spcAft>
              <a:defRPr>
                <a:solidFill>
                  <a:schemeClr val="tx1"/>
                </a:solidFill>
                <a:latin typeface="Lucida Sans Unicode" charset="0"/>
                <a:cs typeface="Arial" charset="0"/>
              </a:defRPr>
            </a:lvl8pPr>
            <a:lvl9pPr marL="3886200" indent="-228600" eaLnBrk="0" fontAlgn="base" hangingPunct="0">
              <a:spcBef>
                <a:spcPct val="0"/>
              </a:spcBef>
              <a:spcAft>
                <a:spcPct val="0"/>
              </a:spcAft>
              <a:defRPr>
                <a:solidFill>
                  <a:schemeClr val="tx1"/>
                </a:solidFill>
                <a:latin typeface="Lucida Sans Unicode" charset="0"/>
                <a:cs typeface="Arial" charset="0"/>
              </a:defRPr>
            </a:lvl9pPr>
          </a:lstStyle>
          <a:p>
            <a:pPr eaLnBrk="1" hangingPunct="1"/>
            <a:r>
              <a:rPr lang="de-CH" sz="1200" dirty="0">
                <a:latin typeface="+mj-lt"/>
              </a:rPr>
              <a:t>Umsetzung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0"/>
            <a:r>
              <a:rPr lang="de-DE" dirty="0"/>
              <a:t>Schritt 1: </a:t>
            </a:r>
            <a:r>
              <a:rPr lang="de-DE" dirty="0" smtClean="0"/>
              <a:t>Risiko-Nutzen-Screening</a:t>
            </a:r>
            <a:r>
              <a:rPr lang="de-DE" dirty="0"/>
              <a:t/>
            </a:r>
            <a:br>
              <a:rPr lang="de-DE" dirty="0"/>
            </a:br>
            <a:endParaRPr lang="en-GB" dirty="0"/>
          </a:p>
        </p:txBody>
      </p:sp>
      <p:sp>
        <p:nvSpPr>
          <p:cNvPr id="3" name="Inhaltsplatzhalter 2"/>
          <p:cNvSpPr>
            <a:spLocks noGrp="1"/>
          </p:cNvSpPr>
          <p:nvPr>
            <p:ph idx="1"/>
          </p:nvPr>
        </p:nvSpPr>
        <p:spPr>
          <a:xfrm>
            <a:off x="179388" y="2492895"/>
            <a:ext cx="8785225" cy="4084117"/>
          </a:xfrm>
        </p:spPr>
        <p:txBody>
          <a:bodyPr/>
          <a:lstStyle/>
          <a:p>
            <a:pPr marL="0" indent="0"/>
            <a:r>
              <a:rPr lang="de-CH" sz="1200" dirty="0" smtClean="0"/>
              <a:t>Kundenerlebnismanagement heisst auch, dass der Kunde der Hauptakteur seines Erlebnisses ist. Das Unternehmen gibt ein Stück Kontrolle und Verantwortung an den Kunden ab. Im ersten Schritt wird geprüft, ob das Unternehmen die notwendigen Voraussetzungen (Einstellung, Kundenwissen) für ein effektives Kundenerlebnismanagement erfüllt.   </a:t>
            </a:r>
            <a:endParaRPr lang="de-DE" sz="1200" dirty="0" smtClean="0"/>
          </a:p>
          <a:p>
            <a:pPr marL="0" indent="0"/>
            <a:endParaRPr lang="en-GB" sz="1200" dirty="0"/>
          </a:p>
        </p:txBody>
      </p:sp>
      <p:sp>
        <p:nvSpPr>
          <p:cNvPr id="4" name="Foliennummernplatzhalter 3"/>
          <p:cNvSpPr>
            <a:spLocks noGrp="1"/>
          </p:cNvSpPr>
          <p:nvPr>
            <p:ph type="sldNum" sz="quarter" idx="10"/>
          </p:nvPr>
        </p:nvSpPr>
        <p:spPr/>
        <p:txBody>
          <a:bodyPr/>
          <a:lstStyle/>
          <a:p>
            <a:pPr>
              <a:defRPr/>
            </a:pPr>
            <a:fld id="{89797AAF-B07B-4E23-9D51-E4480DE75606}" type="slidenum">
              <a:rPr lang="de-CH" smtClean="0"/>
              <a:pPr>
                <a:defRPr/>
              </a:pPr>
              <a:t>3</a:t>
            </a:fld>
            <a:endParaRPr lang="de-CH">
              <a:latin typeface="+mn-lt"/>
            </a:endParaRPr>
          </a:p>
        </p:txBody>
      </p:sp>
      <p:pic>
        <p:nvPicPr>
          <p:cNvPr id="20" name="Picture 2" descr="C:\Users\ujuettne\AppData\Local\Microsoft\Windows\Temporary Internet Files\Content.IE5\VD4H76SN\MC90043261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556792"/>
            <a:ext cx="509920" cy="441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hteck 20"/>
          <p:cNvSpPr/>
          <p:nvPr/>
        </p:nvSpPr>
        <p:spPr>
          <a:xfrm>
            <a:off x="755576" y="1628800"/>
            <a:ext cx="526106" cy="276999"/>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de-CH" sz="1200" kern="0" dirty="0">
                <a:solidFill>
                  <a:srgbClr val="000000"/>
                </a:solidFill>
                <a:latin typeface="+mj-lt"/>
                <a:cs typeface="Arial" charset="0"/>
              </a:rPr>
              <a:t>Idee </a:t>
            </a:r>
          </a:p>
        </p:txBody>
      </p:sp>
    </p:spTree>
    <p:extLst>
      <p:ext uri="{BB962C8B-B14F-4D97-AF65-F5344CB8AC3E}">
        <p14:creationId xmlns:p14="http://schemas.microsoft.com/office/powerpoint/2010/main" val="42288519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Schritt 7: Drehbuch Kundenerlebnis</a:t>
            </a:r>
            <a:endParaRPr lang="de-DE" dirty="0"/>
          </a:p>
        </p:txBody>
      </p:sp>
      <p:sp>
        <p:nvSpPr>
          <p:cNvPr id="3" name="Inhaltsplatzhalter 2"/>
          <p:cNvSpPr>
            <a:spLocks noGrp="1"/>
          </p:cNvSpPr>
          <p:nvPr>
            <p:ph idx="1"/>
          </p:nvPr>
        </p:nvSpPr>
        <p:spPr>
          <a:xfrm>
            <a:off x="179388" y="1925381"/>
            <a:ext cx="8785225" cy="432049"/>
          </a:xfrm>
        </p:spPr>
        <p:txBody>
          <a:bodyPr/>
          <a:lstStyle/>
          <a:p>
            <a:pPr marL="0"/>
            <a:r>
              <a:rPr lang="de-CH" sz="1200" dirty="0" smtClean="0"/>
              <a:t>Füllen Sie ein </a:t>
            </a:r>
            <a:r>
              <a:rPr lang="de-CH" sz="1200" dirty="0" err="1" smtClean="0"/>
              <a:t>Fishbone</a:t>
            </a:r>
            <a:r>
              <a:rPr lang="de-CH" sz="1200" dirty="0" smtClean="0"/>
              <a:t>-Diagramm pro Kundenleitwert aus. Ergänzen Sie den Kopf um den Kundenleitwert. Ergänzen Sie die Gräten um die Wirkungsbeziehungen (Unternehmenssignale), die unter der jeweiligen Dimension zum Kundenleitwert führen. </a:t>
            </a:r>
          </a:p>
          <a:p>
            <a:endParaRPr lang="de-DE" sz="1200" dirty="0"/>
          </a:p>
        </p:txBody>
      </p:sp>
      <p:sp>
        <p:nvSpPr>
          <p:cNvPr id="4" name="Foliennummernplatzhalter 3"/>
          <p:cNvSpPr>
            <a:spLocks noGrp="1"/>
          </p:cNvSpPr>
          <p:nvPr>
            <p:ph type="sldNum" sz="quarter" idx="10"/>
          </p:nvPr>
        </p:nvSpPr>
        <p:spPr/>
        <p:txBody>
          <a:bodyPr/>
          <a:lstStyle/>
          <a:p>
            <a:fld id="{1B081D84-7461-4751-B538-5E930955CB74}" type="slidenum">
              <a:rPr lang="de-CH" smtClean="0"/>
              <a:pPr/>
              <a:t>30</a:t>
            </a:fld>
            <a:endParaRPr lang="de-CH">
              <a:latin typeface="Lucida Sans Unicode" pitchFamily="34" charset="0"/>
            </a:endParaRPr>
          </a:p>
        </p:txBody>
      </p:sp>
      <p:pic>
        <p:nvPicPr>
          <p:cNvPr id="5" name="Picture 3" descr="C:\Users\ujuettne\AppData\Local\Microsoft\Windows\Temporary Internet Files\Content.IE5\YC330E5M\MC90043982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493334"/>
            <a:ext cx="434495" cy="38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22"/>
          <p:cNvSpPr txBox="1">
            <a:spLocks noChangeArrowheads="1"/>
          </p:cNvSpPr>
          <p:nvPr/>
        </p:nvSpPr>
        <p:spPr bwMode="auto">
          <a:xfrm>
            <a:off x="683568" y="1493334"/>
            <a:ext cx="10038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charset="0"/>
                <a:cs typeface="Arial" charset="0"/>
              </a:defRPr>
            </a:lvl1pPr>
            <a:lvl2pPr marL="742950" indent="-285750" eaLnBrk="0" hangingPunct="0">
              <a:defRPr>
                <a:solidFill>
                  <a:schemeClr val="tx1"/>
                </a:solidFill>
                <a:latin typeface="Lucida Sans Unicode" charset="0"/>
                <a:cs typeface="Arial" charset="0"/>
              </a:defRPr>
            </a:lvl2pPr>
            <a:lvl3pPr marL="1143000" indent="-228600" eaLnBrk="0" hangingPunct="0">
              <a:defRPr>
                <a:solidFill>
                  <a:schemeClr val="tx1"/>
                </a:solidFill>
                <a:latin typeface="Lucida Sans Unicode" charset="0"/>
                <a:cs typeface="Arial" charset="0"/>
              </a:defRPr>
            </a:lvl3pPr>
            <a:lvl4pPr marL="1600200" indent="-228600" eaLnBrk="0" hangingPunct="0">
              <a:defRPr>
                <a:solidFill>
                  <a:schemeClr val="tx1"/>
                </a:solidFill>
                <a:latin typeface="Lucida Sans Unicode" charset="0"/>
                <a:cs typeface="Arial" charset="0"/>
              </a:defRPr>
            </a:lvl4pPr>
            <a:lvl5pPr marL="2057400" indent="-228600" eaLnBrk="0" hangingPunct="0">
              <a:defRPr>
                <a:solidFill>
                  <a:schemeClr val="tx1"/>
                </a:solidFill>
                <a:latin typeface="Lucida Sans Unicode" charset="0"/>
                <a:cs typeface="Arial" charset="0"/>
              </a:defRPr>
            </a:lvl5pPr>
            <a:lvl6pPr marL="2514600" indent="-228600" eaLnBrk="0" fontAlgn="base" hangingPunct="0">
              <a:spcBef>
                <a:spcPct val="0"/>
              </a:spcBef>
              <a:spcAft>
                <a:spcPct val="0"/>
              </a:spcAft>
              <a:defRPr>
                <a:solidFill>
                  <a:schemeClr val="tx1"/>
                </a:solidFill>
                <a:latin typeface="Lucida Sans Unicode" charset="0"/>
                <a:cs typeface="Arial" charset="0"/>
              </a:defRPr>
            </a:lvl6pPr>
            <a:lvl7pPr marL="2971800" indent="-228600" eaLnBrk="0" fontAlgn="base" hangingPunct="0">
              <a:spcBef>
                <a:spcPct val="0"/>
              </a:spcBef>
              <a:spcAft>
                <a:spcPct val="0"/>
              </a:spcAft>
              <a:defRPr>
                <a:solidFill>
                  <a:schemeClr val="tx1"/>
                </a:solidFill>
                <a:latin typeface="Lucida Sans Unicode" charset="0"/>
                <a:cs typeface="Arial" charset="0"/>
              </a:defRPr>
            </a:lvl7pPr>
            <a:lvl8pPr marL="3429000" indent="-228600" eaLnBrk="0" fontAlgn="base" hangingPunct="0">
              <a:spcBef>
                <a:spcPct val="0"/>
              </a:spcBef>
              <a:spcAft>
                <a:spcPct val="0"/>
              </a:spcAft>
              <a:defRPr>
                <a:solidFill>
                  <a:schemeClr val="tx1"/>
                </a:solidFill>
                <a:latin typeface="Lucida Sans Unicode" charset="0"/>
                <a:cs typeface="Arial" charset="0"/>
              </a:defRPr>
            </a:lvl8pPr>
            <a:lvl9pPr marL="3886200" indent="-228600" eaLnBrk="0" fontAlgn="base" hangingPunct="0">
              <a:spcBef>
                <a:spcPct val="0"/>
              </a:spcBef>
              <a:spcAft>
                <a:spcPct val="0"/>
              </a:spcAft>
              <a:defRPr>
                <a:solidFill>
                  <a:schemeClr val="tx1"/>
                </a:solidFill>
                <a:latin typeface="Lucida Sans Unicode" charset="0"/>
                <a:cs typeface="Arial" charset="0"/>
              </a:defRPr>
            </a:lvl9pPr>
          </a:lstStyle>
          <a:p>
            <a:pPr eaLnBrk="1" hangingPunct="1"/>
            <a:r>
              <a:rPr lang="de-CH" sz="1200" dirty="0">
                <a:latin typeface="+mj-lt"/>
              </a:rPr>
              <a:t>Umsetzung </a:t>
            </a:r>
          </a:p>
        </p:txBody>
      </p:sp>
      <p:cxnSp>
        <p:nvCxnSpPr>
          <p:cNvPr id="73" name="Gerade Verbindung mit Pfeil 72"/>
          <p:cNvCxnSpPr/>
          <p:nvPr/>
        </p:nvCxnSpPr>
        <p:spPr bwMode="auto">
          <a:xfrm>
            <a:off x="756683" y="4574232"/>
            <a:ext cx="6892071" cy="35665"/>
          </a:xfrm>
          <a:prstGeom prst="straightConnector1">
            <a:avLst/>
          </a:prstGeom>
          <a:noFill/>
          <a:ln w="9525" cap="flat" cmpd="sng" algn="ctr">
            <a:solidFill>
              <a:srgbClr val="4F81BD">
                <a:shade val="95000"/>
                <a:satMod val="105000"/>
              </a:srgbClr>
            </a:solidFill>
            <a:prstDash val="solid"/>
            <a:tailEnd type="arrow"/>
          </a:ln>
          <a:effectLst/>
        </p:spPr>
      </p:cxnSp>
      <p:cxnSp>
        <p:nvCxnSpPr>
          <p:cNvPr id="74" name="Gerade Verbindung mit Pfeil 73"/>
          <p:cNvCxnSpPr/>
          <p:nvPr/>
        </p:nvCxnSpPr>
        <p:spPr bwMode="auto">
          <a:xfrm>
            <a:off x="5860108" y="3068553"/>
            <a:ext cx="1592212" cy="1541344"/>
          </a:xfrm>
          <a:prstGeom prst="straightConnector1">
            <a:avLst/>
          </a:prstGeom>
          <a:noFill/>
          <a:ln w="9525" cap="flat" cmpd="sng" algn="ctr">
            <a:solidFill>
              <a:srgbClr val="4F81BD">
                <a:shade val="95000"/>
                <a:satMod val="105000"/>
              </a:srgbClr>
            </a:solidFill>
            <a:prstDash val="solid"/>
            <a:tailEnd type="arrow"/>
          </a:ln>
          <a:effectLst/>
        </p:spPr>
      </p:cxnSp>
      <p:sp>
        <p:nvSpPr>
          <p:cNvPr id="75" name="Rechteck 74"/>
          <p:cNvSpPr/>
          <p:nvPr/>
        </p:nvSpPr>
        <p:spPr bwMode="auto">
          <a:xfrm>
            <a:off x="5148064" y="2420888"/>
            <a:ext cx="1507848" cy="647665"/>
          </a:xfrm>
          <a:prstGeom prst="rect">
            <a:avLst/>
          </a:prstGeom>
          <a:no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pPr>
            <a:r>
              <a:rPr lang="de-CH" sz="1400" kern="0" dirty="0">
                <a:solidFill>
                  <a:srgbClr val="FF0000"/>
                </a:solidFill>
                <a:latin typeface="Calibri"/>
              </a:rPr>
              <a:t>Interaktion zwischen Kunden</a:t>
            </a:r>
          </a:p>
        </p:txBody>
      </p:sp>
      <p:sp>
        <p:nvSpPr>
          <p:cNvPr id="76" name="Rechteck 75"/>
          <p:cNvSpPr/>
          <p:nvPr/>
        </p:nvSpPr>
        <p:spPr bwMode="auto">
          <a:xfrm>
            <a:off x="2915507" y="2420888"/>
            <a:ext cx="2071363" cy="647665"/>
          </a:xfrm>
          <a:prstGeom prst="rect">
            <a:avLst/>
          </a:prstGeom>
          <a:no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pPr>
            <a:r>
              <a:rPr lang="de-CH" sz="1400" kern="0" dirty="0" smtClean="0">
                <a:solidFill>
                  <a:srgbClr val="7030A0"/>
                </a:solidFill>
                <a:latin typeface="Calibri"/>
              </a:rPr>
              <a:t>Interaktionen mit Dienstleistungspartnern</a:t>
            </a:r>
            <a:endParaRPr lang="de-CH" sz="1400" kern="0" dirty="0">
              <a:solidFill>
                <a:srgbClr val="7030A0"/>
              </a:solidFill>
              <a:latin typeface="Calibri"/>
            </a:endParaRPr>
          </a:p>
        </p:txBody>
      </p:sp>
      <p:sp>
        <p:nvSpPr>
          <p:cNvPr id="77" name="Rechteck 76"/>
          <p:cNvSpPr/>
          <p:nvPr/>
        </p:nvSpPr>
        <p:spPr bwMode="auto">
          <a:xfrm>
            <a:off x="2915816" y="6149290"/>
            <a:ext cx="1322096" cy="664086"/>
          </a:xfrm>
          <a:prstGeom prst="rect">
            <a:avLst/>
          </a:prstGeom>
          <a:no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pPr>
            <a:r>
              <a:rPr lang="de-CH" sz="1400" kern="0" dirty="0">
                <a:solidFill>
                  <a:srgbClr val="00B050"/>
                </a:solidFill>
                <a:latin typeface="Calibri"/>
              </a:rPr>
              <a:t>Informations-flüsse &amp; IT</a:t>
            </a:r>
          </a:p>
        </p:txBody>
      </p:sp>
      <p:sp>
        <p:nvSpPr>
          <p:cNvPr id="78" name="Rechteck 77"/>
          <p:cNvSpPr/>
          <p:nvPr/>
        </p:nvSpPr>
        <p:spPr bwMode="auto">
          <a:xfrm>
            <a:off x="5148064" y="6158815"/>
            <a:ext cx="1477260" cy="647665"/>
          </a:xfrm>
          <a:prstGeom prst="rect">
            <a:avLst/>
          </a:prstGeom>
          <a:no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pPr>
            <a:r>
              <a:rPr lang="de-CH" sz="1400" u="sng" kern="0" dirty="0" smtClean="0">
                <a:solidFill>
                  <a:schemeClr val="tx1"/>
                </a:solidFill>
                <a:latin typeface="Calibri"/>
              </a:rPr>
              <a:t>Sensorisches Umfeld</a:t>
            </a:r>
            <a:endParaRPr lang="de-CH" sz="1400" u="sng" kern="0" dirty="0">
              <a:solidFill>
                <a:schemeClr val="tx1"/>
              </a:solidFill>
              <a:latin typeface="Calibri"/>
            </a:endParaRPr>
          </a:p>
        </p:txBody>
      </p:sp>
      <p:cxnSp>
        <p:nvCxnSpPr>
          <p:cNvPr id="79" name="Gerade Verbindung 78"/>
          <p:cNvCxnSpPr/>
          <p:nvPr/>
        </p:nvCxnSpPr>
        <p:spPr bwMode="auto">
          <a:xfrm flipH="1" flipV="1">
            <a:off x="5385895" y="3844380"/>
            <a:ext cx="1274337" cy="16668"/>
          </a:xfrm>
          <a:prstGeom prst="line">
            <a:avLst/>
          </a:prstGeom>
          <a:noFill/>
          <a:ln w="9525" cap="flat" cmpd="sng" algn="ctr">
            <a:solidFill>
              <a:srgbClr val="4F81BD">
                <a:shade val="95000"/>
                <a:satMod val="105000"/>
              </a:srgbClr>
            </a:solidFill>
            <a:prstDash val="solid"/>
          </a:ln>
          <a:effectLst/>
        </p:spPr>
      </p:cxnSp>
      <p:sp>
        <p:nvSpPr>
          <p:cNvPr id="80" name="Ellipse 35"/>
          <p:cNvSpPr/>
          <p:nvPr/>
        </p:nvSpPr>
        <p:spPr bwMode="auto">
          <a:xfrm>
            <a:off x="755576" y="2420888"/>
            <a:ext cx="1511645" cy="647665"/>
          </a:xfrm>
          <a:prstGeom prst="rect">
            <a:avLst/>
          </a:prstGeom>
          <a:no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pPr>
            <a:r>
              <a:rPr lang="de-CH" sz="1400" kern="0" dirty="0">
                <a:solidFill>
                  <a:srgbClr val="FFC000"/>
                </a:solidFill>
                <a:latin typeface="Calibri"/>
              </a:rPr>
              <a:t>Mitarbeitende im Kundenkontakt</a:t>
            </a:r>
          </a:p>
        </p:txBody>
      </p:sp>
      <p:sp>
        <p:nvSpPr>
          <p:cNvPr id="81" name="Ellipse 36"/>
          <p:cNvSpPr/>
          <p:nvPr/>
        </p:nvSpPr>
        <p:spPr bwMode="auto">
          <a:xfrm>
            <a:off x="742199" y="6158815"/>
            <a:ext cx="1548836" cy="647665"/>
          </a:xfrm>
          <a:prstGeom prst="rect">
            <a:avLst/>
          </a:prstGeom>
          <a:no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pPr>
            <a:r>
              <a:rPr lang="de-CH" sz="1400" kern="0" dirty="0">
                <a:solidFill>
                  <a:srgbClr val="0070C0"/>
                </a:solidFill>
                <a:latin typeface="Calibri"/>
              </a:rPr>
              <a:t>Physisches </a:t>
            </a:r>
            <a:r>
              <a:rPr lang="de-CH" sz="1400" kern="0" dirty="0" smtClean="0">
                <a:solidFill>
                  <a:srgbClr val="0070C0"/>
                </a:solidFill>
                <a:latin typeface="Calibri"/>
              </a:rPr>
              <a:t>Angebot </a:t>
            </a:r>
            <a:r>
              <a:rPr lang="de-CH" sz="1400" kern="0" dirty="0">
                <a:solidFill>
                  <a:srgbClr val="0070C0"/>
                </a:solidFill>
                <a:latin typeface="Calibri"/>
              </a:rPr>
              <a:t>&amp; Infrastruktur</a:t>
            </a:r>
          </a:p>
        </p:txBody>
      </p:sp>
      <p:cxnSp>
        <p:nvCxnSpPr>
          <p:cNvPr id="82" name="Gerade Verbindung 81"/>
          <p:cNvCxnSpPr/>
          <p:nvPr/>
        </p:nvCxnSpPr>
        <p:spPr bwMode="auto">
          <a:xfrm flipH="1" flipV="1">
            <a:off x="5817943" y="4265833"/>
            <a:ext cx="1274337" cy="16668"/>
          </a:xfrm>
          <a:prstGeom prst="line">
            <a:avLst/>
          </a:prstGeom>
          <a:noFill/>
          <a:ln w="9525" cap="flat" cmpd="sng" algn="ctr">
            <a:solidFill>
              <a:srgbClr val="4F81BD">
                <a:shade val="95000"/>
                <a:satMod val="105000"/>
              </a:srgbClr>
            </a:solidFill>
            <a:prstDash val="solid"/>
          </a:ln>
          <a:effectLst/>
        </p:spPr>
      </p:cxnSp>
      <p:cxnSp>
        <p:nvCxnSpPr>
          <p:cNvPr id="83" name="Gerade Verbindung 82"/>
          <p:cNvCxnSpPr/>
          <p:nvPr/>
        </p:nvCxnSpPr>
        <p:spPr bwMode="auto">
          <a:xfrm flipH="1" flipV="1">
            <a:off x="4951289" y="3429000"/>
            <a:ext cx="1276895" cy="16669"/>
          </a:xfrm>
          <a:prstGeom prst="line">
            <a:avLst/>
          </a:prstGeom>
          <a:noFill/>
          <a:ln w="9525" cap="flat" cmpd="sng" algn="ctr">
            <a:solidFill>
              <a:srgbClr val="4F81BD">
                <a:shade val="95000"/>
                <a:satMod val="105000"/>
              </a:srgbClr>
            </a:solidFill>
            <a:prstDash val="solid"/>
          </a:ln>
          <a:effectLst/>
        </p:spPr>
      </p:cxnSp>
      <p:cxnSp>
        <p:nvCxnSpPr>
          <p:cNvPr id="84" name="Gerade Verbindung mit Pfeil 83"/>
          <p:cNvCxnSpPr/>
          <p:nvPr/>
        </p:nvCxnSpPr>
        <p:spPr bwMode="auto">
          <a:xfrm>
            <a:off x="3896643" y="3068960"/>
            <a:ext cx="1592212" cy="1541344"/>
          </a:xfrm>
          <a:prstGeom prst="straightConnector1">
            <a:avLst/>
          </a:prstGeom>
          <a:noFill/>
          <a:ln w="9525" cap="flat" cmpd="sng" algn="ctr">
            <a:solidFill>
              <a:srgbClr val="4F81BD">
                <a:shade val="95000"/>
                <a:satMod val="105000"/>
              </a:srgbClr>
            </a:solidFill>
            <a:prstDash val="solid"/>
            <a:tailEnd type="arrow"/>
          </a:ln>
          <a:effectLst/>
        </p:spPr>
      </p:cxnSp>
      <p:cxnSp>
        <p:nvCxnSpPr>
          <p:cNvPr id="85" name="Gerade Verbindung 84"/>
          <p:cNvCxnSpPr/>
          <p:nvPr/>
        </p:nvCxnSpPr>
        <p:spPr bwMode="auto">
          <a:xfrm flipH="1" flipV="1">
            <a:off x="3422430" y="3844787"/>
            <a:ext cx="1274337" cy="16668"/>
          </a:xfrm>
          <a:prstGeom prst="line">
            <a:avLst/>
          </a:prstGeom>
          <a:noFill/>
          <a:ln w="9525" cap="flat" cmpd="sng" algn="ctr">
            <a:solidFill>
              <a:srgbClr val="4F81BD">
                <a:shade val="95000"/>
                <a:satMod val="105000"/>
              </a:srgbClr>
            </a:solidFill>
            <a:prstDash val="solid"/>
          </a:ln>
          <a:effectLst/>
        </p:spPr>
      </p:cxnSp>
      <p:cxnSp>
        <p:nvCxnSpPr>
          <p:cNvPr id="86" name="Gerade Verbindung 85"/>
          <p:cNvCxnSpPr/>
          <p:nvPr/>
        </p:nvCxnSpPr>
        <p:spPr bwMode="auto">
          <a:xfrm flipH="1" flipV="1">
            <a:off x="3854478" y="4266240"/>
            <a:ext cx="1274337" cy="16668"/>
          </a:xfrm>
          <a:prstGeom prst="line">
            <a:avLst/>
          </a:prstGeom>
          <a:noFill/>
          <a:ln w="9525" cap="flat" cmpd="sng" algn="ctr">
            <a:solidFill>
              <a:srgbClr val="4F81BD">
                <a:shade val="95000"/>
                <a:satMod val="105000"/>
              </a:srgbClr>
            </a:solidFill>
            <a:prstDash val="solid"/>
          </a:ln>
          <a:effectLst/>
        </p:spPr>
      </p:cxnSp>
      <p:cxnSp>
        <p:nvCxnSpPr>
          <p:cNvPr id="87" name="Gerade Verbindung 86"/>
          <p:cNvCxnSpPr/>
          <p:nvPr/>
        </p:nvCxnSpPr>
        <p:spPr bwMode="auto">
          <a:xfrm flipH="1" flipV="1">
            <a:off x="2987824" y="3429407"/>
            <a:ext cx="1276895" cy="16669"/>
          </a:xfrm>
          <a:prstGeom prst="line">
            <a:avLst/>
          </a:prstGeom>
          <a:noFill/>
          <a:ln w="9525" cap="flat" cmpd="sng" algn="ctr">
            <a:solidFill>
              <a:srgbClr val="4F81BD">
                <a:shade val="95000"/>
                <a:satMod val="105000"/>
              </a:srgbClr>
            </a:solidFill>
            <a:prstDash val="solid"/>
          </a:ln>
          <a:effectLst/>
        </p:spPr>
      </p:cxnSp>
      <p:cxnSp>
        <p:nvCxnSpPr>
          <p:cNvPr id="88" name="Gerade Verbindung mit Pfeil 87"/>
          <p:cNvCxnSpPr/>
          <p:nvPr/>
        </p:nvCxnSpPr>
        <p:spPr bwMode="auto">
          <a:xfrm>
            <a:off x="1736403" y="3068960"/>
            <a:ext cx="1592212" cy="1541344"/>
          </a:xfrm>
          <a:prstGeom prst="straightConnector1">
            <a:avLst/>
          </a:prstGeom>
          <a:noFill/>
          <a:ln w="9525" cap="flat" cmpd="sng" algn="ctr">
            <a:solidFill>
              <a:srgbClr val="4F81BD">
                <a:shade val="95000"/>
                <a:satMod val="105000"/>
              </a:srgbClr>
            </a:solidFill>
            <a:prstDash val="solid"/>
            <a:tailEnd type="arrow"/>
          </a:ln>
          <a:effectLst/>
        </p:spPr>
      </p:cxnSp>
      <p:cxnSp>
        <p:nvCxnSpPr>
          <p:cNvPr id="89" name="Gerade Verbindung 88"/>
          <p:cNvCxnSpPr/>
          <p:nvPr/>
        </p:nvCxnSpPr>
        <p:spPr bwMode="auto">
          <a:xfrm flipH="1" flipV="1">
            <a:off x="1262190" y="3844787"/>
            <a:ext cx="1274337" cy="16668"/>
          </a:xfrm>
          <a:prstGeom prst="line">
            <a:avLst/>
          </a:prstGeom>
          <a:noFill/>
          <a:ln w="9525" cap="flat" cmpd="sng" algn="ctr">
            <a:solidFill>
              <a:srgbClr val="4F81BD">
                <a:shade val="95000"/>
                <a:satMod val="105000"/>
              </a:srgbClr>
            </a:solidFill>
            <a:prstDash val="solid"/>
          </a:ln>
          <a:effectLst/>
        </p:spPr>
      </p:cxnSp>
      <p:cxnSp>
        <p:nvCxnSpPr>
          <p:cNvPr id="90" name="Gerade Verbindung 89"/>
          <p:cNvCxnSpPr/>
          <p:nvPr/>
        </p:nvCxnSpPr>
        <p:spPr bwMode="auto">
          <a:xfrm flipH="1" flipV="1">
            <a:off x="1694238" y="4266240"/>
            <a:ext cx="1274337" cy="16668"/>
          </a:xfrm>
          <a:prstGeom prst="line">
            <a:avLst/>
          </a:prstGeom>
          <a:noFill/>
          <a:ln w="9525" cap="flat" cmpd="sng" algn="ctr">
            <a:solidFill>
              <a:srgbClr val="4F81BD">
                <a:shade val="95000"/>
                <a:satMod val="105000"/>
              </a:srgbClr>
            </a:solidFill>
            <a:prstDash val="solid"/>
          </a:ln>
          <a:effectLst/>
        </p:spPr>
      </p:cxnSp>
      <p:cxnSp>
        <p:nvCxnSpPr>
          <p:cNvPr id="91" name="Gerade Verbindung 90"/>
          <p:cNvCxnSpPr/>
          <p:nvPr/>
        </p:nvCxnSpPr>
        <p:spPr bwMode="auto">
          <a:xfrm flipH="1" flipV="1">
            <a:off x="827584" y="3429407"/>
            <a:ext cx="1276895" cy="16669"/>
          </a:xfrm>
          <a:prstGeom prst="line">
            <a:avLst/>
          </a:prstGeom>
          <a:noFill/>
          <a:ln w="9525" cap="flat" cmpd="sng" algn="ctr">
            <a:solidFill>
              <a:srgbClr val="4F81BD">
                <a:shade val="95000"/>
                <a:satMod val="105000"/>
              </a:srgbClr>
            </a:solidFill>
            <a:prstDash val="solid"/>
          </a:ln>
          <a:effectLst/>
        </p:spPr>
      </p:cxnSp>
      <p:grpSp>
        <p:nvGrpSpPr>
          <p:cNvPr id="92" name="Gruppieren 91"/>
          <p:cNvGrpSpPr/>
          <p:nvPr/>
        </p:nvGrpSpPr>
        <p:grpSpPr>
          <a:xfrm>
            <a:off x="866082" y="4581128"/>
            <a:ext cx="2534541" cy="1541344"/>
            <a:chOff x="866082" y="4581128"/>
            <a:chExt cx="2534541" cy="1541344"/>
          </a:xfrm>
        </p:grpSpPr>
        <p:cxnSp>
          <p:nvCxnSpPr>
            <p:cNvPr id="93" name="Gerade Verbindung mit Pfeil 92"/>
            <p:cNvCxnSpPr/>
            <p:nvPr/>
          </p:nvCxnSpPr>
          <p:spPr bwMode="auto">
            <a:xfrm flipV="1">
              <a:off x="1808411" y="4581128"/>
              <a:ext cx="1592212" cy="1541344"/>
            </a:xfrm>
            <a:prstGeom prst="straightConnector1">
              <a:avLst/>
            </a:prstGeom>
            <a:noFill/>
            <a:ln w="9525" cap="flat" cmpd="sng" algn="ctr">
              <a:solidFill>
                <a:srgbClr val="4F81BD">
                  <a:shade val="95000"/>
                  <a:satMod val="105000"/>
                </a:srgbClr>
              </a:solidFill>
              <a:prstDash val="solid"/>
              <a:tailEnd type="arrow"/>
            </a:ln>
            <a:effectLst/>
          </p:spPr>
        </p:cxnSp>
        <p:cxnSp>
          <p:nvCxnSpPr>
            <p:cNvPr id="94" name="Gerade Verbindung 93"/>
            <p:cNvCxnSpPr/>
            <p:nvPr/>
          </p:nvCxnSpPr>
          <p:spPr>
            <a:xfrm>
              <a:off x="1763688" y="4941168"/>
              <a:ext cx="12576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Gerade Verbindung 94"/>
            <p:cNvCxnSpPr/>
            <p:nvPr/>
          </p:nvCxnSpPr>
          <p:spPr>
            <a:xfrm>
              <a:off x="1298130" y="5373216"/>
              <a:ext cx="12576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Gerade Verbindung 95"/>
            <p:cNvCxnSpPr/>
            <p:nvPr/>
          </p:nvCxnSpPr>
          <p:spPr>
            <a:xfrm>
              <a:off x="866082" y="5805264"/>
              <a:ext cx="1257646"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97" name="Gruppieren 96"/>
          <p:cNvGrpSpPr/>
          <p:nvPr/>
        </p:nvGrpSpPr>
        <p:grpSpPr>
          <a:xfrm>
            <a:off x="2973563" y="4581128"/>
            <a:ext cx="2534541" cy="1541344"/>
            <a:chOff x="866082" y="4581128"/>
            <a:chExt cx="2534541" cy="1541344"/>
          </a:xfrm>
        </p:grpSpPr>
        <p:cxnSp>
          <p:nvCxnSpPr>
            <p:cNvPr id="98" name="Gerade Verbindung mit Pfeil 97"/>
            <p:cNvCxnSpPr/>
            <p:nvPr/>
          </p:nvCxnSpPr>
          <p:spPr bwMode="auto">
            <a:xfrm flipV="1">
              <a:off x="1808411" y="4581128"/>
              <a:ext cx="1592212" cy="1541344"/>
            </a:xfrm>
            <a:prstGeom prst="straightConnector1">
              <a:avLst/>
            </a:prstGeom>
            <a:noFill/>
            <a:ln w="9525" cap="flat" cmpd="sng" algn="ctr">
              <a:solidFill>
                <a:srgbClr val="4F81BD">
                  <a:shade val="95000"/>
                  <a:satMod val="105000"/>
                </a:srgbClr>
              </a:solidFill>
              <a:prstDash val="solid"/>
              <a:tailEnd type="arrow"/>
            </a:ln>
            <a:effectLst/>
          </p:spPr>
        </p:cxnSp>
        <p:cxnSp>
          <p:nvCxnSpPr>
            <p:cNvPr id="99" name="Gerade Verbindung 98"/>
            <p:cNvCxnSpPr/>
            <p:nvPr/>
          </p:nvCxnSpPr>
          <p:spPr>
            <a:xfrm>
              <a:off x="1763688" y="4941168"/>
              <a:ext cx="12576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Gerade Verbindung 99"/>
            <p:cNvCxnSpPr/>
            <p:nvPr/>
          </p:nvCxnSpPr>
          <p:spPr>
            <a:xfrm>
              <a:off x="1298130" y="5373216"/>
              <a:ext cx="12576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Gerade Verbindung 100"/>
            <p:cNvCxnSpPr/>
            <p:nvPr/>
          </p:nvCxnSpPr>
          <p:spPr>
            <a:xfrm>
              <a:off x="866082" y="5805264"/>
              <a:ext cx="1257646"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02" name="Gruppieren 101"/>
          <p:cNvGrpSpPr/>
          <p:nvPr/>
        </p:nvGrpSpPr>
        <p:grpSpPr>
          <a:xfrm>
            <a:off x="4932040" y="4581128"/>
            <a:ext cx="2534541" cy="1541344"/>
            <a:chOff x="866082" y="4581128"/>
            <a:chExt cx="2534541" cy="1541344"/>
          </a:xfrm>
        </p:grpSpPr>
        <p:cxnSp>
          <p:nvCxnSpPr>
            <p:cNvPr id="103" name="Gerade Verbindung mit Pfeil 102"/>
            <p:cNvCxnSpPr/>
            <p:nvPr/>
          </p:nvCxnSpPr>
          <p:spPr bwMode="auto">
            <a:xfrm flipV="1">
              <a:off x="1808411" y="4581128"/>
              <a:ext cx="1592212" cy="1541344"/>
            </a:xfrm>
            <a:prstGeom prst="straightConnector1">
              <a:avLst/>
            </a:prstGeom>
            <a:noFill/>
            <a:ln w="9525" cap="flat" cmpd="sng" algn="ctr">
              <a:solidFill>
                <a:srgbClr val="4F81BD">
                  <a:shade val="95000"/>
                  <a:satMod val="105000"/>
                </a:srgbClr>
              </a:solidFill>
              <a:prstDash val="solid"/>
              <a:tailEnd type="arrow"/>
            </a:ln>
            <a:effectLst/>
          </p:spPr>
        </p:cxnSp>
        <p:cxnSp>
          <p:nvCxnSpPr>
            <p:cNvPr id="104" name="Gerade Verbindung 103"/>
            <p:cNvCxnSpPr/>
            <p:nvPr/>
          </p:nvCxnSpPr>
          <p:spPr>
            <a:xfrm>
              <a:off x="1763688" y="4941168"/>
              <a:ext cx="12576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Gerade Verbindung 104"/>
            <p:cNvCxnSpPr/>
            <p:nvPr/>
          </p:nvCxnSpPr>
          <p:spPr>
            <a:xfrm>
              <a:off x="1298130" y="5373216"/>
              <a:ext cx="12576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Gerade Verbindung 105"/>
            <p:cNvCxnSpPr/>
            <p:nvPr/>
          </p:nvCxnSpPr>
          <p:spPr>
            <a:xfrm>
              <a:off x="866082" y="5805264"/>
              <a:ext cx="1257646"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8" name="Ellipse 107"/>
          <p:cNvSpPr/>
          <p:nvPr/>
        </p:nvSpPr>
        <p:spPr bwMode="auto">
          <a:xfrm>
            <a:off x="7647646" y="4130101"/>
            <a:ext cx="1459750" cy="959592"/>
          </a:xfrm>
          <a:prstGeom prst="ellipse">
            <a:avLst/>
          </a:prstGeom>
          <a:solidFill>
            <a:sysClr val="window" lastClr="FFFFFF"/>
          </a:solidFill>
          <a:ln w="25400" cap="flat" cmpd="sng" algn="ctr">
            <a:solidFill>
              <a:srgbClr val="4F81BD"/>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CH" sz="1200" b="0" i="0" u="none" strike="noStrike" kern="0" cap="none" spc="0" normalizeH="0" baseline="0" noProof="0" dirty="0">
              <a:ln>
                <a:noFill/>
              </a:ln>
              <a:solidFill>
                <a:sysClr val="windowText" lastClr="000000"/>
              </a:solidFill>
              <a:effectLst/>
              <a:uLnTx/>
              <a:uFillTx/>
              <a:latin typeface="Calibri"/>
              <a:ea typeface="+mn-ea"/>
              <a:cs typeface="+mn-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Schritt 7: Drehbuch Kundenerlebnis</a:t>
            </a:r>
            <a:endParaRPr lang="de-DE" dirty="0"/>
          </a:p>
        </p:txBody>
      </p:sp>
      <p:sp>
        <p:nvSpPr>
          <p:cNvPr id="3" name="Inhaltsplatzhalter 2"/>
          <p:cNvSpPr>
            <a:spLocks noGrp="1"/>
          </p:cNvSpPr>
          <p:nvPr>
            <p:ph idx="1"/>
          </p:nvPr>
        </p:nvSpPr>
        <p:spPr>
          <a:xfrm>
            <a:off x="179388" y="2132855"/>
            <a:ext cx="8785225" cy="4444157"/>
          </a:xfrm>
        </p:spPr>
        <p:txBody>
          <a:bodyPr/>
          <a:lstStyle/>
          <a:p>
            <a:pPr marL="0"/>
            <a:r>
              <a:rPr lang="de-DE" sz="1100" dirty="0" smtClean="0">
                <a:latin typeface="+mj-lt"/>
              </a:rPr>
              <a:t>Hallo Jasper, wie du </a:t>
            </a:r>
            <a:r>
              <a:rPr lang="de-DE" sz="1100" dirty="0" err="1" smtClean="0">
                <a:latin typeface="+mj-lt"/>
              </a:rPr>
              <a:t>weisst</a:t>
            </a:r>
            <a:r>
              <a:rPr lang="de-DE" sz="1100" dirty="0" smtClean="0">
                <a:latin typeface="+mj-lt"/>
              </a:rPr>
              <a:t>, war ich ja im Radisson in Luzern, ein tolles Haus, das muss ich dir erzählen. Schon bei der Reservierung haben sie mich begeistert. Die Dame am Telefon  war </a:t>
            </a:r>
            <a:r>
              <a:rPr lang="de-DE" sz="1100" dirty="0" smtClean="0">
                <a:solidFill>
                  <a:srgbClr val="FFC000"/>
                </a:solidFill>
                <a:latin typeface="+mj-lt"/>
              </a:rPr>
              <a:t>so offen und freundlich</a:t>
            </a:r>
            <a:r>
              <a:rPr lang="de-DE" sz="1100" dirty="0" smtClean="0">
                <a:latin typeface="+mj-lt"/>
              </a:rPr>
              <a:t>. </a:t>
            </a:r>
            <a:r>
              <a:rPr lang="de-DE" sz="1100" u="sng" dirty="0" smtClean="0">
                <a:latin typeface="+mj-lt"/>
              </a:rPr>
              <a:t>Ihre </a:t>
            </a:r>
            <a:r>
              <a:rPr lang="de-DE" sz="1100" u="sng" dirty="0" smtClean="0">
                <a:solidFill>
                  <a:srgbClr val="FFC000"/>
                </a:solidFill>
                <a:latin typeface="+mj-lt"/>
              </a:rPr>
              <a:t>positive Art </a:t>
            </a:r>
            <a:r>
              <a:rPr lang="de-DE" sz="1100" dirty="0" smtClean="0">
                <a:latin typeface="+mj-lt"/>
              </a:rPr>
              <a:t>war direkt ansteckend und ich habe mich richtig auf den Aufenthalt dort gefreut – trotz der Tatsache, dass mir in Luzern ein arbeitsintensiver Aufenthalt bevorstand. </a:t>
            </a:r>
            <a:endParaRPr lang="de-CH" sz="1100" dirty="0" smtClean="0">
              <a:latin typeface="+mj-lt"/>
            </a:endParaRPr>
          </a:p>
          <a:p>
            <a:pPr marL="0"/>
            <a:r>
              <a:rPr lang="de-DE" sz="1100" dirty="0" smtClean="0">
                <a:latin typeface="+mj-lt"/>
              </a:rPr>
              <a:t>Als ich ankam, stand vor dem Eingang ein Mann, der mir gleich </a:t>
            </a:r>
            <a:r>
              <a:rPr lang="de-DE" sz="1100" dirty="0" smtClean="0">
                <a:solidFill>
                  <a:srgbClr val="FFC000"/>
                </a:solidFill>
                <a:latin typeface="+mj-lt"/>
              </a:rPr>
              <a:t>die Einfahrt zur </a:t>
            </a:r>
            <a:r>
              <a:rPr lang="de-DE" sz="1100" dirty="0" smtClean="0">
                <a:solidFill>
                  <a:srgbClr val="00B0F0"/>
                </a:solidFill>
                <a:latin typeface="+mj-lt"/>
              </a:rPr>
              <a:t>Tiefgarage</a:t>
            </a:r>
            <a:r>
              <a:rPr lang="de-DE" sz="1100" dirty="0" smtClean="0">
                <a:solidFill>
                  <a:srgbClr val="FFC000"/>
                </a:solidFill>
                <a:latin typeface="+mj-lt"/>
              </a:rPr>
              <a:t> gezeigt </a:t>
            </a:r>
            <a:r>
              <a:rPr lang="de-DE" sz="1100" dirty="0" smtClean="0">
                <a:latin typeface="+mj-lt"/>
              </a:rPr>
              <a:t>hat. Der gleiche Mann </a:t>
            </a:r>
            <a:r>
              <a:rPr lang="de-DE" sz="1100" dirty="0" smtClean="0">
                <a:solidFill>
                  <a:srgbClr val="FFC000"/>
                </a:solidFill>
                <a:latin typeface="+mj-lt"/>
              </a:rPr>
              <a:t>half mir dann mit dem Gepäck</a:t>
            </a:r>
            <a:r>
              <a:rPr lang="de-DE" sz="1100" dirty="0" smtClean="0">
                <a:latin typeface="+mj-lt"/>
              </a:rPr>
              <a:t>. Überraschenderweise sprach mich die </a:t>
            </a:r>
            <a:r>
              <a:rPr lang="de-DE" sz="1100" u="sng" dirty="0" smtClean="0">
                <a:solidFill>
                  <a:srgbClr val="FFC000"/>
                </a:solidFill>
                <a:latin typeface="+mj-lt"/>
              </a:rPr>
              <a:t>Dame an der Rezeption </a:t>
            </a:r>
            <a:r>
              <a:rPr lang="de-DE" sz="1100" u="sng" dirty="0" smtClean="0">
                <a:solidFill>
                  <a:srgbClr val="00B050"/>
                </a:solidFill>
                <a:latin typeface="+mj-lt"/>
              </a:rPr>
              <a:t>gleich mit dem Namen </a:t>
            </a:r>
            <a:r>
              <a:rPr lang="de-DE" sz="1100" u="sng" dirty="0" smtClean="0">
                <a:latin typeface="+mj-lt"/>
              </a:rPr>
              <a:t>an</a:t>
            </a:r>
            <a:r>
              <a:rPr lang="de-DE" sz="1100" dirty="0" smtClean="0">
                <a:latin typeface="+mj-lt"/>
              </a:rPr>
              <a:t>. Das fand ich sehr angenehm. Auf meinem Zimmer fand ich </a:t>
            </a:r>
            <a:r>
              <a:rPr lang="de-DE" sz="1100" u="sng" dirty="0" smtClean="0">
                <a:solidFill>
                  <a:srgbClr val="00B0F0"/>
                </a:solidFill>
                <a:latin typeface="+mj-lt"/>
              </a:rPr>
              <a:t>eine Flasche Mineralwasser,</a:t>
            </a:r>
            <a:r>
              <a:rPr lang="de-DE" sz="1100" u="sng" dirty="0" smtClean="0">
                <a:latin typeface="+mj-lt"/>
              </a:rPr>
              <a:t> </a:t>
            </a:r>
            <a:r>
              <a:rPr lang="de-DE" sz="1100" dirty="0" smtClean="0">
                <a:latin typeface="+mj-lt"/>
              </a:rPr>
              <a:t>das habe ich auch gern, da ich in der Fremde immer so eine trockene Kehle habe. Und ... </a:t>
            </a:r>
            <a:r>
              <a:rPr lang="de-DE" sz="1100" dirty="0" smtClean="0">
                <a:solidFill>
                  <a:srgbClr val="00B0F0"/>
                </a:solidFill>
                <a:latin typeface="+mj-lt"/>
              </a:rPr>
              <a:t>super, man konnte das Fenster öffnen</a:t>
            </a:r>
            <a:r>
              <a:rPr lang="de-DE" sz="1100" dirty="0" smtClean="0">
                <a:latin typeface="+mj-lt"/>
              </a:rPr>
              <a:t>. Wie du </a:t>
            </a:r>
            <a:r>
              <a:rPr lang="de-DE" sz="1100" dirty="0" err="1" smtClean="0">
                <a:latin typeface="+mj-lt"/>
              </a:rPr>
              <a:t>weisst</a:t>
            </a:r>
            <a:r>
              <a:rPr lang="de-DE" sz="1100" dirty="0" smtClean="0">
                <a:latin typeface="+mj-lt"/>
              </a:rPr>
              <a:t>, war ich ja tagsüber unterwegs und hatte meine Termine</a:t>
            </a:r>
            <a:r>
              <a:rPr lang="de-DE" sz="1100" dirty="0" smtClean="0">
                <a:solidFill>
                  <a:srgbClr val="7030A0"/>
                </a:solidFill>
                <a:latin typeface="+mj-lt"/>
              </a:rPr>
              <a:t>. </a:t>
            </a:r>
            <a:r>
              <a:rPr lang="de-DE" sz="1100" dirty="0" smtClean="0">
                <a:solidFill>
                  <a:srgbClr val="FFC000"/>
                </a:solidFill>
                <a:latin typeface="+mj-lt"/>
              </a:rPr>
              <a:t>An der Rezeption haben sie mir genau erklärt, wie ich wo hinkomme</a:t>
            </a:r>
            <a:r>
              <a:rPr lang="de-DE" sz="1100" dirty="0" smtClean="0">
                <a:latin typeface="+mj-lt"/>
              </a:rPr>
              <a:t>. Der Trick, bei Regen über die Traverse, die aus der Garage bis zum Bahnhof führt, zu gehen, war ein guter Hinweis. Wie ich dann müde zurückkam, hat mich eine</a:t>
            </a:r>
            <a:r>
              <a:rPr lang="de-DE" sz="1100" u="sng" dirty="0" smtClean="0">
                <a:latin typeface="+mj-lt"/>
              </a:rPr>
              <a:t> </a:t>
            </a:r>
            <a:r>
              <a:rPr lang="de-DE" sz="1100" u="sng" dirty="0" smtClean="0">
                <a:solidFill>
                  <a:srgbClr val="FFC000"/>
                </a:solidFill>
                <a:latin typeface="+mj-lt"/>
              </a:rPr>
              <a:t>sehr charmante Bardame</a:t>
            </a:r>
            <a:r>
              <a:rPr lang="de-DE" sz="1100" u="sng" dirty="0" smtClean="0">
                <a:latin typeface="+mj-lt"/>
              </a:rPr>
              <a:t> </a:t>
            </a:r>
            <a:r>
              <a:rPr lang="de-DE" sz="1100" dirty="0" smtClean="0">
                <a:latin typeface="+mj-lt"/>
              </a:rPr>
              <a:t>zu einem</a:t>
            </a:r>
            <a:r>
              <a:rPr lang="de-DE" sz="1100" u="sng" dirty="0" smtClean="0">
                <a:latin typeface="+mj-lt"/>
              </a:rPr>
              <a:t> </a:t>
            </a:r>
            <a:r>
              <a:rPr lang="de-DE" sz="1100" u="sng" dirty="0" smtClean="0">
                <a:solidFill>
                  <a:srgbClr val="00B0F0"/>
                </a:solidFill>
                <a:latin typeface="+mj-lt"/>
              </a:rPr>
              <a:t>tollen Cosmopolitan </a:t>
            </a:r>
            <a:r>
              <a:rPr lang="de-DE" sz="1100" dirty="0" smtClean="0">
                <a:latin typeface="+mj-lt"/>
              </a:rPr>
              <a:t>verführt. </a:t>
            </a:r>
            <a:r>
              <a:rPr lang="de-DE" sz="1100" u="sng" dirty="0" smtClean="0">
                <a:latin typeface="+mj-lt"/>
              </a:rPr>
              <a:t>Sie hat mir übrigens versprochen, mir eine Kopie der gespielten Lounge-Musik zu mailen</a:t>
            </a:r>
            <a:r>
              <a:rPr lang="de-DE" sz="1100" dirty="0" smtClean="0">
                <a:latin typeface="+mj-lt"/>
              </a:rPr>
              <a:t>, ich bin ja mal gespannt, ob sie daran denken. </a:t>
            </a:r>
            <a:r>
              <a:rPr lang="de-DE" sz="1100" dirty="0" err="1" smtClean="0">
                <a:latin typeface="+mj-lt"/>
              </a:rPr>
              <a:t>Ausserdem</a:t>
            </a:r>
            <a:r>
              <a:rPr lang="de-DE" sz="1100" dirty="0" smtClean="0">
                <a:latin typeface="+mj-lt"/>
              </a:rPr>
              <a:t> erzählte sie mir etwas über die Hotelkette. </a:t>
            </a:r>
            <a:r>
              <a:rPr lang="de-DE" sz="1100" dirty="0" smtClean="0">
                <a:solidFill>
                  <a:srgbClr val="00B050"/>
                </a:solidFill>
                <a:latin typeface="+mj-lt"/>
              </a:rPr>
              <a:t>Ich bin jetzt Goldpoint Gold Membe</a:t>
            </a:r>
            <a:r>
              <a:rPr lang="de-DE" sz="1100" dirty="0" smtClean="0">
                <a:latin typeface="+mj-lt"/>
              </a:rPr>
              <a:t>r und kann auf der ganzen Welt vergünstigt in den </a:t>
            </a:r>
            <a:r>
              <a:rPr lang="de-DE" sz="1100" dirty="0" err="1" smtClean="0">
                <a:latin typeface="+mj-lt"/>
              </a:rPr>
              <a:t>Radissons</a:t>
            </a:r>
            <a:r>
              <a:rPr lang="de-DE" sz="1100" dirty="0" smtClean="0">
                <a:latin typeface="+mj-lt"/>
              </a:rPr>
              <a:t> wohnen. Sie gab mir schon während meines </a:t>
            </a:r>
            <a:r>
              <a:rPr lang="de-DE" sz="1100" dirty="0" err="1" smtClean="0">
                <a:latin typeface="+mj-lt"/>
              </a:rPr>
              <a:t>Apéros</a:t>
            </a:r>
            <a:r>
              <a:rPr lang="de-DE" sz="1100" dirty="0" smtClean="0">
                <a:latin typeface="+mj-lt"/>
              </a:rPr>
              <a:t> die Speisekarte und half mir dabei, etwas auszusuchen. Überhaupt hatte ich das Gefühl, dass das </a:t>
            </a:r>
            <a:r>
              <a:rPr lang="de-DE" sz="1100" dirty="0" smtClean="0">
                <a:solidFill>
                  <a:srgbClr val="FFC000"/>
                </a:solidFill>
                <a:latin typeface="+mj-lt"/>
              </a:rPr>
              <a:t>Personal sehr aufgeschlossen und kompetent </a:t>
            </a:r>
            <a:r>
              <a:rPr lang="de-DE" sz="1100" dirty="0" smtClean="0">
                <a:latin typeface="+mj-lt"/>
              </a:rPr>
              <a:t>war, und </a:t>
            </a:r>
            <a:r>
              <a:rPr lang="de-DE" sz="1100" dirty="0" smtClean="0">
                <a:solidFill>
                  <a:srgbClr val="FFC000"/>
                </a:solidFill>
                <a:latin typeface="+mj-lt"/>
              </a:rPr>
              <a:t>man hat gemerkt, dass alle diesen Job gern machen</a:t>
            </a:r>
            <a:r>
              <a:rPr lang="de-DE" sz="1100" dirty="0" smtClean="0">
                <a:latin typeface="+mj-lt"/>
              </a:rPr>
              <a:t>. Ich habe ausgezeichnet gegessen, </a:t>
            </a:r>
            <a:r>
              <a:rPr lang="de-DE" sz="1100" u="sng" dirty="0" smtClean="0">
                <a:solidFill>
                  <a:srgbClr val="FFC000"/>
                </a:solidFill>
                <a:latin typeface="+mj-lt"/>
              </a:rPr>
              <a:t>der Koch kam bei mir am Tisch vorbei</a:t>
            </a:r>
            <a:r>
              <a:rPr lang="de-DE" sz="1100" u="sng" dirty="0" smtClean="0">
                <a:latin typeface="+mj-lt"/>
              </a:rPr>
              <a:t>, </a:t>
            </a:r>
            <a:r>
              <a:rPr lang="de-DE" sz="1100" dirty="0" smtClean="0">
                <a:latin typeface="+mj-lt"/>
              </a:rPr>
              <a:t>ich habe jetzt ein Rezept für eine tolle Salatsauce in der Tasche. </a:t>
            </a:r>
            <a:endParaRPr lang="de-CH" sz="1100" dirty="0" smtClean="0">
              <a:latin typeface="+mj-lt"/>
            </a:endParaRPr>
          </a:p>
          <a:p>
            <a:pPr marL="0"/>
            <a:r>
              <a:rPr lang="de-DE" sz="1100" dirty="0" smtClean="0">
                <a:latin typeface="+mj-lt"/>
              </a:rPr>
              <a:t>Die </a:t>
            </a:r>
            <a:r>
              <a:rPr lang="de-DE" sz="1100" dirty="0" smtClean="0">
                <a:solidFill>
                  <a:srgbClr val="00B0F0"/>
                </a:solidFill>
                <a:latin typeface="+mj-lt"/>
              </a:rPr>
              <a:t>Grappa-Auswahl </a:t>
            </a:r>
            <a:r>
              <a:rPr lang="de-DE" sz="1100" dirty="0" smtClean="0">
                <a:latin typeface="+mj-lt"/>
              </a:rPr>
              <a:t>war auch nicht von schlechten Eltern. Da habe ich mir direkt zwei Gläschen gegönnt. Nachdem ich so einen anstrengenden Tag hinter mir hatte, fand ich, dass ich dies verdient hatte. </a:t>
            </a:r>
            <a:r>
              <a:rPr lang="de-DE" sz="1100" dirty="0" err="1" smtClean="0">
                <a:latin typeface="+mj-lt"/>
              </a:rPr>
              <a:t>Ausserdem</a:t>
            </a:r>
            <a:r>
              <a:rPr lang="de-DE" sz="1100" dirty="0" smtClean="0">
                <a:latin typeface="+mj-lt"/>
              </a:rPr>
              <a:t> musste ich die Gelegenheit nutzen, dass ich ohne meine liebe Frau unterwegs war – sie hätte mir bestimmt nur ein Glas erlaubt. Der gleichen Meinung war übrigens auch </a:t>
            </a:r>
            <a:r>
              <a:rPr lang="de-DE" sz="1100" dirty="0" smtClean="0">
                <a:solidFill>
                  <a:srgbClr val="FF0000"/>
                </a:solidFill>
                <a:latin typeface="+mj-lt"/>
              </a:rPr>
              <a:t>ein Banker, der dort ebenfalls geschäftlich unterwegs war. Da wir beide am Grappa interessiert waren, sind wir ins Gespräch gekommen</a:t>
            </a:r>
            <a:r>
              <a:rPr lang="de-DE" sz="1100" dirty="0" smtClean="0">
                <a:latin typeface="+mj-lt"/>
              </a:rPr>
              <a:t>. So hatte ich noch einen interessanten Abend in netter Gesellschaft und musste ihn nicht alleine in meinem Zimmer verbringen. </a:t>
            </a:r>
          </a:p>
          <a:p>
            <a:pPr marL="0"/>
            <a:r>
              <a:rPr lang="de-DE" sz="1100" dirty="0" smtClean="0">
                <a:latin typeface="+mj-lt"/>
              </a:rPr>
              <a:t>Auf dem </a:t>
            </a:r>
            <a:r>
              <a:rPr lang="de-DE" sz="1100" dirty="0" smtClean="0">
                <a:solidFill>
                  <a:srgbClr val="00B0F0"/>
                </a:solidFill>
                <a:latin typeface="+mj-lt"/>
              </a:rPr>
              <a:t>Zimmer war alles hergerichtet, </a:t>
            </a:r>
            <a:r>
              <a:rPr lang="de-DE" sz="1100" dirty="0" smtClean="0">
                <a:solidFill>
                  <a:srgbClr val="00B050"/>
                </a:solidFill>
                <a:latin typeface="+mj-lt"/>
              </a:rPr>
              <a:t>wie ich es gewünscht hatte</a:t>
            </a:r>
            <a:r>
              <a:rPr lang="de-DE" sz="1100" dirty="0" smtClean="0">
                <a:latin typeface="+mj-lt"/>
              </a:rPr>
              <a:t>, ich konnte noch schnell meine Mails checken, da </a:t>
            </a:r>
            <a:r>
              <a:rPr lang="de-DE" sz="1100" dirty="0" smtClean="0">
                <a:solidFill>
                  <a:srgbClr val="00B0F0"/>
                </a:solidFill>
                <a:latin typeface="+mj-lt"/>
              </a:rPr>
              <a:t>Internet</a:t>
            </a:r>
            <a:r>
              <a:rPr lang="de-DE" sz="1100" dirty="0" smtClean="0">
                <a:solidFill>
                  <a:srgbClr val="33CCFF"/>
                </a:solidFill>
                <a:latin typeface="+mj-lt"/>
              </a:rPr>
              <a:t> </a:t>
            </a:r>
            <a:r>
              <a:rPr lang="de-DE" sz="1100" dirty="0" smtClean="0">
                <a:solidFill>
                  <a:srgbClr val="00B0F0"/>
                </a:solidFill>
                <a:latin typeface="+mj-lt"/>
              </a:rPr>
              <a:t>gratis</a:t>
            </a:r>
            <a:r>
              <a:rPr lang="de-DE" sz="1100" dirty="0" smtClean="0">
                <a:solidFill>
                  <a:srgbClr val="33CCFF"/>
                </a:solidFill>
                <a:latin typeface="+mj-lt"/>
              </a:rPr>
              <a:t> </a:t>
            </a:r>
            <a:r>
              <a:rPr lang="de-DE" sz="1100" dirty="0" smtClean="0">
                <a:latin typeface="+mj-lt"/>
              </a:rPr>
              <a:t>war, und ab in die Falle, </a:t>
            </a:r>
            <a:r>
              <a:rPr lang="de-DE" sz="1100" dirty="0" smtClean="0">
                <a:solidFill>
                  <a:srgbClr val="00B0F0"/>
                </a:solidFill>
                <a:latin typeface="+mj-lt"/>
              </a:rPr>
              <a:t>das Bett war super, </a:t>
            </a:r>
            <a:r>
              <a:rPr lang="de-DE" sz="1100" u="sng" dirty="0" smtClean="0">
                <a:latin typeface="+mj-lt"/>
              </a:rPr>
              <a:t>nicht zu hart und nicht zu weich</a:t>
            </a:r>
            <a:r>
              <a:rPr lang="de-DE" sz="1100" dirty="0" smtClean="0">
                <a:latin typeface="+mj-lt"/>
              </a:rPr>
              <a:t>. </a:t>
            </a:r>
            <a:r>
              <a:rPr lang="de-DE" sz="1100" dirty="0" smtClean="0">
                <a:solidFill>
                  <a:srgbClr val="00B050"/>
                </a:solidFill>
                <a:latin typeface="+mj-lt"/>
              </a:rPr>
              <a:t>Morgens dann ging es super schnell</a:t>
            </a:r>
            <a:r>
              <a:rPr lang="de-DE" sz="1100" dirty="0" smtClean="0">
                <a:latin typeface="+mj-lt"/>
              </a:rPr>
              <a:t>, ich konnte gleich los und </a:t>
            </a:r>
            <a:r>
              <a:rPr lang="de-DE" sz="1100" dirty="0" smtClean="0">
                <a:solidFill>
                  <a:srgbClr val="00B050"/>
                </a:solidFill>
                <a:latin typeface="+mj-lt"/>
              </a:rPr>
              <a:t>musste nicht noch lange auschecken</a:t>
            </a:r>
            <a:r>
              <a:rPr lang="de-DE" sz="1100" dirty="0" smtClean="0">
                <a:solidFill>
                  <a:srgbClr val="00B0F0"/>
                </a:solidFill>
                <a:latin typeface="+mj-lt"/>
              </a:rPr>
              <a:t>. </a:t>
            </a:r>
            <a:r>
              <a:rPr lang="de-DE" sz="1100" u="sng" dirty="0" smtClean="0">
                <a:solidFill>
                  <a:srgbClr val="00B0F0"/>
                </a:solidFill>
                <a:latin typeface="+mj-lt"/>
              </a:rPr>
              <a:t>Das Frühstück war der Hammer</a:t>
            </a:r>
            <a:r>
              <a:rPr lang="de-DE" sz="1100" dirty="0" smtClean="0">
                <a:latin typeface="+mj-lt"/>
              </a:rPr>
              <a:t>, so viele Sachen, ich konnte mir das Mittagessen sparen. Und </a:t>
            </a:r>
            <a:r>
              <a:rPr lang="de-DE" sz="1100" dirty="0" err="1" smtClean="0">
                <a:latin typeface="+mj-lt"/>
              </a:rPr>
              <a:t>weisst</a:t>
            </a:r>
            <a:r>
              <a:rPr lang="de-DE" sz="1100" dirty="0" smtClean="0">
                <a:latin typeface="+mj-lt"/>
              </a:rPr>
              <a:t> du was</a:t>
            </a:r>
            <a:r>
              <a:rPr lang="de-DE" sz="1100" u="sng" dirty="0" smtClean="0">
                <a:latin typeface="+mj-lt"/>
              </a:rPr>
              <a:t>, </a:t>
            </a:r>
            <a:r>
              <a:rPr lang="de-DE" sz="1100" u="sng" dirty="0" smtClean="0">
                <a:solidFill>
                  <a:srgbClr val="00B0F0"/>
                </a:solidFill>
                <a:latin typeface="+mj-lt"/>
              </a:rPr>
              <a:t>mein Auto war gewaschen, </a:t>
            </a:r>
            <a:r>
              <a:rPr lang="de-DE" sz="1100" dirty="0" smtClean="0">
                <a:latin typeface="+mj-lt"/>
              </a:rPr>
              <a:t>das war echt eine Überraschung und ... der Sitz war nicht verstellt. Die Leute dort, das Haus, ich war beeindruckt, ich gehe dort wieder hin. Ich habe mir auch noch den Prospekt der anderen Häuser mitgenommen. </a:t>
            </a:r>
            <a:endParaRPr lang="de-CH" sz="1100" dirty="0" smtClean="0">
              <a:latin typeface="+mj-lt"/>
            </a:endParaRPr>
          </a:p>
          <a:p>
            <a:pPr marL="0"/>
            <a:endParaRPr lang="de-DE" sz="1100" dirty="0">
              <a:latin typeface="+mj-lt"/>
            </a:endParaRPr>
          </a:p>
        </p:txBody>
      </p:sp>
      <p:sp>
        <p:nvSpPr>
          <p:cNvPr id="4" name="Foliennummernplatzhalter 3"/>
          <p:cNvSpPr>
            <a:spLocks noGrp="1"/>
          </p:cNvSpPr>
          <p:nvPr>
            <p:ph type="sldNum" sz="quarter" idx="10"/>
          </p:nvPr>
        </p:nvSpPr>
        <p:spPr/>
        <p:txBody>
          <a:bodyPr/>
          <a:lstStyle/>
          <a:p>
            <a:fld id="{1B081D84-7461-4751-B538-5E930955CB74}" type="slidenum">
              <a:rPr lang="de-CH" smtClean="0"/>
              <a:pPr/>
              <a:t>31</a:t>
            </a:fld>
            <a:endParaRPr lang="de-CH">
              <a:latin typeface="Lucida Sans Unicode" pitchFamily="34" charset="0"/>
            </a:endParaRPr>
          </a:p>
        </p:txBody>
      </p:sp>
      <p:pic>
        <p:nvPicPr>
          <p:cNvPr id="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412776"/>
            <a:ext cx="770193" cy="635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hteck 5"/>
          <p:cNvSpPr/>
          <p:nvPr/>
        </p:nvSpPr>
        <p:spPr>
          <a:xfrm>
            <a:off x="323528" y="1700808"/>
            <a:ext cx="4149074" cy="276999"/>
          </a:xfrm>
          <a:prstGeom prst="rect">
            <a:avLst/>
          </a:prstGeom>
        </p:spPr>
        <p:txBody>
          <a:bodyPr wrap="square">
            <a:spAutoFit/>
          </a:bodyPr>
          <a:lstStyle/>
          <a:p>
            <a:pPr algn="r"/>
            <a:r>
              <a:rPr lang="de-CH" sz="1200" dirty="0" smtClean="0">
                <a:latin typeface="+mj-lt"/>
              </a:rPr>
              <a:t>Anschauungsbeispiel: </a:t>
            </a:r>
            <a:r>
              <a:rPr lang="en-GB" sz="1200" dirty="0" err="1" smtClean="0">
                <a:latin typeface="+mj-lt"/>
              </a:rPr>
              <a:t>Prozess</a:t>
            </a:r>
            <a:r>
              <a:rPr lang="en-GB" sz="1200" dirty="0" smtClean="0">
                <a:latin typeface="+mj-lt"/>
              </a:rPr>
              <a:t> </a:t>
            </a:r>
            <a:r>
              <a:rPr lang="en-GB" sz="1200" dirty="0" err="1" smtClean="0">
                <a:latin typeface="+mj-lt"/>
              </a:rPr>
              <a:t>Geschäftsreisender</a:t>
            </a:r>
            <a:endParaRPr lang="de-CH" sz="1200" dirty="0" smtClean="0">
              <a:latin typeface="+mj-lt"/>
            </a:endParaRPr>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764704"/>
            <a:ext cx="2469042" cy="738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Schritt 7: Drehbuch Kundenerlebnis</a:t>
            </a:r>
            <a:endParaRPr lang="de-DE" dirty="0"/>
          </a:p>
        </p:txBody>
      </p:sp>
      <p:sp>
        <p:nvSpPr>
          <p:cNvPr id="4" name="Foliennummernplatzhalter 3"/>
          <p:cNvSpPr>
            <a:spLocks noGrp="1"/>
          </p:cNvSpPr>
          <p:nvPr>
            <p:ph type="sldNum" sz="quarter" idx="10"/>
          </p:nvPr>
        </p:nvSpPr>
        <p:spPr/>
        <p:txBody>
          <a:bodyPr/>
          <a:lstStyle/>
          <a:p>
            <a:fld id="{1B081D84-7461-4751-B538-5E930955CB74}" type="slidenum">
              <a:rPr lang="de-CH" smtClean="0"/>
              <a:pPr/>
              <a:t>32</a:t>
            </a:fld>
            <a:endParaRPr lang="de-CH">
              <a:latin typeface="Lucida Sans Unicode" pitchFamily="34" charset="0"/>
            </a:endParaRPr>
          </a:p>
        </p:txBody>
      </p:sp>
      <p:pic>
        <p:nvPicPr>
          <p:cNvPr id="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412776"/>
            <a:ext cx="770193" cy="635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hteck 5"/>
          <p:cNvSpPr/>
          <p:nvPr/>
        </p:nvSpPr>
        <p:spPr>
          <a:xfrm>
            <a:off x="899592" y="1628800"/>
            <a:ext cx="1715534" cy="276999"/>
          </a:xfrm>
          <a:prstGeom prst="rect">
            <a:avLst/>
          </a:prstGeom>
        </p:spPr>
        <p:txBody>
          <a:bodyPr wrap="none">
            <a:spAutoFit/>
          </a:bodyPr>
          <a:lstStyle/>
          <a:p>
            <a:r>
              <a:rPr lang="de-CH" sz="1200" dirty="0" smtClean="0">
                <a:latin typeface="+mj-lt"/>
              </a:rPr>
              <a:t>Anschauungsbeispiele</a:t>
            </a:r>
          </a:p>
        </p:txBody>
      </p:sp>
      <p:cxnSp>
        <p:nvCxnSpPr>
          <p:cNvPr id="178" name="Gerade Verbindung mit Pfeil 177"/>
          <p:cNvCxnSpPr/>
          <p:nvPr/>
        </p:nvCxnSpPr>
        <p:spPr bwMode="auto">
          <a:xfrm>
            <a:off x="468960" y="4430216"/>
            <a:ext cx="6892071" cy="35665"/>
          </a:xfrm>
          <a:prstGeom prst="straightConnector1">
            <a:avLst/>
          </a:prstGeom>
          <a:noFill/>
          <a:ln w="9525" cap="flat" cmpd="sng" algn="ctr">
            <a:solidFill>
              <a:srgbClr val="4F81BD">
                <a:shade val="95000"/>
                <a:satMod val="105000"/>
              </a:srgbClr>
            </a:solidFill>
            <a:prstDash val="solid"/>
            <a:tailEnd type="arrow"/>
          </a:ln>
          <a:effectLst/>
        </p:spPr>
      </p:cxnSp>
      <p:cxnSp>
        <p:nvCxnSpPr>
          <p:cNvPr id="179" name="Gerade Verbindung mit Pfeil 178"/>
          <p:cNvCxnSpPr/>
          <p:nvPr/>
        </p:nvCxnSpPr>
        <p:spPr bwMode="auto">
          <a:xfrm>
            <a:off x="5572385" y="2924537"/>
            <a:ext cx="1592212" cy="1541344"/>
          </a:xfrm>
          <a:prstGeom prst="straightConnector1">
            <a:avLst/>
          </a:prstGeom>
          <a:noFill/>
          <a:ln w="9525" cap="flat" cmpd="sng" algn="ctr">
            <a:solidFill>
              <a:srgbClr val="4F81BD">
                <a:shade val="95000"/>
                <a:satMod val="105000"/>
              </a:srgbClr>
            </a:solidFill>
            <a:prstDash val="solid"/>
            <a:tailEnd type="arrow"/>
          </a:ln>
          <a:effectLst/>
        </p:spPr>
      </p:cxnSp>
      <p:sp>
        <p:nvSpPr>
          <p:cNvPr id="180" name="Rechteck 179"/>
          <p:cNvSpPr/>
          <p:nvPr/>
        </p:nvSpPr>
        <p:spPr bwMode="auto">
          <a:xfrm>
            <a:off x="4860341" y="2276872"/>
            <a:ext cx="1507848" cy="647665"/>
          </a:xfrm>
          <a:prstGeom prst="rect">
            <a:avLst/>
          </a:prstGeom>
          <a:no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pPr>
            <a:r>
              <a:rPr lang="de-CH" sz="1400" kern="0" dirty="0">
                <a:solidFill>
                  <a:srgbClr val="FF0000"/>
                </a:solidFill>
                <a:latin typeface="Arial" pitchFamily="34" charset="0"/>
                <a:cs typeface="Arial" pitchFamily="34" charset="0"/>
              </a:rPr>
              <a:t>Interaktion zwischen Kunden</a:t>
            </a:r>
          </a:p>
        </p:txBody>
      </p:sp>
      <p:sp>
        <p:nvSpPr>
          <p:cNvPr id="181" name="Rechteck 180"/>
          <p:cNvSpPr/>
          <p:nvPr/>
        </p:nvSpPr>
        <p:spPr bwMode="auto">
          <a:xfrm>
            <a:off x="2627784" y="2276872"/>
            <a:ext cx="2071363" cy="647665"/>
          </a:xfrm>
          <a:prstGeom prst="rect">
            <a:avLst/>
          </a:prstGeom>
          <a:no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pPr>
            <a:r>
              <a:rPr lang="de-CH" sz="1400" kern="0" dirty="0" smtClean="0">
                <a:solidFill>
                  <a:srgbClr val="7030A0"/>
                </a:solidFill>
                <a:latin typeface="Arial" pitchFamily="34" charset="0"/>
                <a:cs typeface="Arial" pitchFamily="34" charset="0"/>
              </a:rPr>
              <a:t>Interaktionen mit Dienstleistungspartnern</a:t>
            </a:r>
            <a:endParaRPr lang="de-CH" sz="1400" kern="0" dirty="0">
              <a:solidFill>
                <a:srgbClr val="7030A0"/>
              </a:solidFill>
              <a:latin typeface="Arial" pitchFamily="34" charset="0"/>
              <a:cs typeface="Arial" pitchFamily="34" charset="0"/>
            </a:endParaRPr>
          </a:p>
        </p:txBody>
      </p:sp>
      <p:sp>
        <p:nvSpPr>
          <p:cNvPr id="182" name="Rechteck 181"/>
          <p:cNvSpPr/>
          <p:nvPr/>
        </p:nvSpPr>
        <p:spPr bwMode="auto">
          <a:xfrm>
            <a:off x="2628093" y="6005274"/>
            <a:ext cx="1322096" cy="664086"/>
          </a:xfrm>
          <a:prstGeom prst="rect">
            <a:avLst/>
          </a:prstGeom>
          <a:no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pPr>
            <a:r>
              <a:rPr lang="de-CH" sz="1400" kern="0" dirty="0">
                <a:solidFill>
                  <a:srgbClr val="00B050"/>
                </a:solidFill>
                <a:latin typeface="Arial" pitchFamily="34" charset="0"/>
                <a:cs typeface="Arial" pitchFamily="34" charset="0"/>
              </a:rPr>
              <a:t>Informations-flüsse &amp; IT</a:t>
            </a:r>
          </a:p>
        </p:txBody>
      </p:sp>
      <p:sp>
        <p:nvSpPr>
          <p:cNvPr id="183" name="Rechteck 182"/>
          <p:cNvSpPr/>
          <p:nvPr/>
        </p:nvSpPr>
        <p:spPr bwMode="auto">
          <a:xfrm>
            <a:off x="4860341" y="6014799"/>
            <a:ext cx="1477260" cy="647665"/>
          </a:xfrm>
          <a:prstGeom prst="rect">
            <a:avLst/>
          </a:prstGeom>
          <a:no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pPr>
            <a:r>
              <a:rPr lang="de-CH" sz="1400" u="sng" kern="0" dirty="0" smtClean="0">
                <a:solidFill>
                  <a:schemeClr val="tx1"/>
                </a:solidFill>
                <a:latin typeface="Arial" pitchFamily="34" charset="0"/>
                <a:cs typeface="Arial" pitchFamily="34" charset="0"/>
              </a:rPr>
              <a:t>Sensorisches Umfeld</a:t>
            </a:r>
            <a:endParaRPr lang="de-CH" sz="1400" u="sng" kern="0" dirty="0">
              <a:solidFill>
                <a:schemeClr val="tx1"/>
              </a:solidFill>
              <a:latin typeface="Arial" pitchFamily="34" charset="0"/>
              <a:cs typeface="Arial" pitchFamily="34" charset="0"/>
            </a:endParaRPr>
          </a:p>
        </p:txBody>
      </p:sp>
      <p:cxnSp>
        <p:nvCxnSpPr>
          <p:cNvPr id="184" name="Gerade Verbindung 183"/>
          <p:cNvCxnSpPr/>
          <p:nvPr/>
        </p:nvCxnSpPr>
        <p:spPr bwMode="auto">
          <a:xfrm flipH="1" flipV="1">
            <a:off x="5098172" y="3700364"/>
            <a:ext cx="1274337" cy="16668"/>
          </a:xfrm>
          <a:prstGeom prst="line">
            <a:avLst/>
          </a:prstGeom>
          <a:noFill/>
          <a:ln w="9525" cap="flat" cmpd="sng" algn="ctr">
            <a:solidFill>
              <a:srgbClr val="4F81BD">
                <a:shade val="95000"/>
                <a:satMod val="105000"/>
              </a:srgbClr>
            </a:solidFill>
            <a:prstDash val="solid"/>
          </a:ln>
          <a:effectLst/>
        </p:spPr>
      </p:cxnSp>
      <p:sp>
        <p:nvSpPr>
          <p:cNvPr id="185" name="Ellipse 35"/>
          <p:cNvSpPr/>
          <p:nvPr/>
        </p:nvSpPr>
        <p:spPr bwMode="auto">
          <a:xfrm>
            <a:off x="467853" y="2276872"/>
            <a:ext cx="1511645" cy="647665"/>
          </a:xfrm>
          <a:prstGeom prst="rect">
            <a:avLst/>
          </a:prstGeom>
          <a:no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pPr>
            <a:r>
              <a:rPr lang="de-CH" sz="1400" kern="0" dirty="0">
                <a:solidFill>
                  <a:srgbClr val="FFC000"/>
                </a:solidFill>
                <a:latin typeface="Arial" pitchFamily="34" charset="0"/>
                <a:cs typeface="Arial" pitchFamily="34" charset="0"/>
              </a:rPr>
              <a:t>Mitarbeitende im Kundenkontakt</a:t>
            </a:r>
          </a:p>
        </p:txBody>
      </p:sp>
      <p:sp>
        <p:nvSpPr>
          <p:cNvPr id="186" name="Ellipse 36"/>
          <p:cNvSpPr/>
          <p:nvPr/>
        </p:nvSpPr>
        <p:spPr bwMode="auto">
          <a:xfrm>
            <a:off x="454476" y="6014799"/>
            <a:ext cx="1548836" cy="647665"/>
          </a:xfrm>
          <a:prstGeom prst="rect">
            <a:avLst/>
          </a:prstGeom>
          <a:no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pPr>
            <a:r>
              <a:rPr lang="de-CH" sz="1400" kern="0" dirty="0">
                <a:solidFill>
                  <a:srgbClr val="0070C0"/>
                </a:solidFill>
                <a:latin typeface="Arial" pitchFamily="34" charset="0"/>
                <a:cs typeface="Arial" pitchFamily="34" charset="0"/>
              </a:rPr>
              <a:t>Physisches </a:t>
            </a:r>
            <a:r>
              <a:rPr lang="de-CH" sz="1400" kern="0" dirty="0" smtClean="0">
                <a:solidFill>
                  <a:srgbClr val="0070C0"/>
                </a:solidFill>
                <a:latin typeface="Arial" pitchFamily="34" charset="0"/>
                <a:cs typeface="Arial" pitchFamily="34" charset="0"/>
              </a:rPr>
              <a:t>Angebot </a:t>
            </a:r>
            <a:r>
              <a:rPr lang="de-CH" sz="1400" kern="0" dirty="0">
                <a:solidFill>
                  <a:srgbClr val="0070C0"/>
                </a:solidFill>
                <a:latin typeface="Arial" pitchFamily="34" charset="0"/>
                <a:cs typeface="Arial" pitchFamily="34" charset="0"/>
              </a:rPr>
              <a:t>&amp; Infrastruktur</a:t>
            </a:r>
          </a:p>
        </p:txBody>
      </p:sp>
      <p:cxnSp>
        <p:nvCxnSpPr>
          <p:cNvPr id="187" name="Gerade Verbindung 186"/>
          <p:cNvCxnSpPr/>
          <p:nvPr/>
        </p:nvCxnSpPr>
        <p:spPr bwMode="auto">
          <a:xfrm flipH="1" flipV="1">
            <a:off x="5530220" y="4121817"/>
            <a:ext cx="1274337" cy="16668"/>
          </a:xfrm>
          <a:prstGeom prst="line">
            <a:avLst/>
          </a:prstGeom>
          <a:noFill/>
          <a:ln w="9525" cap="flat" cmpd="sng" algn="ctr">
            <a:solidFill>
              <a:srgbClr val="4F81BD">
                <a:shade val="95000"/>
                <a:satMod val="105000"/>
              </a:srgbClr>
            </a:solidFill>
            <a:prstDash val="solid"/>
          </a:ln>
          <a:effectLst/>
        </p:spPr>
      </p:cxnSp>
      <p:cxnSp>
        <p:nvCxnSpPr>
          <p:cNvPr id="188" name="Gerade Verbindung 187"/>
          <p:cNvCxnSpPr/>
          <p:nvPr/>
        </p:nvCxnSpPr>
        <p:spPr bwMode="auto">
          <a:xfrm flipH="1">
            <a:off x="4716016" y="3356992"/>
            <a:ext cx="1296144" cy="0"/>
          </a:xfrm>
          <a:prstGeom prst="line">
            <a:avLst/>
          </a:prstGeom>
          <a:noFill/>
          <a:ln w="9525" cap="flat" cmpd="sng" algn="ctr">
            <a:solidFill>
              <a:srgbClr val="4F81BD">
                <a:shade val="95000"/>
                <a:satMod val="105000"/>
              </a:srgbClr>
            </a:solidFill>
            <a:prstDash val="solid"/>
          </a:ln>
          <a:effectLst/>
        </p:spPr>
      </p:cxnSp>
      <p:cxnSp>
        <p:nvCxnSpPr>
          <p:cNvPr id="189" name="Gerade Verbindung mit Pfeil 188"/>
          <p:cNvCxnSpPr/>
          <p:nvPr/>
        </p:nvCxnSpPr>
        <p:spPr bwMode="auto">
          <a:xfrm>
            <a:off x="3608920" y="2924944"/>
            <a:ext cx="1592212" cy="1541344"/>
          </a:xfrm>
          <a:prstGeom prst="straightConnector1">
            <a:avLst/>
          </a:prstGeom>
          <a:noFill/>
          <a:ln w="9525" cap="flat" cmpd="sng" algn="ctr">
            <a:solidFill>
              <a:srgbClr val="4F81BD">
                <a:shade val="95000"/>
                <a:satMod val="105000"/>
              </a:srgbClr>
            </a:solidFill>
            <a:prstDash val="solid"/>
            <a:tailEnd type="arrow"/>
          </a:ln>
          <a:effectLst/>
        </p:spPr>
      </p:cxnSp>
      <p:cxnSp>
        <p:nvCxnSpPr>
          <p:cNvPr id="190" name="Gerade Verbindung 189"/>
          <p:cNvCxnSpPr/>
          <p:nvPr/>
        </p:nvCxnSpPr>
        <p:spPr bwMode="auto">
          <a:xfrm flipH="1" flipV="1">
            <a:off x="3134707" y="3700771"/>
            <a:ext cx="1274337" cy="16668"/>
          </a:xfrm>
          <a:prstGeom prst="line">
            <a:avLst/>
          </a:prstGeom>
          <a:noFill/>
          <a:ln w="9525" cap="flat" cmpd="sng" algn="ctr">
            <a:solidFill>
              <a:srgbClr val="4F81BD">
                <a:shade val="95000"/>
                <a:satMod val="105000"/>
              </a:srgbClr>
            </a:solidFill>
            <a:prstDash val="solid"/>
          </a:ln>
          <a:effectLst/>
        </p:spPr>
      </p:cxnSp>
      <p:cxnSp>
        <p:nvCxnSpPr>
          <p:cNvPr id="191" name="Gerade Verbindung 190"/>
          <p:cNvCxnSpPr/>
          <p:nvPr/>
        </p:nvCxnSpPr>
        <p:spPr bwMode="auto">
          <a:xfrm flipH="1" flipV="1">
            <a:off x="3566755" y="4122224"/>
            <a:ext cx="1274337" cy="16668"/>
          </a:xfrm>
          <a:prstGeom prst="line">
            <a:avLst/>
          </a:prstGeom>
          <a:noFill/>
          <a:ln w="9525" cap="flat" cmpd="sng" algn="ctr">
            <a:solidFill>
              <a:srgbClr val="4F81BD">
                <a:shade val="95000"/>
                <a:satMod val="105000"/>
              </a:srgbClr>
            </a:solidFill>
            <a:prstDash val="solid"/>
          </a:ln>
          <a:effectLst/>
        </p:spPr>
      </p:cxnSp>
      <p:cxnSp>
        <p:nvCxnSpPr>
          <p:cNvPr id="192" name="Gerade Verbindung 191"/>
          <p:cNvCxnSpPr/>
          <p:nvPr/>
        </p:nvCxnSpPr>
        <p:spPr bwMode="auto">
          <a:xfrm flipH="1" flipV="1">
            <a:off x="2700101" y="3285391"/>
            <a:ext cx="1276895" cy="16669"/>
          </a:xfrm>
          <a:prstGeom prst="line">
            <a:avLst/>
          </a:prstGeom>
          <a:noFill/>
          <a:ln w="9525" cap="flat" cmpd="sng" algn="ctr">
            <a:solidFill>
              <a:srgbClr val="4F81BD">
                <a:shade val="95000"/>
                <a:satMod val="105000"/>
              </a:srgbClr>
            </a:solidFill>
            <a:prstDash val="solid"/>
          </a:ln>
          <a:effectLst/>
        </p:spPr>
      </p:cxnSp>
      <p:cxnSp>
        <p:nvCxnSpPr>
          <p:cNvPr id="193" name="Gerade Verbindung mit Pfeil 192"/>
          <p:cNvCxnSpPr/>
          <p:nvPr/>
        </p:nvCxnSpPr>
        <p:spPr bwMode="auto">
          <a:xfrm>
            <a:off x="1448680" y="2924944"/>
            <a:ext cx="1592212" cy="1541344"/>
          </a:xfrm>
          <a:prstGeom prst="straightConnector1">
            <a:avLst/>
          </a:prstGeom>
          <a:noFill/>
          <a:ln w="9525" cap="flat" cmpd="sng" algn="ctr">
            <a:solidFill>
              <a:srgbClr val="4F81BD">
                <a:shade val="95000"/>
                <a:satMod val="105000"/>
              </a:srgbClr>
            </a:solidFill>
            <a:prstDash val="solid"/>
            <a:tailEnd type="arrow"/>
          </a:ln>
          <a:effectLst/>
        </p:spPr>
      </p:cxnSp>
      <p:cxnSp>
        <p:nvCxnSpPr>
          <p:cNvPr id="194" name="Gerade Verbindung 193"/>
          <p:cNvCxnSpPr/>
          <p:nvPr/>
        </p:nvCxnSpPr>
        <p:spPr bwMode="auto">
          <a:xfrm flipH="1" flipV="1">
            <a:off x="974467" y="3700771"/>
            <a:ext cx="1274337" cy="16668"/>
          </a:xfrm>
          <a:prstGeom prst="line">
            <a:avLst/>
          </a:prstGeom>
          <a:noFill/>
          <a:ln w="9525" cap="flat" cmpd="sng" algn="ctr">
            <a:solidFill>
              <a:srgbClr val="4F81BD">
                <a:shade val="95000"/>
                <a:satMod val="105000"/>
              </a:srgbClr>
            </a:solidFill>
            <a:prstDash val="solid"/>
          </a:ln>
          <a:effectLst/>
        </p:spPr>
      </p:cxnSp>
      <p:cxnSp>
        <p:nvCxnSpPr>
          <p:cNvPr id="195" name="Gerade Verbindung 194"/>
          <p:cNvCxnSpPr/>
          <p:nvPr/>
        </p:nvCxnSpPr>
        <p:spPr bwMode="auto">
          <a:xfrm flipH="1" flipV="1">
            <a:off x="1406515" y="4122224"/>
            <a:ext cx="1274337" cy="16668"/>
          </a:xfrm>
          <a:prstGeom prst="line">
            <a:avLst/>
          </a:prstGeom>
          <a:noFill/>
          <a:ln w="9525" cap="flat" cmpd="sng" algn="ctr">
            <a:solidFill>
              <a:srgbClr val="4F81BD">
                <a:shade val="95000"/>
                <a:satMod val="105000"/>
              </a:srgbClr>
            </a:solidFill>
            <a:prstDash val="solid"/>
          </a:ln>
          <a:effectLst/>
        </p:spPr>
      </p:cxnSp>
      <p:cxnSp>
        <p:nvCxnSpPr>
          <p:cNvPr id="196" name="Gerade Verbindung 195"/>
          <p:cNvCxnSpPr/>
          <p:nvPr/>
        </p:nvCxnSpPr>
        <p:spPr bwMode="auto">
          <a:xfrm flipH="1" flipV="1">
            <a:off x="539861" y="3285391"/>
            <a:ext cx="1276895" cy="16669"/>
          </a:xfrm>
          <a:prstGeom prst="line">
            <a:avLst/>
          </a:prstGeom>
          <a:noFill/>
          <a:ln w="9525" cap="flat" cmpd="sng" algn="ctr">
            <a:solidFill>
              <a:srgbClr val="4F81BD">
                <a:shade val="95000"/>
                <a:satMod val="105000"/>
              </a:srgbClr>
            </a:solidFill>
            <a:prstDash val="solid"/>
          </a:ln>
          <a:effectLst/>
        </p:spPr>
      </p:cxnSp>
      <p:sp>
        <p:nvSpPr>
          <p:cNvPr id="197" name="Textfeld 196"/>
          <p:cNvSpPr txBox="1"/>
          <p:nvPr/>
        </p:nvSpPr>
        <p:spPr>
          <a:xfrm>
            <a:off x="391020" y="3023374"/>
            <a:ext cx="1661009" cy="261610"/>
          </a:xfrm>
          <a:prstGeom prst="rect">
            <a:avLst/>
          </a:prstGeom>
          <a:noFill/>
        </p:spPr>
        <p:txBody>
          <a:bodyPr wrap="square" rtlCol="0">
            <a:spAutoFit/>
          </a:bodyPr>
          <a:lstStyle/>
          <a:p>
            <a:r>
              <a:rPr lang="en-GB" sz="1100" dirty="0" err="1" smtClean="0">
                <a:latin typeface="Arial" pitchFamily="34" charset="0"/>
                <a:cs typeface="Arial" pitchFamily="34" charset="0"/>
              </a:rPr>
              <a:t>Offen</a:t>
            </a:r>
            <a:r>
              <a:rPr lang="en-GB" sz="1100" dirty="0" smtClean="0">
                <a:latin typeface="Arial" pitchFamily="34" charset="0"/>
                <a:cs typeface="Arial" pitchFamily="34" charset="0"/>
              </a:rPr>
              <a:t> &amp; </a:t>
            </a:r>
            <a:r>
              <a:rPr lang="en-GB" sz="1100" dirty="0" err="1" smtClean="0">
                <a:latin typeface="Arial" pitchFamily="34" charset="0"/>
                <a:cs typeface="Arial" pitchFamily="34" charset="0"/>
              </a:rPr>
              <a:t>freundlich</a:t>
            </a:r>
            <a:endParaRPr lang="en-GB" sz="1100" dirty="0">
              <a:latin typeface="Arial" pitchFamily="34" charset="0"/>
              <a:cs typeface="Arial" pitchFamily="34" charset="0"/>
            </a:endParaRPr>
          </a:p>
        </p:txBody>
      </p:sp>
      <p:sp>
        <p:nvSpPr>
          <p:cNvPr id="198" name="Textfeld 197"/>
          <p:cNvSpPr txBox="1"/>
          <p:nvPr/>
        </p:nvSpPr>
        <p:spPr>
          <a:xfrm>
            <a:off x="1687164" y="3887470"/>
            <a:ext cx="1661009" cy="261610"/>
          </a:xfrm>
          <a:prstGeom prst="rect">
            <a:avLst/>
          </a:prstGeom>
          <a:noFill/>
        </p:spPr>
        <p:txBody>
          <a:bodyPr wrap="square" rtlCol="0">
            <a:spAutoFit/>
          </a:bodyPr>
          <a:lstStyle/>
          <a:p>
            <a:r>
              <a:rPr lang="en-GB" sz="1100" dirty="0" err="1">
                <a:latin typeface="Arial" pitchFamily="34" charset="0"/>
                <a:cs typeface="Arial" pitchFamily="34" charset="0"/>
              </a:rPr>
              <a:t>H</a:t>
            </a:r>
            <a:r>
              <a:rPr lang="en-GB" sz="1100" dirty="0" err="1" smtClean="0">
                <a:latin typeface="Arial" pitchFamily="34" charset="0"/>
                <a:cs typeface="Arial" pitchFamily="34" charset="0"/>
              </a:rPr>
              <a:t>ilfsbereit</a:t>
            </a:r>
            <a:endParaRPr lang="en-GB" sz="1100" dirty="0">
              <a:latin typeface="Arial" pitchFamily="34" charset="0"/>
              <a:cs typeface="Arial" pitchFamily="34" charset="0"/>
            </a:endParaRPr>
          </a:p>
        </p:txBody>
      </p:sp>
      <p:sp>
        <p:nvSpPr>
          <p:cNvPr id="199" name="Textfeld 198"/>
          <p:cNvSpPr txBox="1"/>
          <p:nvPr/>
        </p:nvSpPr>
        <p:spPr>
          <a:xfrm>
            <a:off x="179512" y="3455422"/>
            <a:ext cx="2152044" cy="261610"/>
          </a:xfrm>
          <a:prstGeom prst="rect">
            <a:avLst/>
          </a:prstGeom>
          <a:noFill/>
        </p:spPr>
        <p:txBody>
          <a:bodyPr wrap="square" rtlCol="0">
            <a:spAutoFit/>
          </a:bodyPr>
          <a:lstStyle/>
          <a:p>
            <a:r>
              <a:rPr lang="en-GB" sz="1100" dirty="0" err="1" smtClean="0">
                <a:latin typeface="Arial" pitchFamily="34" charset="0"/>
                <a:cs typeface="Arial" pitchFamily="34" charset="0"/>
              </a:rPr>
              <a:t>Ehrliches</a:t>
            </a:r>
            <a:r>
              <a:rPr lang="en-GB" sz="1100" dirty="0" smtClean="0">
                <a:latin typeface="Arial" pitchFamily="34" charset="0"/>
                <a:cs typeface="Arial" pitchFamily="34" charset="0"/>
              </a:rPr>
              <a:t> </a:t>
            </a:r>
            <a:r>
              <a:rPr lang="en-GB" sz="1100" dirty="0" err="1" smtClean="0">
                <a:latin typeface="Arial" pitchFamily="34" charset="0"/>
                <a:cs typeface="Arial" pitchFamily="34" charset="0"/>
              </a:rPr>
              <a:t>Interesse</a:t>
            </a:r>
            <a:r>
              <a:rPr lang="en-GB" sz="1100" dirty="0" smtClean="0">
                <a:latin typeface="Arial" pitchFamily="34" charset="0"/>
                <a:cs typeface="Arial" pitchFamily="34" charset="0"/>
              </a:rPr>
              <a:t> </a:t>
            </a:r>
            <a:r>
              <a:rPr lang="en-GB" sz="1100" dirty="0" err="1" smtClean="0">
                <a:latin typeface="Arial" pitchFamily="34" charset="0"/>
                <a:cs typeface="Arial" pitchFamily="34" charset="0"/>
              </a:rPr>
              <a:t>zeigend</a:t>
            </a:r>
            <a:endParaRPr lang="en-GB" sz="1100" dirty="0">
              <a:latin typeface="Arial" pitchFamily="34" charset="0"/>
              <a:cs typeface="Arial" pitchFamily="34" charset="0"/>
            </a:endParaRPr>
          </a:p>
        </p:txBody>
      </p:sp>
      <p:sp>
        <p:nvSpPr>
          <p:cNvPr id="200" name="Textfeld 199"/>
          <p:cNvSpPr txBox="1"/>
          <p:nvPr/>
        </p:nvSpPr>
        <p:spPr>
          <a:xfrm>
            <a:off x="539552" y="4510281"/>
            <a:ext cx="2656100" cy="261610"/>
          </a:xfrm>
          <a:prstGeom prst="rect">
            <a:avLst/>
          </a:prstGeom>
          <a:noFill/>
        </p:spPr>
        <p:txBody>
          <a:bodyPr wrap="square" rtlCol="0">
            <a:spAutoFit/>
          </a:bodyPr>
          <a:lstStyle/>
          <a:p>
            <a:r>
              <a:rPr lang="en-GB" sz="1100" dirty="0" err="1" smtClean="0">
                <a:latin typeface="Arial" pitchFamily="34" charset="0"/>
                <a:cs typeface="Arial" pitchFamily="34" charset="0"/>
              </a:rPr>
              <a:t>Personalisierte</a:t>
            </a:r>
            <a:r>
              <a:rPr lang="en-GB" sz="1100" dirty="0" smtClean="0">
                <a:latin typeface="Arial" pitchFamily="34" charset="0"/>
                <a:cs typeface="Arial" pitchFamily="34" charset="0"/>
              </a:rPr>
              <a:t> </a:t>
            </a:r>
            <a:r>
              <a:rPr lang="en-GB" sz="1100" dirty="0" err="1" smtClean="0">
                <a:latin typeface="Arial" pitchFamily="34" charset="0"/>
                <a:cs typeface="Arial" pitchFamily="34" charset="0"/>
              </a:rPr>
              <a:t>Zimmerausstattung</a:t>
            </a:r>
            <a:endParaRPr lang="en-GB" sz="1100" dirty="0">
              <a:latin typeface="Arial" pitchFamily="34" charset="0"/>
              <a:cs typeface="Arial" pitchFamily="34" charset="0"/>
            </a:endParaRPr>
          </a:p>
        </p:txBody>
      </p:sp>
      <p:sp>
        <p:nvSpPr>
          <p:cNvPr id="201" name="Textfeld 200"/>
          <p:cNvSpPr txBox="1"/>
          <p:nvPr/>
        </p:nvSpPr>
        <p:spPr>
          <a:xfrm>
            <a:off x="1124121" y="4798313"/>
            <a:ext cx="2656100" cy="430887"/>
          </a:xfrm>
          <a:prstGeom prst="rect">
            <a:avLst/>
          </a:prstGeom>
          <a:noFill/>
        </p:spPr>
        <p:txBody>
          <a:bodyPr wrap="square" rtlCol="0">
            <a:spAutoFit/>
          </a:bodyPr>
          <a:lstStyle/>
          <a:p>
            <a:r>
              <a:rPr lang="en-GB" sz="1100" dirty="0" err="1" smtClean="0">
                <a:latin typeface="Arial" pitchFamily="34" charset="0"/>
                <a:cs typeface="Arial" pitchFamily="34" charset="0"/>
              </a:rPr>
              <a:t>Breite</a:t>
            </a:r>
            <a:r>
              <a:rPr lang="en-GB" sz="1100" dirty="0" smtClean="0">
                <a:latin typeface="Arial" pitchFamily="34" charset="0"/>
                <a:cs typeface="Arial" pitchFamily="34" charset="0"/>
              </a:rPr>
              <a:t> </a:t>
            </a:r>
            <a:r>
              <a:rPr lang="en-GB" sz="1100" dirty="0" err="1" smtClean="0">
                <a:latin typeface="Arial" pitchFamily="34" charset="0"/>
                <a:cs typeface="Arial" pitchFamily="34" charset="0"/>
              </a:rPr>
              <a:t>Speise</a:t>
            </a:r>
            <a:r>
              <a:rPr lang="en-GB" sz="1100" dirty="0" smtClean="0">
                <a:latin typeface="Arial" pitchFamily="34" charset="0"/>
                <a:cs typeface="Arial" pitchFamily="34" charset="0"/>
              </a:rPr>
              <a:t>- und </a:t>
            </a:r>
          </a:p>
          <a:p>
            <a:r>
              <a:rPr lang="en-GB" sz="1100" dirty="0" err="1" smtClean="0">
                <a:latin typeface="Arial" pitchFamily="34" charset="0"/>
                <a:cs typeface="Arial" pitchFamily="34" charset="0"/>
              </a:rPr>
              <a:t>Getränkeauswahl</a:t>
            </a:r>
            <a:endParaRPr lang="en-GB" sz="1100" dirty="0">
              <a:latin typeface="Arial" pitchFamily="34" charset="0"/>
              <a:cs typeface="Arial" pitchFamily="34" charset="0"/>
            </a:endParaRPr>
          </a:p>
        </p:txBody>
      </p:sp>
      <p:sp>
        <p:nvSpPr>
          <p:cNvPr id="202" name="Textfeld 201"/>
          <p:cNvSpPr txBox="1"/>
          <p:nvPr/>
        </p:nvSpPr>
        <p:spPr>
          <a:xfrm>
            <a:off x="2843808" y="4438273"/>
            <a:ext cx="2152044" cy="430887"/>
          </a:xfrm>
          <a:prstGeom prst="rect">
            <a:avLst/>
          </a:prstGeom>
          <a:noFill/>
        </p:spPr>
        <p:txBody>
          <a:bodyPr wrap="square" rtlCol="0">
            <a:spAutoFit/>
          </a:bodyPr>
          <a:lstStyle/>
          <a:p>
            <a:pPr algn="ctr"/>
            <a:r>
              <a:rPr lang="en-GB" sz="1100" dirty="0" smtClean="0">
                <a:latin typeface="Arial" pitchFamily="34" charset="0"/>
                <a:cs typeface="Arial" pitchFamily="34" charset="0"/>
              </a:rPr>
              <a:t>CRM-System: </a:t>
            </a:r>
            <a:br>
              <a:rPr lang="en-GB" sz="1100" dirty="0" smtClean="0">
                <a:latin typeface="Arial" pitchFamily="34" charset="0"/>
                <a:cs typeface="Arial" pitchFamily="34" charset="0"/>
              </a:rPr>
            </a:br>
            <a:r>
              <a:rPr lang="en-GB" sz="1100" dirty="0" err="1" smtClean="0">
                <a:latin typeface="Arial" pitchFamily="34" charset="0"/>
                <a:cs typeface="Arial" pitchFamily="34" charset="0"/>
              </a:rPr>
              <a:t>Demografische</a:t>
            </a:r>
            <a:r>
              <a:rPr lang="en-GB" sz="1100" dirty="0" smtClean="0">
                <a:latin typeface="Arial" pitchFamily="34" charset="0"/>
                <a:cs typeface="Arial" pitchFamily="34" charset="0"/>
              </a:rPr>
              <a:t> </a:t>
            </a:r>
            <a:r>
              <a:rPr lang="en-GB" sz="1100" dirty="0" err="1" smtClean="0">
                <a:latin typeface="Arial" pitchFamily="34" charset="0"/>
                <a:cs typeface="Arial" pitchFamily="34" charset="0"/>
              </a:rPr>
              <a:t>Kundendaten</a:t>
            </a:r>
            <a:endParaRPr lang="en-GB" sz="1100" dirty="0">
              <a:latin typeface="Arial" pitchFamily="34" charset="0"/>
              <a:cs typeface="Arial" pitchFamily="34" charset="0"/>
            </a:endParaRPr>
          </a:p>
        </p:txBody>
      </p:sp>
      <p:sp>
        <p:nvSpPr>
          <p:cNvPr id="203" name="Textfeld 202"/>
          <p:cNvSpPr txBox="1"/>
          <p:nvPr/>
        </p:nvSpPr>
        <p:spPr>
          <a:xfrm>
            <a:off x="2843808" y="4869160"/>
            <a:ext cx="2152044" cy="430887"/>
          </a:xfrm>
          <a:prstGeom prst="rect">
            <a:avLst/>
          </a:prstGeom>
          <a:noFill/>
        </p:spPr>
        <p:txBody>
          <a:bodyPr wrap="square" rtlCol="0">
            <a:spAutoFit/>
          </a:bodyPr>
          <a:lstStyle/>
          <a:p>
            <a:r>
              <a:rPr lang="en-GB" sz="1100" dirty="0" smtClean="0">
                <a:latin typeface="Arial" pitchFamily="34" charset="0"/>
                <a:cs typeface="Arial" pitchFamily="34" charset="0"/>
              </a:rPr>
              <a:t>CRM System:</a:t>
            </a:r>
            <a:br>
              <a:rPr lang="en-GB" sz="1100" dirty="0" smtClean="0">
                <a:latin typeface="Arial" pitchFamily="34" charset="0"/>
                <a:cs typeface="Arial" pitchFamily="34" charset="0"/>
              </a:rPr>
            </a:br>
            <a:r>
              <a:rPr lang="en-GB" sz="1100" dirty="0" err="1" smtClean="0">
                <a:latin typeface="Arial" pitchFamily="34" charset="0"/>
                <a:cs typeface="Arial" pitchFamily="34" charset="0"/>
              </a:rPr>
              <a:t>Persönliche</a:t>
            </a:r>
            <a:r>
              <a:rPr lang="en-GB" sz="1100" dirty="0" smtClean="0">
                <a:latin typeface="Arial" pitchFamily="34" charset="0"/>
                <a:cs typeface="Arial" pitchFamily="34" charset="0"/>
              </a:rPr>
              <a:t> </a:t>
            </a:r>
            <a:r>
              <a:rPr lang="en-GB" sz="1100" dirty="0" err="1" smtClean="0">
                <a:latin typeface="Arial" pitchFamily="34" charset="0"/>
                <a:cs typeface="Arial" pitchFamily="34" charset="0"/>
              </a:rPr>
              <a:t>Vorlieben</a:t>
            </a:r>
            <a:endParaRPr lang="en-GB" sz="1100" dirty="0">
              <a:latin typeface="Arial" pitchFamily="34" charset="0"/>
              <a:cs typeface="Arial" pitchFamily="34" charset="0"/>
            </a:endParaRPr>
          </a:p>
        </p:txBody>
      </p:sp>
      <p:sp>
        <p:nvSpPr>
          <p:cNvPr id="204" name="Textfeld 203"/>
          <p:cNvSpPr txBox="1"/>
          <p:nvPr/>
        </p:nvSpPr>
        <p:spPr>
          <a:xfrm>
            <a:off x="2483768" y="5301208"/>
            <a:ext cx="2152044" cy="430887"/>
          </a:xfrm>
          <a:prstGeom prst="rect">
            <a:avLst/>
          </a:prstGeom>
          <a:noFill/>
        </p:spPr>
        <p:txBody>
          <a:bodyPr wrap="square" rtlCol="0">
            <a:spAutoFit/>
          </a:bodyPr>
          <a:lstStyle/>
          <a:p>
            <a:r>
              <a:rPr lang="en-GB" sz="1100" dirty="0" err="1" smtClean="0">
                <a:latin typeface="Arial" pitchFamily="34" charset="0"/>
                <a:cs typeface="Arial" pitchFamily="34" charset="0"/>
              </a:rPr>
              <a:t>Nachführen</a:t>
            </a:r>
            <a:r>
              <a:rPr lang="en-GB" sz="1100" dirty="0" smtClean="0">
                <a:latin typeface="Arial" pitchFamily="34" charset="0"/>
                <a:cs typeface="Arial" pitchFamily="34" charset="0"/>
              </a:rPr>
              <a:t> des </a:t>
            </a:r>
            <a:br>
              <a:rPr lang="en-GB" sz="1100" dirty="0" smtClean="0">
                <a:latin typeface="Arial" pitchFamily="34" charset="0"/>
                <a:cs typeface="Arial" pitchFamily="34" charset="0"/>
              </a:rPr>
            </a:br>
            <a:r>
              <a:rPr lang="en-GB" sz="1100" dirty="0" err="1" smtClean="0">
                <a:latin typeface="Arial" pitchFamily="34" charset="0"/>
                <a:cs typeface="Arial" pitchFamily="34" charset="0"/>
              </a:rPr>
              <a:t>Memberstatus</a:t>
            </a:r>
            <a:endParaRPr lang="en-GB" sz="1100" dirty="0">
              <a:latin typeface="Arial" pitchFamily="34" charset="0"/>
              <a:cs typeface="Arial" pitchFamily="34" charset="0"/>
            </a:endParaRPr>
          </a:p>
        </p:txBody>
      </p:sp>
      <p:grpSp>
        <p:nvGrpSpPr>
          <p:cNvPr id="205" name="Gruppieren 204"/>
          <p:cNvGrpSpPr/>
          <p:nvPr/>
        </p:nvGrpSpPr>
        <p:grpSpPr>
          <a:xfrm>
            <a:off x="611869" y="4437112"/>
            <a:ext cx="2534541" cy="1541344"/>
            <a:chOff x="866082" y="4581128"/>
            <a:chExt cx="2534541" cy="1541344"/>
          </a:xfrm>
        </p:grpSpPr>
        <p:cxnSp>
          <p:nvCxnSpPr>
            <p:cNvPr id="206" name="Gerade Verbindung mit Pfeil 205"/>
            <p:cNvCxnSpPr/>
            <p:nvPr/>
          </p:nvCxnSpPr>
          <p:spPr bwMode="auto">
            <a:xfrm flipV="1">
              <a:off x="1808411" y="4581128"/>
              <a:ext cx="1592212" cy="1541344"/>
            </a:xfrm>
            <a:prstGeom prst="straightConnector1">
              <a:avLst/>
            </a:prstGeom>
            <a:noFill/>
            <a:ln w="9525" cap="flat" cmpd="sng" algn="ctr">
              <a:solidFill>
                <a:srgbClr val="4F81BD">
                  <a:shade val="95000"/>
                  <a:satMod val="105000"/>
                </a:srgbClr>
              </a:solidFill>
              <a:prstDash val="solid"/>
              <a:tailEnd type="arrow"/>
            </a:ln>
            <a:effectLst/>
          </p:spPr>
        </p:cxnSp>
        <p:cxnSp>
          <p:nvCxnSpPr>
            <p:cNvPr id="207" name="Gerade Verbindung 206"/>
            <p:cNvCxnSpPr/>
            <p:nvPr/>
          </p:nvCxnSpPr>
          <p:spPr>
            <a:xfrm>
              <a:off x="1763688" y="4941168"/>
              <a:ext cx="12576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8" name="Gerade Verbindung 207"/>
            <p:cNvCxnSpPr/>
            <p:nvPr/>
          </p:nvCxnSpPr>
          <p:spPr>
            <a:xfrm>
              <a:off x="1298130" y="5373216"/>
              <a:ext cx="12576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Gerade Verbindung 208"/>
            <p:cNvCxnSpPr/>
            <p:nvPr/>
          </p:nvCxnSpPr>
          <p:spPr>
            <a:xfrm>
              <a:off x="866082" y="5805264"/>
              <a:ext cx="1257646"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10" name="Gruppieren 209"/>
          <p:cNvGrpSpPr/>
          <p:nvPr/>
        </p:nvGrpSpPr>
        <p:grpSpPr>
          <a:xfrm>
            <a:off x="2719350" y="4437112"/>
            <a:ext cx="2534541" cy="1541344"/>
            <a:chOff x="866082" y="4581128"/>
            <a:chExt cx="2534541" cy="1541344"/>
          </a:xfrm>
        </p:grpSpPr>
        <p:cxnSp>
          <p:nvCxnSpPr>
            <p:cNvPr id="211" name="Gerade Verbindung mit Pfeil 210"/>
            <p:cNvCxnSpPr/>
            <p:nvPr/>
          </p:nvCxnSpPr>
          <p:spPr bwMode="auto">
            <a:xfrm flipV="1">
              <a:off x="1808411" y="4581128"/>
              <a:ext cx="1592212" cy="1541344"/>
            </a:xfrm>
            <a:prstGeom prst="straightConnector1">
              <a:avLst/>
            </a:prstGeom>
            <a:noFill/>
            <a:ln w="9525" cap="flat" cmpd="sng" algn="ctr">
              <a:solidFill>
                <a:srgbClr val="4F81BD">
                  <a:shade val="95000"/>
                  <a:satMod val="105000"/>
                </a:srgbClr>
              </a:solidFill>
              <a:prstDash val="solid"/>
              <a:tailEnd type="arrow"/>
            </a:ln>
            <a:effectLst/>
          </p:spPr>
        </p:cxnSp>
        <p:cxnSp>
          <p:nvCxnSpPr>
            <p:cNvPr id="212" name="Gerade Verbindung 211"/>
            <p:cNvCxnSpPr/>
            <p:nvPr/>
          </p:nvCxnSpPr>
          <p:spPr>
            <a:xfrm>
              <a:off x="1710620" y="5013176"/>
              <a:ext cx="12576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3" name="Gerade Verbindung 212"/>
            <p:cNvCxnSpPr/>
            <p:nvPr/>
          </p:nvCxnSpPr>
          <p:spPr>
            <a:xfrm>
              <a:off x="990540" y="5445224"/>
              <a:ext cx="14932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4" name="Gerade Verbindung 213"/>
            <p:cNvCxnSpPr/>
            <p:nvPr/>
          </p:nvCxnSpPr>
          <p:spPr>
            <a:xfrm>
              <a:off x="866082" y="5805264"/>
              <a:ext cx="1257646"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15" name="Gruppieren 214"/>
          <p:cNvGrpSpPr/>
          <p:nvPr/>
        </p:nvGrpSpPr>
        <p:grpSpPr>
          <a:xfrm>
            <a:off x="4677827" y="4437112"/>
            <a:ext cx="2534541" cy="1541344"/>
            <a:chOff x="866082" y="4581128"/>
            <a:chExt cx="2534541" cy="1541344"/>
          </a:xfrm>
        </p:grpSpPr>
        <p:cxnSp>
          <p:nvCxnSpPr>
            <p:cNvPr id="216" name="Gerade Verbindung mit Pfeil 215"/>
            <p:cNvCxnSpPr/>
            <p:nvPr/>
          </p:nvCxnSpPr>
          <p:spPr bwMode="auto">
            <a:xfrm flipV="1">
              <a:off x="1808411" y="4581128"/>
              <a:ext cx="1592212" cy="1541344"/>
            </a:xfrm>
            <a:prstGeom prst="straightConnector1">
              <a:avLst/>
            </a:prstGeom>
            <a:noFill/>
            <a:ln w="9525" cap="flat" cmpd="sng" algn="ctr">
              <a:solidFill>
                <a:srgbClr val="4F81BD">
                  <a:shade val="95000"/>
                  <a:satMod val="105000"/>
                </a:srgbClr>
              </a:solidFill>
              <a:prstDash val="solid"/>
              <a:tailEnd type="arrow"/>
            </a:ln>
            <a:effectLst/>
          </p:spPr>
        </p:cxnSp>
        <p:cxnSp>
          <p:nvCxnSpPr>
            <p:cNvPr id="217" name="Gerade Verbindung 216"/>
            <p:cNvCxnSpPr/>
            <p:nvPr/>
          </p:nvCxnSpPr>
          <p:spPr>
            <a:xfrm>
              <a:off x="1763688" y="4941168"/>
              <a:ext cx="12576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8" name="Gerade Verbindung 217"/>
            <p:cNvCxnSpPr/>
            <p:nvPr/>
          </p:nvCxnSpPr>
          <p:spPr>
            <a:xfrm>
              <a:off x="1298130" y="5373216"/>
              <a:ext cx="12576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9" name="Gerade Verbindung 218"/>
            <p:cNvCxnSpPr/>
            <p:nvPr/>
          </p:nvCxnSpPr>
          <p:spPr>
            <a:xfrm>
              <a:off x="866082" y="5805264"/>
              <a:ext cx="1257646"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20" name="Textfeld 219"/>
          <p:cNvSpPr txBox="1"/>
          <p:nvPr/>
        </p:nvSpPr>
        <p:spPr>
          <a:xfrm>
            <a:off x="4644008" y="2924944"/>
            <a:ext cx="2974778" cy="430887"/>
          </a:xfrm>
          <a:prstGeom prst="rect">
            <a:avLst/>
          </a:prstGeom>
          <a:noFill/>
        </p:spPr>
        <p:txBody>
          <a:bodyPr wrap="square" rtlCol="0">
            <a:spAutoFit/>
          </a:bodyPr>
          <a:lstStyle/>
          <a:p>
            <a:r>
              <a:rPr lang="en-GB" sz="1100" dirty="0" err="1" smtClean="0">
                <a:latin typeface="Arial" pitchFamily="34" charset="0"/>
                <a:cs typeface="Arial" pitchFamily="34" charset="0"/>
              </a:rPr>
              <a:t>Bei</a:t>
            </a:r>
            <a:r>
              <a:rPr lang="en-GB" sz="1100" dirty="0" smtClean="0">
                <a:latin typeface="Arial" pitchFamily="34" charset="0"/>
                <a:cs typeface="Arial" pitchFamily="34" charset="0"/>
              </a:rPr>
              <a:t> </a:t>
            </a:r>
            <a:r>
              <a:rPr lang="en-GB" sz="1100" dirty="0" err="1" smtClean="0">
                <a:latin typeface="Arial" pitchFamily="34" charset="0"/>
                <a:cs typeface="Arial" pitchFamily="34" charset="0"/>
              </a:rPr>
              <a:t>Interesse</a:t>
            </a:r>
            <a:r>
              <a:rPr lang="en-GB" sz="1100" dirty="0" smtClean="0">
                <a:latin typeface="Arial" pitchFamily="34" charset="0"/>
                <a:cs typeface="Arial" pitchFamily="34" charset="0"/>
              </a:rPr>
              <a:t> </a:t>
            </a:r>
          </a:p>
          <a:p>
            <a:r>
              <a:rPr lang="en-GB" sz="1100" dirty="0" smtClean="0">
                <a:latin typeface="Arial" pitchFamily="34" charset="0"/>
                <a:cs typeface="Arial" pitchFamily="34" charset="0"/>
              </a:rPr>
              <a:t>Dialog </a:t>
            </a:r>
            <a:r>
              <a:rPr lang="en-GB" sz="1100" dirty="0" err="1" smtClean="0">
                <a:latin typeface="Arial" pitchFamily="34" charset="0"/>
                <a:cs typeface="Arial" pitchFamily="34" charset="0"/>
              </a:rPr>
              <a:t>fördern</a:t>
            </a:r>
            <a:endParaRPr lang="en-GB" sz="1100" dirty="0">
              <a:latin typeface="Arial" pitchFamily="34" charset="0"/>
              <a:cs typeface="Arial" pitchFamily="34" charset="0"/>
            </a:endParaRPr>
          </a:p>
        </p:txBody>
      </p:sp>
      <p:sp>
        <p:nvSpPr>
          <p:cNvPr id="221" name="Textfeld 220"/>
          <p:cNvSpPr txBox="1"/>
          <p:nvPr/>
        </p:nvSpPr>
        <p:spPr>
          <a:xfrm>
            <a:off x="5359263" y="4797152"/>
            <a:ext cx="2597113" cy="430887"/>
          </a:xfrm>
          <a:prstGeom prst="rect">
            <a:avLst/>
          </a:prstGeom>
          <a:noFill/>
        </p:spPr>
        <p:txBody>
          <a:bodyPr wrap="square" rtlCol="0">
            <a:spAutoFit/>
          </a:bodyPr>
          <a:lstStyle/>
          <a:p>
            <a:r>
              <a:rPr lang="en-GB" sz="1100" dirty="0" smtClean="0">
                <a:latin typeface="Arial" pitchFamily="34" charset="0"/>
                <a:cs typeface="Arial" pitchFamily="34" charset="0"/>
              </a:rPr>
              <a:t>Corporate Sound </a:t>
            </a:r>
            <a:br>
              <a:rPr lang="en-GB" sz="1100" dirty="0" smtClean="0">
                <a:latin typeface="Arial" pitchFamily="34" charset="0"/>
                <a:cs typeface="Arial" pitchFamily="34" charset="0"/>
              </a:rPr>
            </a:br>
            <a:r>
              <a:rPr lang="en-GB" sz="1100" dirty="0" smtClean="0">
                <a:latin typeface="Arial" pitchFamily="34" charset="0"/>
                <a:cs typeface="Arial" pitchFamily="34" charset="0"/>
              </a:rPr>
              <a:t>in </a:t>
            </a:r>
            <a:r>
              <a:rPr lang="en-GB" sz="1100" dirty="0" err="1" smtClean="0">
                <a:latin typeface="Arial" pitchFamily="34" charset="0"/>
                <a:cs typeface="Arial" pitchFamily="34" charset="0"/>
              </a:rPr>
              <a:t>der</a:t>
            </a:r>
            <a:r>
              <a:rPr lang="en-GB" sz="1100" dirty="0" smtClean="0">
                <a:latin typeface="Arial" pitchFamily="34" charset="0"/>
                <a:cs typeface="Arial" pitchFamily="34" charset="0"/>
              </a:rPr>
              <a:t> Bar</a:t>
            </a:r>
            <a:endParaRPr lang="en-GB" sz="1100" dirty="0">
              <a:latin typeface="Arial" pitchFamily="34" charset="0"/>
              <a:cs typeface="Arial" pitchFamily="34" charset="0"/>
            </a:endParaRPr>
          </a:p>
        </p:txBody>
      </p:sp>
      <p:sp>
        <p:nvSpPr>
          <p:cNvPr id="222" name="Textfeld 221"/>
          <p:cNvSpPr txBox="1"/>
          <p:nvPr/>
        </p:nvSpPr>
        <p:spPr>
          <a:xfrm>
            <a:off x="5292389" y="4535542"/>
            <a:ext cx="2152044" cy="261610"/>
          </a:xfrm>
          <a:prstGeom prst="rect">
            <a:avLst/>
          </a:prstGeom>
          <a:noFill/>
        </p:spPr>
        <p:txBody>
          <a:bodyPr wrap="square" rtlCol="0">
            <a:spAutoFit/>
          </a:bodyPr>
          <a:lstStyle/>
          <a:p>
            <a:r>
              <a:rPr lang="en-GB" sz="1100" dirty="0" err="1" smtClean="0">
                <a:latin typeface="Arial" pitchFamily="34" charset="0"/>
                <a:cs typeface="Arial" pitchFamily="34" charset="0"/>
              </a:rPr>
              <a:t>Liegecomfort</a:t>
            </a:r>
            <a:r>
              <a:rPr lang="en-GB" sz="1100" dirty="0" smtClean="0">
                <a:latin typeface="Arial" pitchFamily="34" charset="0"/>
                <a:cs typeface="Arial" pitchFamily="34" charset="0"/>
              </a:rPr>
              <a:t> der </a:t>
            </a:r>
            <a:r>
              <a:rPr lang="en-GB" sz="1100" dirty="0" err="1" smtClean="0">
                <a:latin typeface="Arial" pitchFamily="34" charset="0"/>
                <a:cs typeface="Arial" pitchFamily="34" charset="0"/>
              </a:rPr>
              <a:t>Betten</a:t>
            </a:r>
            <a:endParaRPr lang="en-GB" sz="1100" dirty="0">
              <a:latin typeface="Arial" pitchFamily="34" charset="0"/>
              <a:cs typeface="Arial" pitchFamily="34" charset="0"/>
            </a:endParaRPr>
          </a:p>
        </p:txBody>
      </p:sp>
      <p:sp>
        <p:nvSpPr>
          <p:cNvPr id="223" name="Ellipse 222"/>
          <p:cNvSpPr/>
          <p:nvPr/>
        </p:nvSpPr>
        <p:spPr bwMode="auto">
          <a:xfrm>
            <a:off x="7380621" y="3933056"/>
            <a:ext cx="1656184" cy="1125706"/>
          </a:xfrm>
          <a:prstGeom prst="ellipse">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pPr>
            <a:r>
              <a:rPr lang="de-CH" sz="1200" kern="0" dirty="0" smtClean="0">
                <a:solidFill>
                  <a:sysClr val="windowText" lastClr="000000"/>
                </a:solidFill>
                <a:latin typeface="Arial" pitchFamily="34" charset="0"/>
                <a:cs typeface="Arial" pitchFamily="34" charset="0"/>
              </a:rPr>
              <a:t>Stilvolles Wohnen in freund-</a:t>
            </a:r>
            <a:r>
              <a:rPr lang="de-CH" sz="1200" kern="0" dirty="0" err="1" smtClean="0">
                <a:solidFill>
                  <a:sysClr val="windowText" lastClr="000000"/>
                </a:solidFill>
                <a:latin typeface="Arial" pitchFamily="34" charset="0"/>
                <a:cs typeface="Arial" pitchFamily="34" charset="0"/>
              </a:rPr>
              <a:t>schaftlichem</a:t>
            </a:r>
            <a:r>
              <a:rPr lang="de-CH" sz="1200" kern="0" dirty="0" smtClean="0">
                <a:solidFill>
                  <a:sysClr val="windowText" lastClr="000000"/>
                </a:solidFill>
                <a:latin typeface="Arial" pitchFamily="34" charset="0"/>
                <a:cs typeface="Arial" pitchFamily="34" charset="0"/>
              </a:rPr>
              <a:t> Ambiente</a:t>
            </a:r>
            <a:endParaRPr lang="de-CH" sz="1200" kern="0" dirty="0">
              <a:solidFill>
                <a:sysClr val="windowText" lastClr="000000"/>
              </a:solidFill>
              <a:latin typeface="Arial" pitchFamily="34" charset="0"/>
              <a:cs typeface="Arial" pitchFamily="34" charset="0"/>
            </a:endParaRPr>
          </a:p>
        </p:txBody>
      </p:sp>
      <p:pic>
        <p:nvPicPr>
          <p:cNvPr id="22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836712"/>
            <a:ext cx="2469042" cy="738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Schritt 8: Messung</a:t>
            </a:r>
            <a:endParaRPr lang="de-DE" dirty="0"/>
          </a:p>
        </p:txBody>
      </p:sp>
      <p:sp>
        <p:nvSpPr>
          <p:cNvPr id="3" name="Inhaltsplatzhalter 2"/>
          <p:cNvSpPr>
            <a:spLocks noGrp="1"/>
          </p:cNvSpPr>
          <p:nvPr>
            <p:ph idx="1"/>
          </p:nvPr>
        </p:nvSpPr>
        <p:spPr>
          <a:xfrm>
            <a:off x="179512" y="1988840"/>
            <a:ext cx="8785225" cy="576659"/>
          </a:xfrm>
        </p:spPr>
        <p:txBody>
          <a:bodyPr/>
          <a:lstStyle/>
          <a:p>
            <a:pPr marL="0"/>
            <a:r>
              <a:rPr lang="de-CH" sz="1200" dirty="0" smtClean="0"/>
              <a:t>In diesem Schritt erfolgt die Messung des Erlebnisses aus Kundensicht.  </a:t>
            </a:r>
          </a:p>
          <a:p>
            <a:pPr marL="0"/>
            <a:endParaRPr lang="de-DE" sz="1200" dirty="0"/>
          </a:p>
        </p:txBody>
      </p:sp>
      <p:sp>
        <p:nvSpPr>
          <p:cNvPr id="4" name="Foliennummernplatzhalter 3"/>
          <p:cNvSpPr>
            <a:spLocks noGrp="1"/>
          </p:cNvSpPr>
          <p:nvPr>
            <p:ph type="sldNum" sz="quarter" idx="10"/>
          </p:nvPr>
        </p:nvSpPr>
        <p:spPr/>
        <p:txBody>
          <a:bodyPr/>
          <a:lstStyle/>
          <a:p>
            <a:fld id="{1B081D84-7461-4751-B538-5E930955CB74}" type="slidenum">
              <a:rPr lang="de-CH" smtClean="0"/>
              <a:pPr/>
              <a:t>33</a:t>
            </a:fld>
            <a:endParaRPr lang="de-CH">
              <a:latin typeface="Lucida Sans Unicode" pitchFamily="34" charset="0"/>
            </a:endParaRPr>
          </a:p>
        </p:txBody>
      </p:sp>
      <p:pic>
        <p:nvPicPr>
          <p:cNvPr id="5" name="Picture 2" descr="C:\Users\ujuettne\AppData\Local\Microsoft\Windows\Temporary Internet Files\Content.IE5\VD4H76SN\MC90043261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484784"/>
            <a:ext cx="509920" cy="441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eck 5"/>
          <p:cNvSpPr/>
          <p:nvPr/>
        </p:nvSpPr>
        <p:spPr>
          <a:xfrm>
            <a:off x="755576" y="1556792"/>
            <a:ext cx="526106" cy="276999"/>
          </a:xfrm>
          <a:prstGeom prst="rect">
            <a:avLst/>
          </a:prstGeom>
        </p:spPr>
        <p:txBody>
          <a:bodyPr wrap="none">
            <a:spAutoFit/>
          </a:bodyPr>
          <a:lstStyle/>
          <a:p>
            <a:r>
              <a:rPr lang="de-CH" sz="1200" kern="0" dirty="0">
                <a:solidFill>
                  <a:srgbClr val="000000"/>
                </a:solidFill>
                <a:latin typeface="+mj-lt"/>
                <a:cs typeface="Arial" charset="0"/>
              </a:rPr>
              <a:t>Idee </a:t>
            </a:r>
            <a:endParaRPr lang="de-DE" sz="1200" dirty="0">
              <a:latin typeface="+mj-lt"/>
            </a:endParaRPr>
          </a:p>
        </p:txBody>
      </p:sp>
      <p:pic>
        <p:nvPicPr>
          <p:cNvPr id="7" name="Picture 3" descr="C:\Users\ujuettne\AppData\Local\Microsoft\Windows\Temporary Internet Files\Content.IE5\YC330E5M\MC900439828[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2971364"/>
            <a:ext cx="434495" cy="38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feld 22"/>
          <p:cNvSpPr txBox="1">
            <a:spLocks noChangeArrowheads="1"/>
          </p:cNvSpPr>
          <p:nvPr/>
        </p:nvSpPr>
        <p:spPr bwMode="auto">
          <a:xfrm>
            <a:off x="683568" y="2971364"/>
            <a:ext cx="10038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charset="0"/>
                <a:cs typeface="Arial" charset="0"/>
              </a:defRPr>
            </a:lvl1pPr>
            <a:lvl2pPr marL="742950" indent="-285750" eaLnBrk="0" hangingPunct="0">
              <a:defRPr>
                <a:solidFill>
                  <a:schemeClr val="tx1"/>
                </a:solidFill>
                <a:latin typeface="Lucida Sans Unicode" charset="0"/>
                <a:cs typeface="Arial" charset="0"/>
              </a:defRPr>
            </a:lvl2pPr>
            <a:lvl3pPr marL="1143000" indent="-228600" eaLnBrk="0" hangingPunct="0">
              <a:defRPr>
                <a:solidFill>
                  <a:schemeClr val="tx1"/>
                </a:solidFill>
                <a:latin typeface="Lucida Sans Unicode" charset="0"/>
                <a:cs typeface="Arial" charset="0"/>
              </a:defRPr>
            </a:lvl3pPr>
            <a:lvl4pPr marL="1600200" indent="-228600" eaLnBrk="0" hangingPunct="0">
              <a:defRPr>
                <a:solidFill>
                  <a:schemeClr val="tx1"/>
                </a:solidFill>
                <a:latin typeface="Lucida Sans Unicode" charset="0"/>
                <a:cs typeface="Arial" charset="0"/>
              </a:defRPr>
            </a:lvl4pPr>
            <a:lvl5pPr marL="2057400" indent="-228600" eaLnBrk="0" hangingPunct="0">
              <a:defRPr>
                <a:solidFill>
                  <a:schemeClr val="tx1"/>
                </a:solidFill>
                <a:latin typeface="Lucida Sans Unicode" charset="0"/>
                <a:cs typeface="Arial" charset="0"/>
              </a:defRPr>
            </a:lvl5pPr>
            <a:lvl6pPr marL="2514600" indent="-228600" eaLnBrk="0" fontAlgn="base" hangingPunct="0">
              <a:spcBef>
                <a:spcPct val="0"/>
              </a:spcBef>
              <a:spcAft>
                <a:spcPct val="0"/>
              </a:spcAft>
              <a:defRPr>
                <a:solidFill>
                  <a:schemeClr val="tx1"/>
                </a:solidFill>
                <a:latin typeface="Lucida Sans Unicode" charset="0"/>
                <a:cs typeface="Arial" charset="0"/>
              </a:defRPr>
            </a:lvl6pPr>
            <a:lvl7pPr marL="2971800" indent="-228600" eaLnBrk="0" fontAlgn="base" hangingPunct="0">
              <a:spcBef>
                <a:spcPct val="0"/>
              </a:spcBef>
              <a:spcAft>
                <a:spcPct val="0"/>
              </a:spcAft>
              <a:defRPr>
                <a:solidFill>
                  <a:schemeClr val="tx1"/>
                </a:solidFill>
                <a:latin typeface="Lucida Sans Unicode" charset="0"/>
                <a:cs typeface="Arial" charset="0"/>
              </a:defRPr>
            </a:lvl7pPr>
            <a:lvl8pPr marL="3429000" indent="-228600" eaLnBrk="0" fontAlgn="base" hangingPunct="0">
              <a:spcBef>
                <a:spcPct val="0"/>
              </a:spcBef>
              <a:spcAft>
                <a:spcPct val="0"/>
              </a:spcAft>
              <a:defRPr>
                <a:solidFill>
                  <a:schemeClr val="tx1"/>
                </a:solidFill>
                <a:latin typeface="Lucida Sans Unicode" charset="0"/>
                <a:cs typeface="Arial" charset="0"/>
              </a:defRPr>
            </a:lvl8pPr>
            <a:lvl9pPr marL="3886200" indent="-228600" eaLnBrk="0" fontAlgn="base" hangingPunct="0">
              <a:spcBef>
                <a:spcPct val="0"/>
              </a:spcBef>
              <a:spcAft>
                <a:spcPct val="0"/>
              </a:spcAft>
              <a:defRPr>
                <a:solidFill>
                  <a:schemeClr val="tx1"/>
                </a:solidFill>
                <a:latin typeface="Lucida Sans Unicode" charset="0"/>
                <a:cs typeface="Arial" charset="0"/>
              </a:defRPr>
            </a:lvl9pPr>
          </a:lstStyle>
          <a:p>
            <a:pPr eaLnBrk="1" hangingPunct="1"/>
            <a:r>
              <a:rPr lang="de-CH" sz="1200" dirty="0">
                <a:latin typeface="+mj-lt"/>
              </a:rPr>
              <a:t>Umsetzung </a:t>
            </a:r>
          </a:p>
        </p:txBody>
      </p:sp>
      <p:sp>
        <p:nvSpPr>
          <p:cNvPr id="9" name="Textfeld 8"/>
          <p:cNvSpPr txBox="1"/>
          <p:nvPr/>
        </p:nvSpPr>
        <p:spPr>
          <a:xfrm>
            <a:off x="251520" y="3429000"/>
            <a:ext cx="8640960" cy="2492990"/>
          </a:xfrm>
          <a:prstGeom prst="rect">
            <a:avLst/>
          </a:prstGeom>
          <a:noFill/>
        </p:spPr>
        <p:txBody>
          <a:bodyPr wrap="square" rtlCol="0">
            <a:spAutoFit/>
          </a:bodyPr>
          <a:lstStyle/>
          <a:p>
            <a:r>
              <a:rPr lang="de-CH" sz="1200" dirty="0" smtClean="0">
                <a:latin typeface="+mj-lt"/>
              </a:rPr>
              <a:t>Die Messung des Kundenerlebnisses erfolgt auf Basis des in Schritt 7 entwickelten Drehbuchs. Für die Messung wird eine Kundenbefragung in schriftlicher oder persönlicher Form durchgeführt. Die Fragekatalogentwicklung erfolgt folgendermassen: </a:t>
            </a:r>
          </a:p>
          <a:p>
            <a:endParaRPr lang="de-CH" sz="1200" dirty="0" smtClean="0">
              <a:latin typeface="+mj-lt"/>
            </a:endParaRPr>
          </a:p>
          <a:p>
            <a:pPr marL="285750" indent="-285750">
              <a:buFontTx/>
              <a:buChar char="-"/>
            </a:pPr>
            <a:r>
              <a:rPr lang="de-CH" sz="1200" dirty="0" smtClean="0">
                <a:latin typeface="+mj-lt"/>
              </a:rPr>
              <a:t>Alle Fragen werden in der Ich-Perspektive formuliert.</a:t>
            </a:r>
          </a:p>
          <a:p>
            <a:pPr marL="285750" indent="-285750">
              <a:buFontTx/>
              <a:buChar char="-"/>
            </a:pPr>
            <a:r>
              <a:rPr lang="de-CH" sz="1200" dirty="0" smtClean="0">
                <a:latin typeface="+mj-lt"/>
              </a:rPr>
              <a:t>Alle Fragen bewegen sich auf einer Skala von 1 (stimme gar nicht zu) bis 7 (stimme voll und ganz zu). Als zusätzliche Option sollte die Antwort «nicht relevant» zur Verfügung stehen. Für den Fall, dass Kunden mit einer Frage nicht zurechtkommen, können sie diese Antwortoption nutzen. </a:t>
            </a:r>
          </a:p>
          <a:p>
            <a:pPr marL="285750" indent="-285750">
              <a:buFontTx/>
              <a:buChar char="-"/>
            </a:pPr>
            <a:r>
              <a:rPr lang="de-CH" sz="1200" dirty="0" smtClean="0">
                <a:latin typeface="+mj-lt"/>
              </a:rPr>
              <a:t>Pro Kundenleitwert werden ein bis zwei Fragen formuliert.</a:t>
            </a:r>
          </a:p>
          <a:p>
            <a:pPr marL="285750" indent="-285750">
              <a:buFontTx/>
              <a:buChar char="-"/>
            </a:pPr>
            <a:r>
              <a:rPr lang="de-CH" sz="1200" dirty="0" smtClean="0">
                <a:latin typeface="+mj-lt"/>
              </a:rPr>
              <a:t>Pro </a:t>
            </a:r>
            <a:r>
              <a:rPr lang="de-CH" sz="1200" dirty="0" err="1" smtClean="0">
                <a:latin typeface="+mj-lt"/>
              </a:rPr>
              <a:t>Fishbone</a:t>
            </a:r>
            <a:r>
              <a:rPr lang="de-CH" sz="1200" dirty="0" smtClean="0">
                <a:latin typeface="+mj-lt"/>
              </a:rPr>
              <a:t>-Diagramm wird zu den max. vier wichtigsten Wirkungsbeziehungen eine Frage formuliert. </a:t>
            </a:r>
          </a:p>
          <a:p>
            <a:pPr marL="285750" indent="-285750">
              <a:buFontTx/>
              <a:buChar char="-"/>
            </a:pPr>
            <a:r>
              <a:rPr lang="de-CH" sz="1200" dirty="0" smtClean="0">
                <a:latin typeface="+mj-lt"/>
              </a:rPr>
              <a:t>Zu Gesamtzufriedenheit, Loyalität und Wiederkaufsabsicht des Kunden wird je eine Frage gestellt. </a:t>
            </a:r>
          </a:p>
          <a:p>
            <a:pPr marL="285750" indent="-285750">
              <a:buFontTx/>
              <a:buChar char="-"/>
            </a:pPr>
            <a:endParaRPr lang="de-CH" sz="1200" dirty="0" smtClean="0">
              <a:latin typeface="+mj-lt"/>
            </a:endParaRPr>
          </a:p>
          <a:p>
            <a:r>
              <a:rPr lang="de-DE" sz="1200" dirty="0" smtClean="0">
                <a:latin typeface="+mj-lt"/>
              </a:rPr>
              <a:t>Bei der Beantwortung der Fragen soll sich der Kunde auf ein bestimmtes Kundenerlebnis beziehen. </a:t>
            </a:r>
          </a:p>
          <a:p>
            <a:endParaRPr lang="de-DE" sz="1200" dirty="0">
              <a:latin typeface="+mj-l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Schritt 8: Messung</a:t>
            </a:r>
            <a:endParaRPr lang="de-DE" dirty="0"/>
          </a:p>
        </p:txBody>
      </p:sp>
      <p:sp>
        <p:nvSpPr>
          <p:cNvPr id="3" name="Inhaltsplatzhalter 2"/>
          <p:cNvSpPr>
            <a:spLocks noGrp="1"/>
          </p:cNvSpPr>
          <p:nvPr>
            <p:ph idx="1"/>
          </p:nvPr>
        </p:nvSpPr>
        <p:spPr>
          <a:xfrm>
            <a:off x="179388" y="2060847"/>
            <a:ext cx="8785225" cy="4516165"/>
          </a:xfrm>
        </p:spPr>
        <p:txBody>
          <a:bodyPr/>
          <a:lstStyle/>
          <a:p>
            <a:pPr marL="285750" indent="-285750">
              <a:buFont typeface="Arial" pitchFamily="34" charset="0"/>
              <a:buChar char="•"/>
            </a:pPr>
            <a:r>
              <a:rPr lang="de-CH" sz="1200" dirty="0" smtClean="0"/>
              <a:t>Beschränken Sie sich auf die Überprüfung der essenziellen Wirkungsbeziehungen im </a:t>
            </a:r>
            <a:r>
              <a:rPr lang="de-CH" sz="1200" dirty="0" err="1" smtClean="0"/>
              <a:t>Fishbone</a:t>
            </a:r>
            <a:r>
              <a:rPr lang="de-CH" sz="1200" dirty="0" smtClean="0"/>
              <a:t>-Diagramm, um eine Übermüdung des Kunden zu vermeiden. </a:t>
            </a:r>
          </a:p>
          <a:p>
            <a:pPr marL="285750" indent="-285750">
              <a:buFont typeface="Arial" pitchFamily="34" charset="0"/>
              <a:buChar char="•"/>
            </a:pPr>
            <a:r>
              <a:rPr lang="de-CH" sz="1200" dirty="0" smtClean="0"/>
              <a:t>Es ist wahrscheinlich, dass die Dimension IT/Informationsfluss nicht bzw. nur indirekt in die Fragen einfliesst, da dieser Dimension angehörige Aktionen z.T. «backstage» ablaufen und der Kunde sie gar nicht wahrnimmt.</a:t>
            </a:r>
          </a:p>
          <a:p>
            <a:pPr marL="285750" indent="-285750">
              <a:buFont typeface="Arial" pitchFamily="34" charset="0"/>
              <a:buChar char="•"/>
            </a:pPr>
            <a:r>
              <a:rPr lang="de-CH" sz="1200" dirty="0" smtClean="0"/>
              <a:t>Die schriftliche Befragung kann auch online durchgeführt werden. Hier bieten sich Online-Umfragetools wie z.B. Survey </a:t>
            </a:r>
            <a:r>
              <a:rPr lang="de-CH" sz="1200" dirty="0" err="1" smtClean="0"/>
              <a:t>Monkey</a:t>
            </a:r>
            <a:r>
              <a:rPr lang="de-CH" sz="1200" dirty="0" smtClean="0"/>
              <a:t> an.</a:t>
            </a:r>
          </a:p>
          <a:p>
            <a:pPr marL="285750" indent="-285750">
              <a:buFont typeface="Arial" pitchFamily="34" charset="0"/>
              <a:buChar char="•"/>
            </a:pPr>
            <a:r>
              <a:rPr lang="de-CH" sz="1200" dirty="0" smtClean="0"/>
              <a:t>Versuchen Sie, bei der Befragung verschiedene Kundentypen einzubeziehen, d.h. sowohl Kunden, von denen Sie glauben, dass sie mit Ihrem Unternehmen sehr zufrieden sind, als auch Kunden, von denen Sie glauben, dass sie nicht in allen Belangen von Ihrem Unternehmen überzeugt sind. </a:t>
            </a:r>
          </a:p>
          <a:p>
            <a:pPr marL="285750" indent="-285750">
              <a:buFont typeface="Arial" pitchFamily="34" charset="0"/>
              <a:buChar char="•"/>
            </a:pPr>
            <a:r>
              <a:rPr lang="de-CH" sz="1200" dirty="0" smtClean="0"/>
              <a:t>Verwenden Sie einen Umfrageanreiz, um die Antwortquote zu steigern. </a:t>
            </a:r>
          </a:p>
          <a:p>
            <a:endParaRPr lang="de-DE" sz="1200" dirty="0"/>
          </a:p>
        </p:txBody>
      </p:sp>
      <p:sp>
        <p:nvSpPr>
          <p:cNvPr id="4" name="Foliennummernplatzhalter 3"/>
          <p:cNvSpPr>
            <a:spLocks noGrp="1"/>
          </p:cNvSpPr>
          <p:nvPr>
            <p:ph type="sldNum" sz="quarter" idx="10"/>
          </p:nvPr>
        </p:nvSpPr>
        <p:spPr/>
        <p:txBody>
          <a:bodyPr/>
          <a:lstStyle/>
          <a:p>
            <a:fld id="{1B081D84-7461-4751-B538-5E930955CB74}" type="slidenum">
              <a:rPr lang="de-CH" smtClean="0"/>
              <a:pPr/>
              <a:t>34</a:t>
            </a:fld>
            <a:endParaRPr lang="de-CH">
              <a:latin typeface="Lucida Sans Unicode" pitchFamily="34" charset="0"/>
            </a:endParaRPr>
          </a:p>
        </p:txBody>
      </p:sp>
      <p:pic>
        <p:nvPicPr>
          <p:cNvPr id="5" name="Picture 9" descr="C:\Users\ujuettne\AppData\Local\Microsoft\Windows\Temporary Internet Files\Content.IE5\VD4H76SN\MC900433883[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556792"/>
            <a:ext cx="416435" cy="38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24"/>
          <p:cNvSpPr txBox="1">
            <a:spLocks noChangeArrowheads="1"/>
          </p:cNvSpPr>
          <p:nvPr/>
        </p:nvSpPr>
        <p:spPr bwMode="auto">
          <a:xfrm>
            <a:off x="683568" y="1628800"/>
            <a:ext cx="32081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charset="0"/>
                <a:cs typeface="Arial" charset="0"/>
              </a:defRPr>
            </a:lvl1pPr>
            <a:lvl2pPr marL="742950" indent="-285750" eaLnBrk="0" hangingPunct="0">
              <a:defRPr>
                <a:solidFill>
                  <a:schemeClr val="tx1"/>
                </a:solidFill>
                <a:latin typeface="Lucida Sans Unicode" charset="0"/>
                <a:cs typeface="Arial" charset="0"/>
              </a:defRPr>
            </a:lvl2pPr>
            <a:lvl3pPr marL="1143000" indent="-228600" eaLnBrk="0" hangingPunct="0">
              <a:defRPr>
                <a:solidFill>
                  <a:schemeClr val="tx1"/>
                </a:solidFill>
                <a:latin typeface="Lucida Sans Unicode" charset="0"/>
                <a:cs typeface="Arial" charset="0"/>
              </a:defRPr>
            </a:lvl3pPr>
            <a:lvl4pPr marL="1600200" indent="-228600" eaLnBrk="0" hangingPunct="0">
              <a:defRPr>
                <a:solidFill>
                  <a:schemeClr val="tx1"/>
                </a:solidFill>
                <a:latin typeface="Lucida Sans Unicode" charset="0"/>
                <a:cs typeface="Arial" charset="0"/>
              </a:defRPr>
            </a:lvl4pPr>
            <a:lvl5pPr marL="2057400" indent="-228600" eaLnBrk="0" hangingPunct="0">
              <a:defRPr>
                <a:solidFill>
                  <a:schemeClr val="tx1"/>
                </a:solidFill>
                <a:latin typeface="Lucida Sans Unicode" charset="0"/>
                <a:cs typeface="Arial" charset="0"/>
              </a:defRPr>
            </a:lvl5pPr>
            <a:lvl6pPr marL="2514600" indent="-228600" eaLnBrk="0" fontAlgn="base" hangingPunct="0">
              <a:spcBef>
                <a:spcPct val="0"/>
              </a:spcBef>
              <a:spcAft>
                <a:spcPct val="0"/>
              </a:spcAft>
              <a:defRPr>
                <a:solidFill>
                  <a:schemeClr val="tx1"/>
                </a:solidFill>
                <a:latin typeface="Lucida Sans Unicode" charset="0"/>
                <a:cs typeface="Arial" charset="0"/>
              </a:defRPr>
            </a:lvl6pPr>
            <a:lvl7pPr marL="2971800" indent="-228600" eaLnBrk="0" fontAlgn="base" hangingPunct="0">
              <a:spcBef>
                <a:spcPct val="0"/>
              </a:spcBef>
              <a:spcAft>
                <a:spcPct val="0"/>
              </a:spcAft>
              <a:defRPr>
                <a:solidFill>
                  <a:schemeClr val="tx1"/>
                </a:solidFill>
                <a:latin typeface="Lucida Sans Unicode" charset="0"/>
                <a:cs typeface="Arial" charset="0"/>
              </a:defRPr>
            </a:lvl7pPr>
            <a:lvl8pPr marL="3429000" indent="-228600" eaLnBrk="0" fontAlgn="base" hangingPunct="0">
              <a:spcBef>
                <a:spcPct val="0"/>
              </a:spcBef>
              <a:spcAft>
                <a:spcPct val="0"/>
              </a:spcAft>
              <a:defRPr>
                <a:solidFill>
                  <a:schemeClr val="tx1"/>
                </a:solidFill>
                <a:latin typeface="Lucida Sans Unicode" charset="0"/>
                <a:cs typeface="Arial" charset="0"/>
              </a:defRPr>
            </a:lvl8pPr>
            <a:lvl9pPr marL="3886200" indent="-228600" eaLnBrk="0" fontAlgn="base" hangingPunct="0">
              <a:spcBef>
                <a:spcPct val="0"/>
              </a:spcBef>
              <a:spcAft>
                <a:spcPct val="0"/>
              </a:spcAft>
              <a:defRPr>
                <a:solidFill>
                  <a:schemeClr val="tx1"/>
                </a:solidFill>
                <a:latin typeface="Lucida Sans Unicode" charset="0"/>
                <a:cs typeface="Arial" charset="0"/>
              </a:defRPr>
            </a:lvl9pPr>
          </a:lstStyle>
          <a:p>
            <a:pPr eaLnBrk="1" hangingPunct="1"/>
            <a:r>
              <a:rPr lang="de-CH" sz="1200" dirty="0">
                <a:latin typeface="+mj-lt"/>
              </a:rPr>
              <a:t>Tipps, Tricks und zu vermeidende Fallstricke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Schritt 8: Messung</a:t>
            </a:r>
            <a:endParaRPr lang="de-DE" dirty="0"/>
          </a:p>
        </p:txBody>
      </p:sp>
      <p:sp>
        <p:nvSpPr>
          <p:cNvPr id="3" name="Inhaltsplatzhalter 2"/>
          <p:cNvSpPr>
            <a:spLocks noGrp="1"/>
          </p:cNvSpPr>
          <p:nvPr>
            <p:ph idx="1"/>
          </p:nvPr>
        </p:nvSpPr>
        <p:spPr>
          <a:xfrm>
            <a:off x="179388" y="2060847"/>
            <a:ext cx="8785225" cy="792089"/>
          </a:xfrm>
        </p:spPr>
        <p:txBody>
          <a:bodyPr/>
          <a:lstStyle/>
          <a:p>
            <a:pPr marL="0"/>
            <a:r>
              <a:rPr lang="de-CH" sz="1200" dirty="0" smtClean="0"/>
              <a:t>Wenn Sie sich nicht sicher sind, ob Sie die Messung in Form eines persönlichen Gesprächs oder eines schriftlichen Fragebogens durchführen sollen, kann Ihnen die folgende Gegenüberstellung der Befragungsformen helfen. Im Idealfall beginnen Sie mit einer geringen Anzahl (ca. 5–15 pro Zielprozess) persönlicher Gespräche und gehen dann mit den Informationen aus dieser Vorstudie zu einer schriftlichen Umfrage mit einer grösseren Stichprobe über.</a:t>
            </a:r>
          </a:p>
          <a:p>
            <a:pPr marL="0"/>
            <a:endParaRPr lang="de-DE" sz="1200" dirty="0"/>
          </a:p>
        </p:txBody>
      </p:sp>
      <p:sp>
        <p:nvSpPr>
          <p:cNvPr id="4" name="Foliennummernplatzhalter 3"/>
          <p:cNvSpPr>
            <a:spLocks noGrp="1"/>
          </p:cNvSpPr>
          <p:nvPr>
            <p:ph type="sldNum" sz="quarter" idx="10"/>
          </p:nvPr>
        </p:nvSpPr>
        <p:spPr/>
        <p:txBody>
          <a:bodyPr/>
          <a:lstStyle/>
          <a:p>
            <a:fld id="{1B081D84-7461-4751-B538-5E930955CB74}" type="slidenum">
              <a:rPr lang="de-CH" smtClean="0"/>
              <a:pPr/>
              <a:t>35</a:t>
            </a:fld>
            <a:endParaRPr lang="de-CH">
              <a:latin typeface="Lucida Sans Unicode" pitchFamily="34" charset="0"/>
            </a:endParaRPr>
          </a:p>
        </p:txBody>
      </p:sp>
      <p:pic>
        <p:nvPicPr>
          <p:cNvPr id="5" name="Picture 9" descr="C:\Users\ujuettne\AppData\Local\Microsoft\Windows\Temporary Internet Files\Content.IE5\VD4H76SN\MC900433883[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556792"/>
            <a:ext cx="416435" cy="38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24"/>
          <p:cNvSpPr txBox="1">
            <a:spLocks noChangeArrowheads="1"/>
          </p:cNvSpPr>
          <p:nvPr/>
        </p:nvSpPr>
        <p:spPr bwMode="auto">
          <a:xfrm>
            <a:off x="683568" y="1628800"/>
            <a:ext cx="32081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charset="0"/>
                <a:cs typeface="Arial" charset="0"/>
              </a:defRPr>
            </a:lvl1pPr>
            <a:lvl2pPr marL="742950" indent="-285750" eaLnBrk="0" hangingPunct="0">
              <a:defRPr>
                <a:solidFill>
                  <a:schemeClr val="tx1"/>
                </a:solidFill>
                <a:latin typeface="Lucida Sans Unicode" charset="0"/>
                <a:cs typeface="Arial" charset="0"/>
              </a:defRPr>
            </a:lvl2pPr>
            <a:lvl3pPr marL="1143000" indent="-228600" eaLnBrk="0" hangingPunct="0">
              <a:defRPr>
                <a:solidFill>
                  <a:schemeClr val="tx1"/>
                </a:solidFill>
                <a:latin typeface="Lucida Sans Unicode" charset="0"/>
                <a:cs typeface="Arial" charset="0"/>
              </a:defRPr>
            </a:lvl3pPr>
            <a:lvl4pPr marL="1600200" indent="-228600" eaLnBrk="0" hangingPunct="0">
              <a:defRPr>
                <a:solidFill>
                  <a:schemeClr val="tx1"/>
                </a:solidFill>
                <a:latin typeface="Lucida Sans Unicode" charset="0"/>
                <a:cs typeface="Arial" charset="0"/>
              </a:defRPr>
            </a:lvl4pPr>
            <a:lvl5pPr marL="2057400" indent="-228600" eaLnBrk="0" hangingPunct="0">
              <a:defRPr>
                <a:solidFill>
                  <a:schemeClr val="tx1"/>
                </a:solidFill>
                <a:latin typeface="Lucida Sans Unicode" charset="0"/>
                <a:cs typeface="Arial" charset="0"/>
              </a:defRPr>
            </a:lvl5pPr>
            <a:lvl6pPr marL="2514600" indent="-228600" eaLnBrk="0" fontAlgn="base" hangingPunct="0">
              <a:spcBef>
                <a:spcPct val="0"/>
              </a:spcBef>
              <a:spcAft>
                <a:spcPct val="0"/>
              </a:spcAft>
              <a:defRPr>
                <a:solidFill>
                  <a:schemeClr val="tx1"/>
                </a:solidFill>
                <a:latin typeface="Lucida Sans Unicode" charset="0"/>
                <a:cs typeface="Arial" charset="0"/>
              </a:defRPr>
            </a:lvl6pPr>
            <a:lvl7pPr marL="2971800" indent="-228600" eaLnBrk="0" fontAlgn="base" hangingPunct="0">
              <a:spcBef>
                <a:spcPct val="0"/>
              </a:spcBef>
              <a:spcAft>
                <a:spcPct val="0"/>
              </a:spcAft>
              <a:defRPr>
                <a:solidFill>
                  <a:schemeClr val="tx1"/>
                </a:solidFill>
                <a:latin typeface="Lucida Sans Unicode" charset="0"/>
                <a:cs typeface="Arial" charset="0"/>
              </a:defRPr>
            </a:lvl7pPr>
            <a:lvl8pPr marL="3429000" indent="-228600" eaLnBrk="0" fontAlgn="base" hangingPunct="0">
              <a:spcBef>
                <a:spcPct val="0"/>
              </a:spcBef>
              <a:spcAft>
                <a:spcPct val="0"/>
              </a:spcAft>
              <a:defRPr>
                <a:solidFill>
                  <a:schemeClr val="tx1"/>
                </a:solidFill>
                <a:latin typeface="Lucida Sans Unicode" charset="0"/>
                <a:cs typeface="Arial" charset="0"/>
              </a:defRPr>
            </a:lvl8pPr>
            <a:lvl9pPr marL="3886200" indent="-228600" eaLnBrk="0" fontAlgn="base" hangingPunct="0">
              <a:spcBef>
                <a:spcPct val="0"/>
              </a:spcBef>
              <a:spcAft>
                <a:spcPct val="0"/>
              </a:spcAft>
              <a:defRPr>
                <a:solidFill>
                  <a:schemeClr val="tx1"/>
                </a:solidFill>
                <a:latin typeface="Lucida Sans Unicode" charset="0"/>
                <a:cs typeface="Arial" charset="0"/>
              </a:defRPr>
            </a:lvl9pPr>
          </a:lstStyle>
          <a:p>
            <a:pPr eaLnBrk="1" hangingPunct="1"/>
            <a:r>
              <a:rPr lang="de-CH" sz="1200" dirty="0">
                <a:latin typeface="+mj-lt"/>
              </a:rPr>
              <a:t>Tipps, Tricks und zu vermeidende Fallstricke</a:t>
            </a:r>
          </a:p>
        </p:txBody>
      </p:sp>
      <p:graphicFrame>
        <p:nvGraphicFramePr>
          <p:cNvPr id="7" name="Tabelle 6"/>
          <p:cNvGraphicFramePr>
            <a:graphicFrameLocks noGrp="1"/>
          </p:cNvGraphicFramePr>
          <p:nvPr>
            <p:extLst>
              <p:ext uri="{D42A27DB-BD31-4B8C-83A1-F6EECF244321}">
                <p14:modId xmlns:p14="http://schemas.microsoft.com/office/powerpoint/2010/main" val="2036491985"/>
              </p:ext>
            </p:extLst>
          </p:nvPr>
        </p:nvGraphicFramePr>
        <p:xfrm>
          <a:off x="179512" y="3429000"/>
          <a:ext cx="8856983" cy="1838960"/>
        </p:xfrm>
        <a:graphic>
          <a:graphicData uri="http://schemas.openxmlformats.org/drawingml/2006/table">
            <a:tbl>
              <a:tblPr firstRow="1" bandRow="1">
                <a:tableStyleId>{5940675A-B579-460E-94D1-54222C63F5DA}</a:tableStyleId>
              </a:tblPr>
              <a:tblGrid>
                <a:gridCol w="1522777"/>
                <a:gridCol w="3357460"/>
                <a:gridCol w="3976746"/>
              </a:tblGrid>
              <a:tr h="370840">
                <a:tc>
                  <a:txBody>
                    <a:bodyPr/>
                    <a:lstStyle/>
                    <a:p>
                      <a:endParaRPr lang="de-CH" sz="1200" noProof="0" dirty="0"/>
                    </a:p>
                  </a:txBody>
                  <a:tcPr/>
                </a:tc>
                <a:tc>
                  <a:txBody>
                    <a:bodyPr/>
                    <a:lstStyle/>
                    <a:p>
                      <a:r>
                        <a:rPr lang="de-CH" sz="1200" noProof="0" smtClean="0"/>
                        <a:t>Persönliches Gespräch</a:t>
                      </a:r>
                      <a:endParaRPr lang="de-CH" sz="1200" noProof="0"/>
                    </a:p>
                  </a:txBody>
                  <a:tcPr/>
                </a:tc>
                <a:tc>
                  <a:txBody>
                    <a:bodyPr/>
                    <a:lstStyle/>
                    <a:p>
                      <a:r>
                        <a:rPr lang="de-CH" sz="1200" noProof="0" smtClean="0"/>
                        <a:t>Schriftlicher Fragebogen</a:t>
                      </a:r>
                      <a:endParaRPr lang="de-CH" sz="1200" noProof="0"/>
                    </a:p>
                  </a:txBody>
                  <a:tcPr/>
                </a:tc>
              </a:tr>
              <a:tr h="370840">
                <a:tc>
                  <a:txBody>
                    <a:bodyPr/>
                    <a:lstStyle/>
                    <a:p>
                      <a:r>
                        <a:rPr lang="de-CH" sz="1200" noProof="0" dirty="0" smtClean="0"/>
                        <a:t>Ressourcen</a:t>
                      </a:r>
                      <a:endParaRPr lang="de-CH" sz="1200" noProof="0" dirty="0"/>
                    </a:p>
                  </a:txBody>
                  <a:tcPr/>
                </a:tc>
                <a:tc>
                  <a:txBody>
                    <a:bodyPr/>
                    <a:lstStyle/>
                    <a:p>
                      <a:pPr marL="171450" indent="-171450">
                        <a:buFontTx/>
                        <a:buChar char="-"/>
                      </a:pPr>
                      <a:r>
                        <a:rPr lang="de-CH" sz="1200" noProof="0" dirty="0" smtClean="0"/>
                        <a:t>Kosten-</a:t>
                      </a:r>
                      <a:r>
                        <a:rPr lang="de-CH" sz="1200" baseline="0" noProof="0" dirty="0" smtClean="0"/>
                        <a:t> und zeitintensiv in der Durchführung und Auswertung</a:t>
                      </a:r>
                    </a:p>
                    <a:p>
                      <a:pPr marL="171450" indent="-171450">
                        <a:buFontTx/>
                        <a:buChar char="-"/>
                      </a:pPr>
                      <a:r>
                        <a:rPr lang="de-CH" sz="1200" baseline="0" noProof="0" dirty="0" smtClean="0"/>
                        <a:t>Erfahrener Interviewer von Vorteil</a:t>
                      </a:r>
                    </a:p>
                  </a:txBody>
                  <a:tcPr/>
                </a:tc>
                <a:tc>
                  <a:txBody>
                    <a:bodyPr/>
                    <a:lstStyle/>
                    <a:p>
                      <a:pPr marL="171450" indent="-171450">
                        <a:buFontTx/>
                        <a:buChar char="-"/>
                      </a:pPr>
                      <a:r>
                        <a:rPr lang="de-CH" sz="1200" noProof="0" dirty="0" smtClean="0"/>
                        <a:t>Tendenziell</a:t>
                      </a:r>
                      <a:r>
                        <a:rPr lang="de-CH" sz="1200" baseline="0" noProof="0" dirty="0" smtClean="0"/>
                        <a:t> geringerer Aufwand in der Durchführung und Auswertung.</a:t>
                      </a:r>
                    </a:p>
                  </a:txBody>
                  <a:tcPr/>
                </a:tc>
              </a:tr>
              <a:tr h="370840">
                <a:tc>
                  <a:txBody>
                    <a:bodyPr/>
                    <a:lstStyle/>
                    <a:p>
                      <a:r>
                        <a:rPr lang="de-CH" sz="1200" noProof="0" dirty="0" smtClean="0"/>
                        <a:t>Stichprobe</a:t>
                      </a:r>
                      <a:endParaRPr lang="de-CH" sz="1200" noProof="0" dirty="0"/>
                    </a:p>
                  </a:txBody>
                  <a:tcPr/>
                </a:tc>
                <a:tc>
                  <a:txBody>
                    <a:bodyPr/>
                    <a:lstStyle/>
                    <a:p>
                      <a:r>
                        <a:rPr lang="de-CH" sz="1200" noProof="0" dirty="0" smtClean="0"/>
                        <a:t>-   Beschränkt</a:t>
                      </a:r>
                      <a:endParaRPr lang="de-CH" sz="1200" noProof="0" dirty="0"/>
                    </a:p>
                  </a:txBody>
                  <a:tcPr/>
                </a:tc>
                <a:tc>
                  <a:txBody>
                    <a:bodyPr/>
                    <a:lstStyle/>
                    <a:p>
                      <a:r>
                        <a:rPr lang="de-CH" sz="1200" noProof="0" dirty="0" smtClean="0"/>
                        <a:t>-   </a:t>
                      </a:r>
                      <a:r>
                        <a:rPr lang="de-CH" sz="1200" noProof="0" dirty="0" err="1" smtClean="0"/>
                        <a:t>Grosse</a:t>
                      </a:r>
                      <a:r>
                        <a:rPr lang="de-CH" sz="1200" noProof="0" dirty="0" smtClean="0"/>
                        <a:t>,</a:t>
                      </a:r>
                      <a:r>
                        <a:rPr lang="de-CH" sz="1200" baseline="0" noProof="0" dirty="0" smtClean="0"/>
                        <a:t> statistisch repräsentative Stichprobe möglich</a:t>
                      </a:r>
                      <a:r>
                        <a:rPr lang="de-CH" sz="1200" noProof="0" dirty="0" smtClean="0"/>
                        <a:t> </a:t>
                      </a:r>
                      <a:endParaRPr lang="de-CH" sz="1200" noProof="0" dirty="0"/>
                    </a:p>
                  </a:txBody>
                  <a:tcPr/>
                </a:tc>
              </a:tr>
              <a:tr h="370840">
                <a:tc>
                  <a:txBody>
                    <a:bodyPr/>
                    <a:lstStyle/>
                    <a:p>
                      <a:r>
                        <a:rPr lang="de-CH" sz="1200" noProof="0" dirty="0" smtClean="0"/>
                        <a:t>Informationen</a:t>
                      </a:r>
                      <a:endParaRPr lang="de-CH" sz="1200" noProof="0" dirty="0"/>
                    </a:p>
                  </a:txBody>
                  <a:tcPr/>
                </a:tc>
                <a:tc>
                  <a:txBody>
                    <a:bodyPr/>
                    <a:lstStyle/>
                    <a:p>
                      <a:pPr marL="171450" indent="-171450">
                        <a:buFontTx/>
                        <a:buChar char="-"/>
                      </a:pPr>
                      <a:r>
                        <a:rPr lang="de-CH" sz="1200" noProof="0" dirty="0" smtClean="0"/>
                        <a:t>Detaillierte</a:t>
                      </a:r>
                      <a:r>
                        <a:rPr lang="de-CH" sz="1200" baseline="0" noProof="0" dirty="0" smtClean="0"/>
                        <a:t> Einsicht in das Thema möglich durch Nachfragen</a:t>
                      </a:r>
                    </a:p>
                  </a:txBody>
                  <a:tcPr/>
                </a:tc>
                <a:tc>
                  <a:txBody>
                    <a:bodyPr/>
                    <a:lstStyle/>
                    <a:p>
                      <a:r>
                        <a:rPr lang="de-CH" sz="1200" noProof="0" dirty="0" smtClean="0"/>
                        <a:t>-   Beschränkt auf vorformulierte </a:t>
                      </a:r>
                      <a:r>
                        <a:rPr lang="de-CH" sz="1200" baseline="0" noProof="0" dirty="0" smtClean="0"/>
                        <a:t>Fragen, d.h. kein </a:t>
                      </a:r>
                      <a:br>
                        <a:rPr lang="de-CH" sz="1200" baseline="0" noProof="0" dirty="0" smtClean="0"/>
                      </a:br>
                      <a:r>
                        <a:rPr lang="de-CH" sz="1200" baseline="0" noProof="0" dirty="0" smtClean="0"/>
                        <a:t>    Nachfragen möglich</a:t>
                      </a:r>
                      <a:endParaRPr lang="de-CH" sz="1200" noProof="0" dirty="0"/>
                    </a:p>
                  </a:txBody>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388" y="836712"/>
            <a:ext cx="8785225" cy="523875"/>
          </a:xfrm>
        </p:spPr>
        <p:txBody>
          <a:bodyPr/>
          <a:lstStyle/>
          <a:p>
            <a:r>
              <a:rPr lang="de-CH" dirty="0" smtClean="0"/>
              <a:t>Schritt 8: Messung</a:t>
            </a:r>
            <a:endParaRPr lang="de-DE" dirty="0"/>
          </a:p>
        </p:txBody>
      </p:sp>
      <p:sp>
        <p:nvSpPr>
          <p:cNvPr id="3" name="Inhaltsplatzhalter 2"/>
          <p:cNvSpPr>
            <a:spLocks noGrp="1"/>
          </p:cNvSpPr>
          <p:nvPr>
            <p:ph idx="1"/>
          </p:nvPr>
        </p:nvSpPr>
        <p:spPr>
          <a:xfrm>
            <a:off x="2051720" y="1340768"/>
            <a:ext cx="7020272" cy="216024"/>
          </a:xfrm>
        </p:spPr>
        <p:txBody>
          <a:bodyPr/>
          <a:lstStyle/>
          <a:p>
            <a:r>
              <a:rPr lang="de-CH" sz="1200" dirty="0" smtClean="0"/>
              <a:t>Tragen Sie Ihre Fragen zur Messung des Kundenerlebnisses unten ein.</a:t>
            </a:r>
          </a:p>
          <a:p>
            <a:endParaRPr lang="de-DE" dirty="0"/>
          </a:p>
        </p:txBody>
      </p:sp>
      <p:sp>
        <p:nvSpPr>
          <p:cNvPr id="4" name="Foliennummernplatzhalter 3"/>
          <p:cNvSpPr>
            <a:spLocks noGrp="1"/>
          </p:cNvSpPr>
          <p:nvPr>
            <p:ph type="sldNum" sz="quarter" idx="10"/>
          </p:nvPr>
        </p:nvSpPr>
        <p:spPr/>
        <p:txBody>
          <a:bodyPr/>
          <a:lstStyle/>
          <a:p>
            <a:fld id="{1B081D84-7461-4751-B538-5E930955CB74}" type="slidenum">
              <a:rPr lang="de-CH" smtClean="0"/>
              <a:pPr/>
              <a:t>36</a:t>
            </a:fld>
            <a:endParaRPr lang="de-CH">
              <a:latin typeface="Lucida Sans Unicode" pitchFamily="34" charset="0"/>
            </a:endParaRPr>
          </a:p>
        </p:txBody>
      </p:sp>
      <p:pic>
        <p:nvPicPr>
          <p:cNvPr id="5" name="Picture 3" descr="C:\Users\ujuettne\AppData\Local\Microsoft\Windows\Temporary Internet Files\Content.IE5\YC330E5M\MC90043982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628800"/>
            <a:ext cx="434495" cy="38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22"/>
          <p:cNvSpPr txBox="1">
            <a:spLocks noChangeArrowheads="1"/>
          </p:cNvSpPr>
          <p:nvPr/>
        </p:nvSpPr>
        <p:spPr bwMode="auto">
          <a:xfrm>
            <a:off x="755576" y="1628800"/>
            <a:ext cx="10038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charset="0"/>
                <a:cs typeface="Arial" charset="0"/>
              </a:defRPr>
            </a:lvl1pPr>
            <a:lvl2pPr marL="742950" indent="-285750" eaLnBrk="0" hangingPunct="0">
              <a:defRPr>
                <a:solidFill>
                  <a:schemeClr val="tx1"/>
                </a:solidFill>
                <a:latin typeface="Lucida Sans Unicode" charset="0"/>
                <a:cs typeface="Arial" charset="0"/>
              </a:defRPr>
            </a:lvl2pPr>
            <a:lvl3pPr marL="1143000" indent="-228600" eaLnBrk="0" hangingPunct="0">
              <a:defRPr>
                <a:solidFill>
                  <a:schemeClr val="tx1"/>
                </a:solidFill>
                <a:latin typeface="Lucida Sans Unicode" charset="0"/>
                <a:cs typeface="Arial" charset="0"/>
              </a:defRPr>
            </a:lvl3pPr>
            <a:lvl4pPr marL="1600200" indent="-228600" eaLnBrk="0" hangingPunct="0">
              <a:defRPr>
                <a:solidFill>
                  <a:schemeClr val="tx1"/>
                </a:solidFill>
                <a:latin typeface="Lucida Sans Unicode" charset="0"/>
                <a:cs typeface="Arial" charset="0"/>
              </a:defRPr>
            </a:lvl4pPr>
            <a:lvl5pPr marL="2057400" indent="-228600" eaLnBrk="0" hangingPunct="0">
              <a:defRPr>
                <a:solidFill>
                  <a:schemeClr val="tx1"/>
                </a:solidFill>
                <a:latin typeface="Lucida Sans Unicode" charset="0"/>
                <a:cs typeface="Arial" charset="0"/>
              </a:defRPr>
            </a:lvl5pPr>
            <a:lvl6pPr marL="2514600" indent="-228600" eaLnBrk="0" fontAlgn="base" hangingPunct="0">
              <a:spcBef>
                <a:spcPct val="0"/>
              </a:spcBef>
              <a:spcAft>
                <a:spcPct val="0"/>
              </a:spcAft>
              <a:defRPr>
                <a:solidFill>
                  <a:schemeClr val="tx1"/>
                </a:solidFill>
                <a:latin typeface="Lucida Sans Unicode" charset="0"/>
                <a:cs typeface="Arial" charset="0"/>
              </a:defRPr>
            </a:lvl6pPr>
            <a:lvl7pPr marL="2971800" indent="-228600" eaLnBrk="0" fontAlgn="base" hangingPunct="0">
              <a:spcBef>
                <a:spcPct val="0"/>
              </a:spcBef>
              <a:spcAft>
                <a:spcPct val="0"/>
              </a:spcAft>
              <a:defRPr>
                <a:solidFill>
                  <a:schemeClr val="tx1"/>
                </a:solidFill>
                <a:latin typeface="Lucida Sans Unicode" charset="0"/>
                <a:cs typeface="Arial" charset="0"/>
              </a:defRPr>
            </a:lvl7pPr>
            <a:lvl8pPr marL="3429000" indent="-228600" eaLnBrk="0" fontAlgn="base" hangingPunct="0">
              <a:spcBef>
                <a:spcPct val="0"/>
              </a:spcBef>
              <a:spcAft>
                <a:spcPct val="0"/>
              </a:spcAft>
              <a:defRPr>
                <a:solidFill>
                  <a:schemeClr val="tx1"/>
                </a:solidFill>
                <a:latin typeface="Lucida Sans Unicode" charset="0"/>
                <a:cs typeface="Arial" charset="0"/>
              </a:defRPr>
            </a:lvl8pPr>
            <a:lvl9pPr marL="3886200" indent="-228600" eaLnBrk="0" fontAlgn="base" hangingPunct="0">
              <a:spcBef>
                <a:spcPct val="0"/>
              </a:spcBef>
              <a:spcAft>
                <a:spcPct val="0"/>
              </a:spcAft>
              <a:defRPr>
                <a:solidFill>
                  <a:schemeClr val="tx1"/>
                </a:solidFill>
                <a:latin typeface="Lucida Sans Unicode" charset="0"/>
                <a:cs typeface="Arial" charset="0"/>
              </a:defRPr>
            </a:lvl9pPr>
          </a:lstStyle>
          <a:p>
            <a:pPr eaLnBrk="1" hangingPunct="1"/>
            <a:r>
              <a:rPr lang="de-CH" sz="1200" dirty="0">
                <a:latin typeface="+mj-lt"/>
              </a:rPr>
              <a:t>Umsetzung </a:t>
            </a:r>
          </a:p>
        </p:txBody>
      </p:sp>
      <p:graphicFrame>
        <p:nvGraphicFramePr>
          <p:cNvPr id="7" name="Tabelle 6"/>
          <p:cNvGraphicFramePr>
            <a:graphicFrameLocks noGrp="1"/>
          </p:cNvGraphicFramePr>
          <p:nvPr>
            <p:extLst>
              <p:ext uri="{D42A27DB-BD31-4B8C-83A1-F6EECF244321}">
                <p14:modId xmlns:p14="http://schemas.microsoft.com/office/powerpoint/2010/main" val="3217072877"/>
              </p:ext>
            </p:extLst>
          </p:nvPr>
        </p:nvGraphicFramePr>
        <p:xfrm>
          <a:off x="2051720" y="1556792"/>
          <a:ext cx="6924891" cy="5175184"/>
        </p:xfrm>
        <a:graphic>
          <a:graphicData uri="http://schemas.openxmlformats.org/drawingml/2006/table">
            <a:tbl>
              <a:tblPr firstRow="1" firstCol="1" lastRow="1" lastCol="1" bandRow="1" bandCol="1"/>
              <a:tblGrid>
                <a:gridCol w="4275597"/>
                <a:gridCol w="387702"/>
                <a:gridCol w="323085"/>
                <a:gridCol w="258467"/>
                <a:gridCol w="323085"/>
                <a:gridCol w="258467"/>
                <a:gridCol w="258467"/>
                <a:gridCol w="387702"/>
                <a:gridCol w="452319"/>
              </a:tblGrid>
              <a:tr h="506914">
                <a:tc>
                  <a:txBody>
                    <a:bodyPr/>
                    <a:lstStyle/>
                    <a:p>
                      <a:pPr algn="l">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700" spc="20" dirty="0">
                          <a:effectLst/>
                          <a:latin typeface="+mj-lt"/>
                          <a:ea typeface="Times New Roman"/>
                          <a:cs typeface="Times New Roman"/>
                        </a:rPr>
                        <a:t>Trifft gar nicht zu</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700" spc="20">
                          <a:effectLst/>
                          <a:latin typeface="+mj-lt"/>
                          <a:ea typeface="Times New Roman"/>
                          <a:cs typeface="Times New Roman"/>
                        </a:rPr>
                        <a:t> </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700" spc="20">
                          <a:effectLst/>
                          <a:latin typeface="+mj-lt"/>
                          <a:ea typeface="Times New Roman"/>
                          <a:cs typeface="Times New Roman"/>
                        </a:rPr>
                        <a:t> </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700" spc="20">
                          <a:effectLst/>
                          <a:latin typeface="+mj-lt"/>
                          <a:ea typeface="Times New Roman"/>
                          <a:cs typeface="Times New Roman"/>
                        </a:rPr>
                        <a:t> </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700" spc="20">
                          <a:effectLst/>
                          <a:latin typeface="+mj-lt"/>
                          <a:ea typeface="Times New Roman"/>
                          <a:cs typeface="Times New Roman"/>
                        </a:rPr>
                        <a:t> </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700" spc="20">
                          <a:effectLst/>
                          <a:latin typeface="+mj-lt"/>
                          <a:ea typeface="Times New Roman"/>
                          <a:cs typeface="Times New Roman"/>
                        </a:rPr>
                        <a:t> </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700" spc="20">
                          <a:effectLst/>
                          <a:latin typeface="+mj-lt"/>
                          <a:ea typeface="Times New Roman"/>
                          <a:cs typeface="Times New Roman"/>
                        </a:rPr>
                        <a:t>Trifft </a:t>
                      </a:r>
                      <a:endParaRPr lang="de-CH" sz="1000" spc="20">
                        <a:effectLst/>
                        <a:latin typeface="+mj-lt"/>
                        <a:ea typeface="Times New Roman"/>
                        <a:cs typeface="Times New Roman"/>
                      </a:endParaRPr>
                    </a:p>
                    <a:p>
                      <a:pPr algn="ctr">
                        <a:lnSpc>
                          <a:spcPts val="1275"/>
                        </a:lnSpc>
                        <a:spcAft>
                          <a:spcPts val="0"/>
                        </a:spcAft>
                      </a:pPr>
                      <a:r>
                        <a:rPr lang="de-CH" sz="700" spc="20">
                          <a:effectLst/>
                          <a:latin typeface="+mj-lt"/>
                          <a:ea typeface="Times New Roman"/>
                          <a:cs typeface="Times New Roman"/>
                        </a:rPr>
                        <a:t>sehr zu</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700" spc="20">
                          <a:effectLst/>
                          <a:latin typeface="+mj-lt"/>
                          <a:ea typeface="Times New Roman"/>
                          <a:cs typeface="Times New Roman"/>
                        </a:rPr>
                        <a:t>Nicht relevant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731">
                <a:tc>
                  <a:txBody>
                    <a:bodyPr/>
                    <a:lstStyle/>
                    <a:p>
                      <a:pPr algn="l">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731">
                <a:tc>
                  <a:txBody>
                    <a:bodyPr/>
                    <a:lstStyle/>
                    <a:p>
                      <a:pPr algn="l">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731">
                <a:tc>
                  <a:txBody>
                    <a:bodyPr/>
                    <a:lstStyle/>
                    <a:p>
                      <a:pPr algn="l">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731">
                <a:tc>
                  <a:txBody>
                    <a:bodyPr/>
                    <a:lstStyle/>
                    <a:p>
                      <a:pPr algn="l">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940">
                <a:tc>
                  <a:txBody>
                    <a:bodyPr/>
                    <a:lstStyle/>
                    <a:p>
                      <a:pPr algn="l">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923">
                <a:tc>
                  <a:txBody>
                    <a:bodyPr/>
                    <a:lstStyle/>
                    <a:p>
                      <a:pPr algn="l">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731">
                <a:tc>
                  <a:txBody>
                    <a:bodyPr/>
                    <a:lstStyle/>
                    <a:p>
                      <a:pPr algn="l">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731">
                <a:tc>
                  <a:txBody>
                    <a:bodyPr/>
                    <a:lstStyle/>
                    <a:p>
                      <a:pPr algn="l">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594">
                <a:tc>
                  <a:txBody>
                    <a:bodyPr/>
                    <a:lstStyle/>
                    <a:p>
                      <a:pPr algn="l">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267">
                <a:tc>
                  <a:txBody>
                    <a:bodyPr/>
                    <a:lstStyle/>
                    <a:p>
                      <a:pPr algn="l">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731">
                <a:tc>
                  <a:txBody>
                    <a:bodyPr/>
                    <a:lstStyle/>
                    <a:p>
                      <a:pPr algn="l">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731">
                <a:tc>
                  <a:txBody>
                    <a:bodyPr/>
                    <a:lstStyle/>
                    <a:p>
                      <a:pPr algn="l">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250">
                <a:tc>
                  <a:txBody>
                    <a:bodyPr/>
                    <a:lstStyle/>
                    <a:p>
                      <a:pPr algn="l">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731">
                <a:tc>
                  <a:txBody>
                    <a:bodyPr/>
                    <a:lstStyle/>
                    <a:p>
                      <a:pPr algn="l">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731">
                <a:tc>
                  <a:txBody>
                    <a:bodyPr/>
                    <a:lstStyle/>
                    <a:p>
                      <a:pPr algn="l">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731">
                <a:tc>
                  <a:txBody>
                    <a:bodyPr/>
                    <a:lstStyle/>
                    <a:p>
                      <a:pPr algn="l">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918">
                <a:tc>
                  <a:txBody>
                    <a:bodyPr/>
                    <a:lstStyle/>
                    <a:p>
                      <a:pPr algn="l">
                        <a:lnSpc>
                          <a:spcPts val="1275"/>
                        </a:lnSpc>
                        <a:spcAft>
                          <a:spcPts val="0"/>
                        </a:spcAft>
                      </a:pPr>
                      <a:r>
                        <a:rPr lang="de-CH" sz="1000" spc="20" dirty="0" smtClean="0">
                          <a:effectLst/>
                          <a:latin typeface="+mj-lt"/>
                          <a:ea typeface="Times New Roman"/>
                          <a:cs typeface="Times New Roman"/>
                        </a:rPr>
                        <a:t>Ich bin insgesamt zufrieden mit dem betrachteten Serviceerlebnis.</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9881">
                <a:tc>
                  <a:txBody>
                    <a:bodyPr/>
                    <a:lstStyle/>
                    <a:p>
                      <a:pPr algn="l">
                        <a:lnSpc>
                          <a:spcPts val="1275"/>
                        </a:lnSpc>
                        <a:spcAft>
                          <a:spcPts val="0"/>
                        </a:spcAft>
                      </a:pPr>
                      <a:r>
                        <a:rPr lang="de-CH" sz="1000" spc="20" dirty="0" smtClean="0">
                          <a:effectLst/>
                          <a:latin typeface="+mj-lt"/>
                          <a:ea typeface="Times New Roman"/>
                          <a:cs typeface="Times New Roman"/>
                        </a:rPr>
                        <a:t>Wenn ich die betrachtete Dienstleistung wieder beziehen würde, würde ich sie wieder bei dem Unternehmen beziehen.</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970">
                <a:tc>
                  <a:txBody>
                    <a:bodyPr/>
                    <a:lstStyle/>
                    <a:p>
                      <a:pPr algn="l">
                        <a:lnSpc>
                          <a:spcPts val="1275"/>
                        </a:lnSpc>
                        <a:spcAft>
                          <a:spcPts val="0"/>
                        </a:spcAft>
                      </a:pPr>
                      <a:r>
                        <a:rPr lang="de-CH" sz="1000" spc="20" dirty="0" smtClean="0">
                          <a:effectLst/>
                          <a:latin typeface="+mj-lt"/>
                          <a:ea typeface="Times New Roman"/>
                          <a:cs typeface="Times New Roman"/>
                        </a:rPr>
                        <a:t>Ich würde das Unternehmen weiterempfehlen.</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Geschweifte Klammer links 7"/>
          <p:cNvSpPr/>
          <p:nvPr/>
        </p:nvSpPr>
        <p:spPr>
          <a:xfrm>
            <a:off x="1907704" y="2276872"/>
            <a:ext cx="177900" cy="1080120"/>
          </a:xfrm>
          <a:prstGeom prst="leftBrace">
            <a:avLst>
              <a:gd name="adj1" fmla="val 38719"/>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9" name="Geschweifte Klammer links 8"/>
          <p:cNvSpPr/>
          <p:nvPr/>
        </p:nvSpPr>
        <p:spPr>
          <a:xfrm>
            <a:off x="1907704" y="3429000"/>
            <a:ext cx="177900" cy="2448272"/>
          </a:xfrm>
          <a:prstGeom prst="leftBrace">
            <a:avLst>
              <a:gd name="adj1" fmla="val 38719"/>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0" name="Geschweifte Klammer links 9"/>
          <p:cNvSpPr/>
          <p:nvPr/>
        </p:nvSpPr>
        <p:spPr>
          <a:xfrm>
            <a:off x="1907704" y="5921896"/>
            <a:ext cx="144016" cy="810000"/>
          </a:xfrm>
          <a:prstGeom prst="leftBrace">
            <a:avLst>
              <a:gd name="adj1" fmla="val 38719"/>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1" name="Textfeld 10"/>
          <p:cNvSpPr txBox="1"/>
          <p:nvPr/>
        </p:nvSpPr>
        <p:spPr>
          <a:xfrm>
            <a:off x="0" y="2708920"/>
            <a:ext cx="1907704" cy="2616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dirty="0" smtClean="0"/>
              <a:t>I. </a:t>
            </a:r>
            <a:r>
              <a:rPr lang="en-GB" sz="1100" dirty="0" err="1" smtClean="0"/>
              <a:t>Kundenleitwerte</a:t>
            </a:r>
            <a:endParaRPr lang="en-GB" sz="1100" dirty="0"/>
          </a:p>
        </p:txBody>
      </p:sp>
      <p:sp>
        <p:nvSpPr>
          <p:cNvPr id="12" name="Textfeld 11"/>
          <p:cNvSpPr txBox="1"/>
          <p:nvPr/>
        </p:nvSpPr>
        <p:spPr>
          <a:xfrm>
            <a:off x="0" y="4365104"/>
            <a:ext cx="1907704" cy="43088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dirty="0" smtClean="0"/>
              <a:t>II. </a:t>
            </a:r>
            <a:r>
              <a:rPr lang="en-GB" sz="1100" dirty="0" err="1" smtClean="0"/>
              <a:t>Wirkungsbeziehungen</a:t>
            </a:r>
            <a:r>
              <a:rPr lang="en-GB" sz="1100" dirty="0" smtClean="0"/>
              <a:t> in den Fishbone-</a:t>
            </a:r>
            <a:r>
              <a:rPr lang="en-GB" sz="1100" dirty="0" err="1" smtClean="0"/>
              <a:t>Diagrammen</a:t>
            </a:r>
            <a:endParaRPr lang="en-GB" sz="1100" dirty="0"/>
          </a:p>
        </p:txBody>
      </p:sp>
      <p:sp>
        <p:nvSpPr>
          <p:cNvPr id="13" name="Textfeld 12"/>
          <p:cNvSpPr txBox="1"/>
          <p:nvPr/>
        </p:nvSpPr>
        <p:spPr>
          <a:xfrm>
            <a:off x="0" y="6093296"/>
            <a:ext cx="1907704" cy="6001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dirty="0" smtClean="0"/>
              <a:t>III. </a:t>
            </a:r>
            <a:r>
              <a:rPr lang="en-GB" sz="1100" dirty="0" err="1" smtClean="0"/>
              <a:t>Zufriedenheit</a:t>
            </a:r>
            <a:r>
              <a:rPr lang="en-GB" sz="1100" dirty="0" smtClean="0"/>
              <a:t>, </a:t>
            </a:r>
          </a:p>
          <a:p>
            <a:r>
              <a:rPr lang="en-GB" sz="1100" dirty="0" err="1" smtClean="0"/>
              <a:t>Wiederkauf</a:t>
            </a:r>
            <a:r>
              <a:rPr lang="en-GB" sz="1100" dirty="0" smtClean="0"/>
              <a:t>, </a:t>
            </a:r>
          </a:p>
          <a:p>
            <a:r>
              <a:rPr lang="en-GB" sz="1100" dirty="0" err="1" smtClean="0"/>
              <a:t>Weiterempfehlung</a:t>
            </a:r>
            <a:endParaRPr lang="en-GB" sz="1100" dirty="0"/>
          </a:p>
        </p:txBody>
      </p:sp>
      <p:sp>
        <p:nvSpPr>
          <p:cNvPr id="14" name="Textfeld 13"/>
          <p:cNvSpPr txBox="1"/>
          <p:nvPr/>
        </p:nvSpPr>
        <p:spPr>
          <a:xfrm>
            <a:off x="0" y="2060848"/>
            <a:ext cx="936104" cy="43088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dirty="0" err="1" smtClean="0"/>
              <a:t>Fragen</a:t>
            </a:r>
            <a:r>
              <a:rPr lang="en-GB" sz="1100" dirty="0" smtClean="0"/>
              <a:t> </a:t>
            </a:r>
            <a:r>
              <a:rPr lang="en-GB" sz="1100" dirty="0" err="1" smtClean="0"/>
              <a:t>betreffend</a:t>
            </a:r>
            <a:r>
              <a:rPr lang="en-GB" sz="1100" dirty="0" smtClean="0"/>
              <a:t>:</a:t>
            </a:r>
            <a:endParaRPr lang="en-GB" sz="11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Schritt 8: Messung</a:t>
            </a:r>
            <a:endParaRPr lang="de-DE" dirty="0"/>
          </a:p>
        </p:txBody>
      </p:sp>
      <p:sp>
        <p:nvSpPr>
          <p:cNvPr id="4" name="Foliennummernplatzhalter 3"/>
          <p:cNvSpPr>
            <a:spLocks noGrp="1"/>
          </p:cNvSpPr>
          <p:nvPr>
            <p:ph type="sldNum" sz="quarter" idx="10"/>
          </p:nvPr>
        </p:nvSpPr>
        <p:spPr/>
        <p:txBody>
          <a:bodyPr/>
          <a:lstStyle/>
          <a:p>
            <a:fld id="{1B081D84-7461-4751-B538-5E930955CB74}" type="slidenum">
              <a:rPr lang="de-CH" smtClean="0"/>
              <a:pPr/>
              <a:t>37</a:t>
            </a:fld>
            <a:endParaRPr lang="de-CH">
              <a:latin typeface="Lucida Sans Unicode" pitchFamily="34" charset="0"/>
            </a:endParaRPr>
          </a:p>
        </p:txBody>
      </p:sp>
      <p:pic>
        <p:nvPicPr>
          <p:cNvPr id="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412776"/>
            <a:ext cx="770193" cy="635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hteck 5"/>
          <p:cNvSpPr/>
          <p:nvPr/>
        </p:nvSpPr>
        <p:spPr>
          <a:xfrm>
            <a:off x="899592" y="1628800"/>
            <a:ext cx="1715534" cy="276999"/>
          </a:xfrm>
          <a:prstGeom prst="rect">
            <a:avLst/>
          </a:prstGeom>
        </p:spPr>
        <p:txBody>
          <a:bodyPr wrap="none">
            <a:spAutoFit/>
          </a:bodyPr>
          <a:lstStyle/>
          <a:p>
            <a:r>
              <a:rPr lang="de-CH" sz="1200" dirty="0" smtClean="0">
                <a:latin typeface="+mj-lt"/>
              </a:rPr>
              <a:t>Anschauungsbeispiele</a:t>
            </a:r>
          </a:p>
        </p:txBody>
      </p:sp>
      <p:graphicFrame>
        <p:nvGraphicFramePr>
          <p:cNvPr id="7" name="Tabelle 6"/>
          <p:cNvGraphicFramePr>
            <a:graphicFrameLocks noGrp="1"/>
          </p:cNvGraphicFramePr>
          <p:nvPr>
            <p:extLst>
              <p:ext uri="{D42A27DB-BD31-4B8C-83A1-F6EECF244321}">
                <p14:modId xmlns:p14="http://schemas.microsoft.com/office/powerpoint/2010/main" val="1337108547"/>
              </p:ext>
            </p:extLst>
          </p:nvPr>
        </p:nvGraphicFramePr>
        <p:xfrm>
          <a:off x="1944216" y="2060848"/>
          <a:ext cx="7068908" cy="4597770"/>
        </p:xfrm>
        <a:graphic>
          <a:graphicData uri="http://schemas.openxmlformats.org/drawingml/2006/table">
            <a:tbl>
              <a:tblPr firstRow="1" firstCol="1" lastRow="1" lastCol="1" bandRow="1" bandCol="1"/>
              <a:tblGrid>
                <a:gridCol w="4536504"/>
                <a:gridCol w="432048"/>
                <a:gridCol w="216024"/>
                <a:gridCol w="288032"/>
                <a:gridCol w="288032"/>
                <a:gridCol w="288032"/>
                <a:gridCol w="288032"/>
                <a:gridCol w="288032"/>
                <a:gridCol w="444172"/>
              </a:tblGrid>
              <a:tr h="486160">
                <a:tc>
                  <a:txBody>
                    <a:bodyPr/>
                    <a:lstStyle/>
                    <a:p>
                      <a:pPr algn="l">
                        <a:lnSpc>
                          <a:spcPts val="1275"/>
                        </a:lnSpc>
                        <a:spcAft>
                          <a:spcPts val="0"/>
                        </a:spcAft>
                      </a:pPr>
                      <a:r>
                        <a:rPr lang="de-CH" sz="1000" spc="20" dirty="0" smtClean="0">
                          <a:effectLst/>
                          <a:latin typeface="+mj-lt"/>
                          <a:ea typeface="Times New Roman"/>
                          <a:cs typeface="Times New Roman"/>
                        </a:rPr>
                        <a:t>Hinweis:</a:t>
                      </a:r>
                      <a:r>
                        <a:rPr lang="de-CH" sz="1000" spc="20" baseline="0" dirty="0" smtClean="0">
                          <a:effectLst/>
                          <a:latin typeface="+mj-lt"/>
                          <a:ea typeface="Times New Roman"/>
                          <a:cs typeface="Times New Roman"/>
                        </a:rPr>
                        <a:t> Bitte beziehen Sie sich bei der Beantwortung der Fragen auf ein bestimmtes Kundenerlebnis (z.B. Ihren letzten Besuch der Mercedes-Benz Automobil-Ausstellung Luzern) und notieren Sie hier, um welches es sich handelt: ------------------------------------------------------ </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700" spc="20" dirty="0">
                          <a:effectLst/>
                          <a:latin typeface="+mj-lt"/>
                          <a:ea typeface="Times New Roman"/>
                          <a:cs typeface="Times New Roman"/>
                        </a:rPr>
                        <a:t>Trifft gar nicht zu</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700" spc="20">
                          <a:effectLst/>
                          <a:latin typeface="+mj-lt"/>
                          <a:ea typeface="Times New Roman"/>
                          <a:cs typeface="Times New Roman"/>
                        </a:rPr>
                        <a:t> </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700" spc="20">
                          <a:effectLst/>
                          <a:latin typeface="+mj-lt"/>
                          <a:ea typeface="Times New Roman"/>
                          <a:cs typeface="Times New Roman"/>
                        </a:rPr>
                        <a:t> </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700" spc="20">
                          <a:effectLst/>
                          <a:latin typeface="+mj-lt"/>
                          <a:ea typeface="Times New Roman"/>
                          <a:cs typeface="Times New Roman"/>
                        </a:rPr>
                        <a:t> </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700" spc="20">
                          <a:effectLst/>
                          <a:latin typeface="+mj-lt"/>
                          <a:ea typeface="Times New Roman"/>
                          <a:cs typeface="Times New Roman"/>
                        </a:rPr>
                        <a:t> </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700" spc="20">
                          <a:effectLst/>
                          <a:latin typeface="+mj-lt"/>
                          <a:ea typeface="Times New Roman"/>
                          <a:cs typeface="Times New Roman"/>
                        </a:rPr>
                        <a:t> </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700" spc="20">
                          <a:effectLst/>
                          <a:latin typeface="+mj-lt"/>
                          <a:ea typeface="Times New Roman"/>
                          <a:cs typeface="Times New Roman"/>
                        </a:rPr>
                        <a:t>Trifft </a:t>
                      </a:r>
                      <a:endParaRPr lang="de-CH" sz="1000" spc="20">
                        <a:effectLst/>
                        <a:latin typeface="+mj-lt"/>
                        <a:ea typeface="Times New Roman"/>
                        <a:cs typeface="Times New Roman"/>
                      </a:endParaRPr>
                    </a:p>
                    <a:p>
                      <a:pPr algn="ctr">
                        <a:lnSpc>
                          <a:spcPts val="1275"/>
                        </a:lnSpc>
                        <a:spcAft>
                          <a:spcPts val="0"/>
                        </a:spcAft>
                      </a:pPr>
                      <a:r>
                        <a:rPr lang="de-CH" sz="700" spc="20">
                          <a:effectLst/>
                          <a:latin typeface="+mj-lt"/>
                          <a:ea typeface="Times New Roman"/>
                          <a:cs typeface="Times New Roman"/>
                        </a:rPr>
                        <a:t>sehr zu</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700" spc="20">
                          <a:effectLst/>
                          <a:latin typeface="+mj-lt"/>
                          <a:ea typeface="Times New Roman"/>
                          <a:cs typeface="Times New Roman"/>
                        </a:rPr>
                        <a:t>Nicht relevant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021">
                <a:tc>
                  <a:txBody>
                    <a:bodyPr/>
                    <a:lstStyle/>
                    <a:p>
                      <a:pPr algn="l">
                        <a:lnSpc>
                          <a:spcPts val="1275"/>
                        </a:lnSpc>
                        <a:spcAft>
                          <a:spcPts val="0"/>
                        </a:spcAft>
                      </a:pPr>
                      <a:r>
                        <a:rPr lang="de-CH" sz="1000" spc="20" dirty="0" smtClean="0">
                          <a:effectLst/>
                          <a:latin typeface="+mj-lt"/>
                          <a:ea typeface="Times New Roman"/>
                          <a:cs typeface="Times New Roman"/>
                        </a:rPr>
                        <a:t>1. Mercedes</a:t>
                      </a:r>
                      <a:r>
                        <a:rPr lang="de-CH" sz="1000" spc="20" baseline="0" dirty="0" smtClean="0">
                          <a:effectLst/>
                          <a:latin typeface="+mj-lt"/>
                          <a:ea typeface="Times New Roman"/>
                          <a:cs typeface="Times New Roman"/>
                        </a:rPr>
                        <a:t> zu besuchen fällt leicht und macht Spass.</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021">
                <a:tc>
                  <a:txBody>
                    <a:bodyPr/>
                    <a:lstStyle/>
                    <a:p>
                      <a:pPr algn="l">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021">
                <a:tc>
                  <a:txBody>
                    <a:bodyPr/>
                    <a:lstStyle/>
                    <a:p>
                      <a:pPr marL="0" marR="0" indent="0" algn="l" defTabSz="914400" rtl="0" eaLnBrk="1" fontAlgn="auto" latinLnBrk="0" hangingPunct="1">
                        <a:lnSpc>
                          <a:spcPts val="1275"/>
                        </a:lnSpc>
                        <a:spcBef>
                          <a:spcPts val="0"/>
                        </a:spcBef>
                        <a:spcAft>
                          <a:spcPts val="0"/>
                        </a:spcAft>
                        <a:buClrTx/>
                        <a:buSzTx/>
                        <a:buFontTx/>
                        <a:buNone/>
                        <a:tabLst/>
                        <a:defRPr/>
                      </a:pPr>
                      <a:endParaRPr lang="de-CH" sz="1000" spc="20" dirty="0" smtClean="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021">
                <a:tc>
                  <a:txBody>
                    <a:bodyPr/>
                    <a:lstStyle/>
                    <a:p>
                      <a:pPr algn="l">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93">
                <a:tc>
                  <a:txBody>
                    <a:bodyPr/>
                    <a:lstStyle/>
                    <a:p>
                      <a:pPr algn="l">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639">
                <a:tc>
                  <a:txBody>
                    <a:bodyPr/>
                    <a:lstStyle/>
                    <a:p>
                      <a:pPr marL="0" marR="0" indent="0" algn="l" defTabSz="914400" rtl="0" eaLnBrk="1" fontAlgn="auto" latinLnBrk="0" hangingPunct="1">
                        <a:lnSpc>
                          <a:spcPts val="1275"/>
                        </a:lnSpc>
                        <a:spcBef>
                          <a:spcPts val="0"/>
                        </a:spcBef>
                        <a:spcAft>
                          <a:spcPts val="0"/>
                        </a:spcAft>
                        <a:buClrTx/>
                        <a:buSzTx/>
                        <a:buFontTx/>
                        <a:buNone/>
                        <a:tabLst/>
                        <a:defRPr/>
                      </a:pPr>
                      <a:r>
                        <a:rPr lang="de-CH" sz="1000" spc="20" dirty="0" smtClean="0">
                          <a:effectLst/>
                          <a:latin typeface="+mj-lt"/>
                          <a:ea typeface="Times New Roman"/>
                          <a:cs typeface="Times New Roman"/>
                        </a:rPr>
                        <a:t>1.1</a:t>
                      </a:r>
                      <a:r>
                        <a:rPr lang="de-CH" sz="1000" spc="20" baseline="0" dirty="0" smtClean="0">
                          <a:effectLst/>
                          <a:latin typeface="+mj-lt"/>
                          <a:ea typeface="Times New Roman"/>
                          <a:cs typeface="Times New Roman"/>
                        </a:rPr>
                        <a:t> </a:t>
                      </a:r>
                      <a:r>
                        <a:rPr lang="de-CH" sz="1000" spc="20" dirty="0" smtClean="0">
                          <a:effectLst/>
                          <a:latin typeface="+mj-lt"/>
                          <a:ea typeface="Times New Roman"/>
                          <a:cs typeface="Times New Roman"/>
                        </a:rPr>
                        <a:t>Die Räumlichkeiten</a:t>
                      </a:r>
                      <a:r>
                        <a:rPr lang="de-CH" sz="1000" spc="20" baseline="0" dirty="0" smtClean="0">
                          <a:effectLst/>
                          <a:latin typeface="+mj-lt"/>
                          <a:ea typeface="Times New Roman"/>
                          <a:cs typeface="Times New Roman"/>
                        </a:rPr>
                        <a:t> waren hell und einladend.</a:t>
                      </a:r>
                      <a:endParaRPr lang="de-CH" sz="1000" spc="20" dirty="0" smtClean="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021">
                <a:tc>
                  <a:txBody>
                    <a:bodyPr/>
                    <a:lstStyle/>
                    <a:p>
                      <a:pPr algn="l">
                        <a:lnSpc>
                          <a:spcPts val="1275"/>
                        </a:lnSpc>
                        <a:spcAft>
                          <a:spcPts val="0"/>
                        </a:spcAft>
                      </a:pPr>
                      <a:r>
                        <a:rPr lang="de-CH" sz="1000" spc="20" dirty="0" smtClean="0">
                          <a:effectLst/>
                          <a:latin typeface="+mj-lt"/>
                          <a:ea typeface="Times New Roman"/>
                          <a:cs typeface="Times New Roman"/>
                        </a:rPr>
                        <a:t>1.2 Die Begrüssung war sympathisch</a:t>
                      </a:r>
                      <a:r>
                        <a:rPr lang="de-CH" sz="1000" spc="20" baseline="0" dirty="0" smtClean="0">
                          <a:effectLst/>
                          <a:latin typeface="+mj-lt"/>
                          <a:ea typeface="Times New Roman"/>
                          <a:cs typeface="Times New Roman"/>
                        </a:rPr>
                        <a:t>/charmant. </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021">
                <a:tc>
                  <a:txBody>
                    <a:bodyPr/>
                    <a:lstStyle/>
                    <a:p>
                      <a:pPr algn="l">
                        <a:lnSpc>
                          <a:spcPts val="1275"/>
                        </a:lnSpc>
                        <a:spcAft>
                          <a:spcPts val="0"/>
                        </a:spcAft>
                      </a:pPr>
                      <a:r>
                        <a:rPr lang="de-CH" sz="1000" spc="20" dirty="0" smtClean="0">
                          <a:effectLst/>
                          <a:latin typeface="+mj-lt"/>
                          <a:ea typeface="Times New Roman"/>
                          <a:cs typeface="Times New Roman"/>
                        </a:rPr>
                        <a:t>1.3 Die Kundenecke hat zum lockeren Gespräch</a:t>
                      </a:r>
                      <a:r>
                        <a:rPr lang="de-CH" sz="1000" spc="20" baseline="0" dirty="0" smtClean="0">
                          <a:effectLst/>
                          <a:latin typeface="+mj-lt"/>
                          <a:ea typeface="Times New Roman"/>
                          <a:cs typeface="Times New Roman"/>
                        </a:rPr>
                        <a:t> angeregt.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802">
                <a:tc>
                  <a:txBody>
                    <a:bodyPr/>
                    <a:lstStyle/>
                    <a:p>
                      <a:pPr algn="l">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4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CH" sz="1000" spc="20" dirty="0" smtClean="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021">
                <a:tc>
                  <a:txBody>
                    <a:bodyPr/>
                    <a:lstStyle/>
                    <a:p>
                      <a:pPr algn="l">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021">
                <a:tc>
                  <a:txBody>
                    <a:bodyPr/>
                    <a:lstStyle/>
                    <a:p>
                      <a:endParaRPr lang="de-CH" dirty="0">
                        <a:latin typeface="+mj-lt"/>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817">
                <a:tc>
                  <a:txBody>
                    <a:bodyPr/>
                    <a:lstStyle/>
                    <a:p>
                      <a:pPr algn="l">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021">
                <a:tc>
                  <a:txBody>
                    <a:bodyPr/>
                    <a:lstStyle/>
                    <a:p>
                      <a:pPr algn="l">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464">
                <a:tc>
                  <a:txBody>
                    <a:bodyPr/>
                    <a:lstStyle/>
                    <a:p>
                      <a:pPr algn="l">
                        <a:lnSpc>
                          <a:spcPts val="1275"/>
                        </a:lnSpc>
                        <a:spcAft>
                          <a:spcPts val="0"/>
                        </a:spcAft>
                      </a:pPr>
                      <a:r>
                        <a:rPr lang="de-CH" sz="1000" spc="20" dirty="0" smtClean="0">
                          <a:effectLst/>
                          <a:latin typeface="+mj-lt"/>
                          <a:ea typeface="Times New Roman"/>
                          <a:cs typeface="Times New Roman"/>
                        </a:rPr>
                        <a:t>Ich bin insgesamt zufrieden mit dem betrachteten Serviceerlebnis.</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919">
                <a:tc>
                  <a:txBody>
                    <a:bodyPr/>
                    <a:lstStyle/>
                    <a:p>
                      <a:pPr algn="l">
                        <a:lnSpc>
                          <a:spcPts val="1275"/>
                        </a:lnSpc>
                        <a:spcAft>
                          <a:spcPts val="0"/>
                        </a:spcAft>
                      </a:pPr>
                      <a:r>
                        <a:rPr lang="de-CH" sz="1000" spc="20" dirty="0" smtClean="0">
                          <a:effectLst/>
                          <a:latin typeface="+mj-lt"/>
                          <a:ea typeface="Times New Roman"/>
                          <a:cs typeface="Times New Roman"/>
                        </a:rPr>
                        <a:t>Wenn ich die betrachtete Dienstleistung wieder beziehen würde, würde ich sie wieder bei dem Unternehmen beziehen.</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701">
                <a:tc>
                  <a:txBody>
                    <a:bodyPr/>
                    <a:lstStyle/>
                    <a:p>
                      <a:pPr algn="l">
                        <a:lnSpc>
                          <a:spcPts val="1275"/>
                        </a:lnSpc>
                        <a:spcAft>
                          <a:spcPts val="0"/>
                        </a:spcAft>
                      </a:pPr>
                      <a:r>
                        <a:rPr lang="de-CH" sz="1000" spc="20" dirty="0" smtClean="0">
                          <a:effectLst/>
                          <a:latin typeface="+mj-lt"/>
                          <a:ea typeface="Times New Roman"/>
                          <a:cs typeface="Times New Roman"/>
                        </a:rPr>
                        <a:t>Ich würde das Unternehmen weiterempfehlen.</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Geschweifte Klammer links 7"/>
          <p:cNvSpPr/>
          <p:nvPr/>
        </p:nvSpPr>
        <p:spPr>
          <a:xfrm>
            <a:off x="1763688" y="2708920"/>
            <a:ext cx="108012" cy="648072"/>
          </a:xfrm>
          <a:prstGeom prst="leftBrace">
            <a:avLst>
              <a:gd name="adj1" fmla="val 38719"/>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9" name="Geschweifte Klammer links 8"/>
          <p:cNvSpPr/>
          <p:nvPr/>
        </p:nvSpPr>
        <p:spPr>
          <a:xfrm>
            <a:off x="1691680" y="3789040"/>
            <a:ext cx="179512" cy="1584176"/>
          </a:xfrm>
          <a:prstGeom prst="leftBrace">
            <a:avLst>
              <a:gd name="adj1" fmla="val 38719"/>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0" name="Textfeld 9"/>
          <p:cNvSpPr txBox="1"/>
          <p:nvPr/>
        </p:nvSpPr>
        <p:spPr>
          <a:xfrm>
            <a:off x="0" y="2564904"/>
            <a:ext cx="1763688" cy="93871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dirty="0" smtClean="0"/>
              <a:t>I. </a:t>
            </a:r>
            <a:r>
              <a:rPr lang="en-GB" sz="1100" dirty="0" err="1" smtClean="0"/>
              <a:t>Kundenleitwert</a:t>
            </a:r>
            <a:endParaRPr lang="en-GB" sz="1100" dirty="0" smtClean="0"/>
          </a:p>
          <a:p>
            <a:pPr marL="228600" indent="-228600">
              <a:buAutoNum type="arabicPeriod"/>
            </a:pPr>
            <a:r>
              <a:rPr lang="en-GB" sz="1100" dirty="0" err="1" smtClean="0"/>
              <a:t>Durch</a:t>
            </a:r>
            <a:r>
              <a:rPr lang="en-GB" sz="1100" dirty="0" smtClean="0"/>
              <a:t> </a:t>
            </a:r>
            <a:r>
              <a:rPr lang="en-GB" sz="1100" dirty="0" err="1" smtClean="0"/>
              <a:t>offenes</a:t>
            </a:r>
            <a:r>
              <a:rPr lang="en-GB" sz="1100" dirty="0" smtClean="0"/>
              <a:t> </a:t>
            </a:r>
            <a:r>
              <a:rPr lang="en-GB" sz="1100" dirty="0" err="1" smtClean="0"/>
              <a:t>Ambiente</a:t>
            </a:r>
            <a:r>
              <a:rPr lang="en-GB" sz="1100" dirty="0" smtClean="0"/>
              <a:t> </a:t>
            </a:r>
            <a:r>
              <a:rPr lang="en-GB" sz="1100" dirty="0" err="1" smtClean="0"/>
              <a:t>Schwellenängste</a:t>
            </a:r>
            <a:r>
              <a:rPr lang="en-GB" sz="1100" dirty="0" smtClean="0"/>
              <a:t> </a:t>
            </a:r>
            <a:r>
              <a:rPr lang="en-GB" sz="1100" dirty="0" err="1" smtClean="0"/>
              <a:t>eliminieren</a:t>
            </a:r>
            <a:endParaRPr lang="en-GB" sz="1100" dirty="0" smtClean="0"/>
          </a:p>
        </p:txBody>
      </p:sp>
      <p:sp>
        <p:nvSpPr>
          <p:cNvPr id="11" name="Textfeld 10"/>
          <p:cNvSpPr txBox="1"/>
          <p:nvPr/>
        </p:nvSpPr>
        <p:spPr>
          <a:xfrm>
            <a:off x="0" y="3933056"/>
            <a:ext cx="1692188" cy="127727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dirty="0" smtClean="0"/>
              <a:t>II. </a:t>
            </a:r>
            <a:r>
              <a:rPr lang="en-GB" sz="1100" dirty="0" err="1" smtClean="0"/>
              <a:t>Wirkungsbezie-hungen</a:t>
            </a:r>
            <a:r>
              <a:rPr lang="en-GB" sz="1100" dirty="0" smtClean="0"/>
              <a:t> </a:t>
            </a:r>
            <a:r>
              <a:rPr lang="en-GB" sz="1100" dirty="0" err="1" smtClean="0"/>
              <a:t>der</a:t>
            </a:r>
            <a:r>
              <a:rPr lang="en-GB" sz="1100" dirty="0" smtClean="0"/>
              <a:t> Fishbone-</a:t>
            </a:r>
            <a:r>
              <a:rPr lang="en-GB" sz="1100" dirty="0" err="1" smtClean="0"/>
              <a:t>Diagramme</a:t>
            </a:r>
            <a:r>
              <a:rPr lang="en-GB" sz="1100" dirty="0" smtClean="0"/>
              <a:t>:</a:t>
            </a:r>
          </a:p>
          <a:p>
            <a:r>
              <a:rPr lang="en-GB" sz="1100" dirty="0" smtClean="0"/>
              <a:t>1.1-1.3 </a:t>
            </a:r>
            <a:r>
              <a:rPr lang="en-GB" sz="1100" dirty="0" err="1" smtClean="0"/>
              <a:t>Durch</a:t>
            </a:r>
            <a:r>
              <a:rPr lang="en-GB" sz="1100" dirty="0" smtClean="0"/>
              <a:t> </a:t>
            </a:r>
            <a:r>
              <a:rPr lang="en-GB" sz="1100" dirty="0" err="1" smtClean="0"/>
              <a:t>offenes</a:t>
            </a:r>
            <a:r>
              <a:rPr lang="en-GB" sz="1100" dirty="0" smtClean="0"/>
              <a:t> </a:t>
            </a:r>
            <a:r>
              <a:rPr lang="en-GB" sz="1100" dirty="0" err="1" smtClean="0"/>
              <a:t>Ambiente</a:t>
            </a:r>
            <a:r>
              <a:rPr lang="en-GB" sz="1100" dirty="0" smtClean="0"/>
              <a:t> </a:t>
            </a:r>
            <a:r>
              <a:rPr lang="en-GB" sz="1100" dirty="0" err="1" smtClean="0"/>
              <a:t>Schwellenängste</a:t>
            </a:r>
            <a:r>
              <a:rPr lang="en-GB" sz="1100" dirty="0" smtClean="0"/>
              <a:t> </a:t>
            </a:r>
            <a:r>
              <a:rPr lang="en-GB" sz="1100" dirty="0" err="1" smtClean="0"/>
              <a:t>eliminieren</a:t>
            </a:r>
            <a:endParaRPr lang="en-GB" sz="1100" dirty="0"/>
          </a:p>
        </p:txBody>
      </p:sp>
      <p:sp>
        <p:nvSpPr>
          <p:cNvPr id="12" name="Textfeld 11"/>
          <p:cNvSpPr txBox="1"/>
          <p:nvPr/>
        </p:nvSpPr>
        <p:spPr>
          <a:xfrm>
            <a:off x="0" y="6021288"/>
            <a:ext cx="1763688" cy="6001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tabLst>
                <a:tab pos="266700" algn="l"/>
              </a:tabLst>
            </a:pPr>
            <a:r>
              <a:rPr lang="en-GB" sz="1100" dirty="0" smtClean="0"/>
              <a:t>III.	</a:t>
            </a:r>
            <a:r>
              <a:rPr lang="en-GB" sz="1100" dirty="0" err="1" smtClean="0"/>
              <a:t>Zufriedenheit</a:t>
            </a:r>
            <a:r>
              <a:rPr lang="en-GB" sz="1100" dirty="0" smtClean="0"/>
              <a:t>, 	</a:t>
            </a:r>
            <a:r>
              <a:rPr lang="en-GB" sz="1100" dirty="0" err="1" smtClean="0"/>
              <a:t>Wiederkauf</a:t>
            </a:r>
            <a:r>
              <a:rPr lang="en-GB" sz="1100" dirty="0" smtClean="0"/>
              <a:t>, 	</a:t>
            </a:r>
            <a:r>
              <a:rPr lang="en-GB" sz="1100" dirty="0" err="1" smtClean="0"/>
              <a:t>Weiterempfehlung</a:t>
            </a:r>
            <a:endParaRPr lang="en-GB" sz="1100" dirty="0"/>
          </a:p>
        </p:txBody>
      </p:sp>
      <p:sp>
        <p:nvSpPr>
          <p:cNvPr id="13" name="Geschweifte Klammer links 12"/>
          <p:cNvSpPr/>
          <p:nvPr/>
        </p:nvSpPr>
        <p:spPr>
          <a:xfrm>
            <a:off x="1764196" y="5949280"/>
            <a:ext cx="108012" cy="648072"/>
          </a:xfrm>
          <a:prstGeom prst="leftBrace">
            <a:avLst>
              <a:gd name="adj1" fmla="val 38719"/>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Schritt 9: Operative Synthese</a:t>
            </a:r>
            <a:endParaRPr lang="de-DE" dirty="0"/>
          </a:p>
        </p:txBody>
      </p:sp>
      <p:sp>
        <p:nvSpPr>
          <p:cNvPr id="3" name="Inhaltsplatzhalter 2"/>
          <p:cNvSpPr>
            <a:spLocks noGrp="1"/>
          </p:cNvSpPr>
          <p:nvPr>
            <p:ph idx="1"/>
          </p:nvPr>
        </p:nvSpPr>
        <p:spPr>
          <a:xfrm>
            <a:off x="251520" y="1988840"/>
            <a:ext cx="8785225" cy="720080"/>
          </a:xfrm>
        </p:spPr>
        <p:txBody>
          <a:bodyPr/>
          <a:lstStyle/>
          <a:p>
            <a:pPr marL="0"/>
            <a:r>
              <a:rPr lang="de-CH" sz="1200" dirty="0" smtClean="0"/>
              <a:t>In diesem Schritt werden die Unternehmens- und Kundenperspektive verglichen. Das heisst, es wird überprüft, ob das Kundenerlebnis gemäss des vom Unternehmen geplanten Drehbuchs realisiert werden konnte. Somit können Verbesserungspotenziale identifiziert und damit operativer Handlungsbedarf ermittelt werden. </a:t>
            </a:r>
          </a:p>
          <a:p>
            <a:pPr marL="0"/>
            <a:endParaRPr lang="de-DE" sz="1200" dirty="0"/>
          </a:p>
        </p:txBody>
      </p:sp>
      <p:sp>
        <p:nvSpPr>
          <p:cNvPr id="4" name="Foliennummernplatzhalter 3"/>
          <p:cNvSpPr>
            <a:spLocks noGrp="1"/>
          </p:cNvSpPr>
          <p:nvPr>
            <p:ph type="sldNum" sz="quarter" idx="10"/>
          </p:nvPr>
        </p:nvSpPr>
        <p:spPr/>
        <p:txBody>
          <a:bodyPr/>
          <a:lstStyle/>
          <a:p>
            <a:fld id="{1B081D84-7461-4751-B538-5E930955CB74}" type="slidenum">
              <a:rPr lang="de-CH" smtClean="0"/>
              <a:pPr/>
              <a:t>38</a:t>
            </a:fld>
            <a:endParaRPr lang="de-CH">
              <a:latin typeface="Lucida Sans Unicode" pitchFamily="34" charset="0"/>
            </a:endParaRPr>
          </a:p>
        </p:txBody>
      </p:sp>
      <p:pic>
        <p:nvPicPr>
          <p:cNvPr id="5" name="Picture 9" descr="C:\Users\ujuettne\AppData\Local\Microsoft\Windows\Temporary Internet Files\Content.IE5\VD4H76SN\MC900433883[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4182179"/>
            <a:ext cx="416435" cy="38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24"/>
          <p:cNvSpPr txBox="1">
            <a:spLocks noChangeArrowheads="1"/>
          </p:cNvSpPr>
          <p:nvPr/>
        </p:nvSpPr>
        <p:spPr bwMode="auto">
          <a:xfrm>
            <a:off x="755576" y="4254187"/>
            <a:ext cx="32081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charset="0"/>
                <a:cs typeface="Arial" charset="0"/>
              </a:defRPr>
            </a:lvl1pPr>
            <a:lvl2pPr marL="742950" indent="-285750" eaLnBrk="0" hangingPunct="0">
              <a:defRPr>
                <a:solidFill>
                  <a:schemeClr val="tx1"/>
                </a:solidFill>
                <a:latin typeface="Lucida Sans Unicode" charset="0"/>
                <a:cs typeface="Arial" charset="0"/>
              </a:defRPr>
            </a:lvl2pPr>
            <a:lvl3pPr marL="1143000" indent="-228600" eaLnBrk="0" hangingPunct="0">
              <a:defRPr>
                <a:solidFill>
                  <a:schemeClr val="tx1"/>
                </a:solidFill>
                <a:latin typeface="Lucida Sans Unicode" charset="0"/>
                <a:cs typeface="Arial" charset="0"/>
              </a:defRPr>
            </a:lvl3pPr>
            <a:lvl4pPr marL="1600200" indent="-228600" eaLnBrk="0" hangingPunct="0">
              <a:defRPr>
                <a:solidFill>
                  <a:schemeClr val="tx1"/>
                </a:solidFill>
                <a:latin typeface="Lucida Sans Unicode" charset="0"/>
                <a:cs typeface="Arial" charset="0"/>
              </a:defRPr>
            </a:lvl4pPr>
            <a:lvl5pPr marL="2057400" indent="-228600" eaLnBrk="0" hangingPunct="0">
              <a:defRPr>
                <a:solidFill>
                  <a:schemeClr val="tx1"/>
                </a:solidFill>
                <a:latin typeface="Lucida Sans Unicode" charset="0"/>
                <a:cs typeface="Arial" charset="0"/>
              </a:defRPr>
            </a:lvl5pPr>
            <a:lvl6pPr marL="2514600" indent="-228600" eaLnBrk="0" fontAlgn="base" hangingPunct="0">
              <a:spcBef>
                <a:spcPct val="0"/>
              </a:spcBef>
              <a:spcAft>
                <a:spcPct val="0"/>
              </a:spcAft>
              <a:defRPr>
                <a:solidFill>
                  <a:schemeClr val="tx1"/>
                </a:solidFill>
                <a:latin typeface="Lucida Sans Unicode" charset="0"/>
                <a:cs typeface="Arial" charset="0"/>
              </a:defRPr>
            </a:lvl6pPr>
            <a:lvl7pPr marL="2971800" indent="-228600" eaLnBrk="0" fontAlgn="base" hangingPunct="0">
              <a:spcBef>
                <a:spcPct val="0"/>
              </a:spcBef>
              <a:spcAft>
                <a:spcPct val="0"/>
              </a:spcAft>
              <a:defRPr>
                <a:solidFill>
                  <a:schemeClr val="tx1"/>
                </a:solidFill>
                <a:latin typeface="Lucida Sans Unicode" charset="0"/>
                <a:cs typeface="Arial" charset="0"/>
              </a:defRPr>
            </a:lvl7pPr>
            <a:lvl8pPr marL="3429000" indent="-228600" eaLnBrk="0" fontAlgn="base" hangingPunct="0">
              <a:spcBef>
                <a:spcPct val="0"/>
              </a:spcBef>
              <a:spcAft>
                <a:spcPct val="0"/>
              </a:spcAft>
              <a:defRPr>
                <a:solidFill>
                  <a:schemeClr val="tx1"/>
                </a:solidFill>
                <a:latin typeface="Lucida Sans Unicode" charset="0"/>
                <a:cs typeface="Arial" charset="0"/>
              </a:defRPr>
            </a:lvl8pPr>
            <a:lvl9pPr marL="3886200" indent="-228600" eaLnBrk="0" fontAlgn="base" hangingPunct="0">
              <a:spcBef>
                <a:spcPct val="0"/>
              </a:spcBef>
              <a:spcAft>
                <a:spcPct val="0"/>
              </a:spcAft>
              <a:defRPr>
                <a:solidFill>
                  <a:schemeClr val="tx1"/>
                </a:solidFill>
                <a:latin typeface="Lucida Sans Unicode" charset="0"/>
                <a:cs typeface="Arial" charset="0"/>
              </a:defRPr>
            </a:lvl9pPr>
          </a:lstStyle>
          <a:p>
            <a:pPr eaLnBrk="1" hangingPunct="1"/>
            <a:r>
              <a:rPr lang="de-CH" sz="1200" dirty="0">
                <a:latin typeface="+mj-lt"/>
              </a:rPr>
              <a:t>Tipps, Tricks und zu vermeidende Fallstricke</a:t>
            </a:r>
          </a:p>
        </p:txBody>
      </p:sp>
      <p:pic>
        <p:nvPicPr>
          <p:cNvPr id="7" name="Picture 2" descr="C:\Users\ujuettne\AppData\Local\Microsoft\Windows\Temporary Internet Files\Content.IE5\VD4H76SN\MC900432617[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1484784"/>
            <a:ext cx="509920" cy="441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hteck 7"/>
          <p:cNvSpPr/>
          <p:nvPr/>
        </p:nvSpPr>
        <p:spPr>
          <a:xfrm>
            <a:off x="755576" y="1556792"/>
            <a:ext cx="526106" cy="276999"/>
          </a:xfrm>
          <a:prstGeom prst="rect">
            <a:avLst/>
          </a:prstGeom>
        </p:spPr>
        <p:txBody>
          <a:bodyPr wrap="none">
            <a:spAutoFit/>
          </a:bodyPr>
          <a:lstStyle/>
          <a:p>
            <a:r>
              <a:rPr lang="de-CH" sz="1200" kern="0" dirty="0">
                <a:solidFill>
                  <a:srgbClr val="000000"/>
                </a:solidFill>
                <a:latin typeface="+mj-lt"/>
                <a:cs typeface="Arial" charset="0"/>
              </a:rPr>
              <a:t>Idee </a:t>
            </a:r>
            <a:endParaRPr lang="de-DE" sz="1200" dirty="0">
              <a:latin typeface="+mj-lt"/>
            </a:endParaRPr>
          </a:p>
        </p:txBody>
      </p:sp>
      <p:pic>
        <p:nvPicPr>
          <p:cNvPr id="9" name="Picture 3" descr="C:\Users\ujuettne\AppData\Local\Microsoft\Windows\Temporary Internet Files\Content.IE5\YC330E5M\MC900439828[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20" y="2958043"/>
            <a:ext cx="434495" cy="38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feld 22"/>
          <p:cNvSpPr txBox="1">
            <a:spLocks noChangeArrowheads="1"/>
          </p:cNvSpPr>
          <p:nvPr/>
        </p:nvSpPr>
        <p:spPr bwMode="auto">
          <a:xfrm>
            <a:off x="755576" y="2958043"/>
            <a:ext cx="10038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charset="0"/>
                <a:cs typeface="Arial" charset="0"/>
              </a:defRPr>
            </a:lvl1pPr>
            <a:lvl2pPr marL="742950" indent="-285750" eaLnBrk="0" hangingPunct="0">
              <a:defRPr>
                <a:solidFill>
                  <a:schemeClr val="tx1"/>
                </a:solidFill>
                <a:latin typeface="Lucida Sans Unicode" charset="0"/>
                <a:cs typeface="Arial" charset="0"/>
              </a:defRPr>
            </a:lvl2pPr>
            <a:lvl3pPr marL="1143000" indent="-228600" eaLnBrk="0" hangingPunct="0">
              <a:defRPr>
                <a:solidFill>
                  <a:schemeClr val="tx1"/>
                </a:solidFill>
                <a:latin typeface="Lucida Sans Unicode" charset="0"/>
                <a:cs typeface="Arial" charset="0"/>
              </a:defRPr>
            </a:lvl3pPr>
            <a:lvl4pPr marL="1600200" indent="-228600" eaLnBrk="0" hangingPunct="0">
              <a:defRPr>
                <a:solidFill>
                  <a:schemeClr val="tx1"/>
                </a:solidFill>
                <a:latin typeface="Lucida Sans Unicode" charset="0"/>
                <a:cs typeface="Arial" charset="0"/>
              </a:defRPr>
            </a:lvl4pPr>
            <a:lvl5pPr marL="2057400" indent="-228600" eaLnBrk="0" hangingPunct="0">
              <a:defRPr>
                <a:solidFill>
                  <a:schemeClr val="tx1"/>
                </a:solidFill>
                <a:latin typeface="Lucida Sans Unicode" charset="0"/>
                <a:cs typeface="Arial" charset="0"/>
              </a:defRPr>
            </a:lvl5pPr>
            <a:lvl6pPr marL="2514600" indent="-228600" eaLnBrk="0" fontAlgn="base" hangingPunct="0">
              <a:spcBef>
                <a:spcPct val="0"/>
              </a:spcBef>
              <a:spcAft>
                <a:spcPct val="0"/>
              </a:spcAft>
              <a:defRPr>
                <a:solidFill>
                  <a:schemeClr val="tx1"/>
                </a:solidFill>
                <a:latin typeface="Lucida Sans Unicode" charset="0"/>
                <a:cs typeface="Arial" charset="0"/>
              </a:defRPr>
            </a:lvl6pPr>
            <a:lvl7pPr marL="2971800" indent="-228600" eaLnBrk="0" fontAlgn="base" hangingPunct="0">
              <a:spcBef>
                <a:spcPct val="0"/>
              </a:spcBef>
              <a:spcAft>
                <a:spcPct val="0"/>
              </a:spcAft>
              <a:defRPr>
                <a:solidFill>
                  <a:schemeClr val="tx1"/>
                </a:solidFill>
                <a:latin typeface="Lucida Sans Unicode" charset="0"/>
                <a:cs typeface="Arial" charset="0"/>
              </a:defRPr>
            </a:lvl7pPr>
            <a:lvl8pPr marL="3429000" indent="-228600" eaLnBrk="0" fontAlgn="base" hangingPunct="0">
              <a:spcBef>
                <a:spcPct val="0"/>
              </a:spcBef>
              <a:spcAft>
                <a:spcPct val="0"/>
              </a:spcAft>
              <a:defRPr>
                <a:solidFill>
                  <a:schemeClr val="tx1"/>
                </a:solidFill>
                <a:latin typeface="Lucida Sans Unicode" charset="0"/>
                <a:cs typeface="Arial" charset="0"/>
              </a:defRPr>
            </a:lvl8pPr>
            <a:lvl9pPr marL="3886200" indent="-228600" eaLnBrk="0" fontAlgn="base" hangingPunct="0">
              <a:spcBef>
                <a:spcPct val="0"/>
              </a:spcBef>
              <a:spcAft>
                <a:spcPct val="0"/>
              </a:spcAft>
              <a:defRPr>
                <a:solidFill>
                  <a:schemeClr val="tx1"/>
                </a:solidFill>
                <a:latin typeface="Lucida Sans Unicode" charset="0"/>
                <a:cs typeface="Arial" charset="0"/>
              </a:defRPr>
            </a:lvl9pPr>
          </a:lstStyle>
          <a:p>
            <a:pPr eaLnBrk="1" hangingPunct="1"/>
            <a:r>
              <a:rPr lang="de-CH" sz="1200" dirty="0">
                <a:latin typeface="+mj-lt"/>
              </a:rPr>
              <a:t>Umsetzung </a:t>
            </a:r>
          </a:p>
        </p:txBody>
      </p:sp>
      <p:sp>
        <p:nvSpPr>
          <p:cNvPr id="11" name="Inhaltsplatzhalter 2"/>
          <p:cNvSpPr txBox="1">
            <a:spLocks/>
          </p:cNvSpPr>
          <p:nvPr/>
        </p:nvSpPr>
        <p:spPr bwMode="auto">
          <a:xfrm>
            <a:off x="251520" y="3462099"/>
            <a:ext cx="8785225" cy="43204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r>
              <a:rPr lang="de-DE" sz="1200" dirty="0" smtClean="0">
                <a:latin typeface="+mj-lt"/>
              </a:rPr>
              <a:t>Werten Sie Ihre Befragung </a:t>
            </a:r>
            <a:r>
              <a:rPr lang="de-DE" sz="1200" dirty="0" err="1" smtClean="0">
                <a:latin typeface="+mj-lt"/>
              </a:rPr>
              <a:t>folgendermassen</a:t>
            </a:r>
            <a:r>
              <a:rPr lang="de-DE" sz="1200" dirty="0" smtClean="0">
                <a:latin typeface="+mj-lt"/>
              </a:rPr>
              <a:t> aus: Berechnen Sie das arithmetische Mittel der Antworten auf alle Fragen. </a:t>
            </a:r>
            <a:br>
              <a:rPr lang="de-DE" sz="1200" dirty="0" smtClean="0">
                <a:latin typeface="+mj-lt"/>
              </a:rPr>
            </a:br>
            <a:r>
              <a:rPr lang="de-DE" sz="1200" dirty="0" smtClean="0">
                <a:latin typeface="+mj-lt"/>
              </a:rPr>
              <a:t>Fragen, die mit «nicht relevant» beantwortet wurden, werden dabei </a:t>
            </a:r>
            <a:r>
              <a:rPr lang="de-DE" sz="1200" dirty="0" err="1" smtClean="0">
                <a:latin typeface="+mj-lt"/>
              </a:rPr>
              <a:t>ausser</a:t>
            </a:r>
            <a:r>
              <a:rPr lang="de-DE" sz="1200" dirty="0" smtClean="0">
                <a:latin typeface="+mj-lt"/>
              </a:rPr>
              <a:t> Acht gelassen. </a:t>
            </a:r>
            <a:endParaRPr lang="de-DE" sz="1200" dirty="0">
              <a:latin typeface="+mj-lt"/>
            </a:endParaRPr>
          </a:p>
        </p:txBody>
      </p:sp>
      <p:sp>
        <p:nvSpPr>
          <p:cNvPr id="12" name="Rechteck 11"/>
          <p:cNvSpPr/>
          <p:nvPr/>
        </p:nvSpPr>
        <p:spPr>
          <a:xfrm>
            <a:off x="251520" y="4686235"/>
            <a:ext cx="8712968" cy="830997"/>
          </a:xfrm>
          <a:prstGeom prst="rect">
            <a:avLst/>
          </a:prstGeom>
        </p:spPr>
        <p:txBody>
          <a:bodyPr wrap="square">
            <a:spAutoFit/>
          </a:bodyPr>
          <a:lstStyle/>
          <a:p>
            <a:pPr marL="285750" indent="-285750">
              <a:buFont typeface="Arial" pitchFamily="34" charset="0"/>
              <a:buChar char="•"/>
            </a:pPr>
            <a:r>
              <a:rPr lang="de-CH" sz="1200" dirty="0" smtClean="0">
                <a:latin typeface="+mj-lt"/>
              </a:rPr>
              <a:t>Verwenden Sie MS Excel oder ähnliche Programme zur einfachen, schnellen Auswertung.</a:t>
            </a:r>
          </a:p>
          <a:p>
            <a:pPr marL="285750" indent="-285750">
              <a:buFont typeface="Arial" pitchFamily="34" charset="0"/>
              <a:buChar char="•"/>
            </a:pPr>
            <a:r>
              <a:rPr lang="de-CH" sz="1200" dirty="0" smtClean="0">
                <a:latin typeface="+mj-lt"/>
              </a:rPr>
              <a:t>Führen Sie einen Pilottest des von Ihnen geplanten, idealen Kundenerlebnisses durch. Sammeln Sie im Anschluss Feedback von Kunden und Mitarbeitenden. Optimieren Sie Ihre Kundenerlebnisplanung und -implementierung entsprechend.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764704"/>
            <a:ext cx="8785225" cy="523875"/>
          </a:xfrm>
        </p:spPr>
        <p:txBody>
          <a:bodyPr/>
          <a:lstStyle/>
          <a:p>
            <a:r>
              <a:rPr lang="de-CH" dirty="0" smtClean="0"/>
              <a:t>Schritt 9: Operative Synthese</a:t>
            </a:r>
            <a:endParaRPr lang="de-DE" dirty="0"/>
          </a:p>
        </p:txBody>
      </p:sp>
      <p:sp>
        <p:nvSpPr>
          <p:cNvPr id="3" name="Inhaltsplatzhalter 2"/>
          <p:cNvSpPr>
            <a:spLocks noGrp="1"/>
          </p:cNvSpPr>
          <p:nvPr>
            <p:ph idx="1"/>
          </p:nvPr>
        </p:nvSpPr>
        <p:spPr>
          <a:xfrm>
            <a:off x="1979712" y="1268760"/>
            <a:ext cx="7056784" cy="360041"/>
          </a:xfrm>
        </p:spPr>
        <p:txBody>
          <a:bodyPr/>
          <a:lstStyle/>
          <a:p>
            <a:pPr marL="0"/>
            <a:r>
              <a:rPr lang="de-CH" sz="1100" dirty="0" smtClean="0"/>
              <a:t>Tragen Sie die Fragen sowie die Antworten in Form des arithmetischen Mittels unten ein. Setzen Sie einen Haken für den entsprechenden Wert des arithmetischen Mittels in der entsprechenden farbigen Spalte. </a:t>
            </a:r>
          </a:p>
        </p:txBody>
      </p:sp>
      <p:sp>
        <p:nvSpPr>
          <p:cNvPr id="4" name="Foliennummernplatzhalter 3"/>
          <p:cNvSpPr>
            <a:spLocks noGrp="1"/>
          </p:cNvSpPr>
          <p:nvPr>
            <p:ph type="sldNum" sz="quarter" idx="10"/>
          </p:nvPr>
        </p:nvSpPr>
        <p:spPr/>
        <p:txBody>
          <a:bodyPr/>
          <a:lstStyle/>
          <a:p>
            <a:fld id="{1B081D84-7461-4751-B538-5E930955CB74}" type="slidenum">
              <a:rPr lang="de-CH" smtClean="0"/>
              <a:pPr/>
              <a:t>39</a:t>
            </a:fld>
            <a:endParaRPr lang="de-CH">
              <a:latin typeface="Lucida Sans Unicode" pitchFamily="34" charset="0"/>
            </a:endParaRPr>
          </a:p>
        </p:txBody>
      </p:sp>
      <p:pic>
        <p:nvPicPr>
          <p:cNvPr id="5" name="Picture 3" descr="C:\Users\ujuettne\AppData\Local\Microsoft\Windows\Temporary Internet Files\Content.IE5\YC330E5M\MC90043982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484784"/>
            <a:ext cx="434495" cy="38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22"/>
          <p:cNvSpPr txBox="1">
            <a:spLocks noChangeArrowheads="1"/>
          </p:cNvSpPr>
          <p:nvPr/>
        </p:nvSpPr>
        <p:spPr bwMode="auto">
          <a:xfrm>
            <a:off x="683568" y="1484784"/>
            <a:ext cx="10038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charset="0"/>
                <a:cs typeface="Arial" charset="0"/>
              </a:defRPr>
            </a:lvl1pPr>
            <a:lvl2pPr marL="742950" indent="-285750" eaLnBrk="0" hangingPunct="0">
              <a:defRPr>
                <a:solidFill>
                  <a:schemeClr val="tx1"/>
                </a:solidFill>
                <a:latin typeface="Lucida Sans Unicode" charset="0"/>
                <a:cs typeface="Arial" charset="0"/>
              </a:defRPr>
            </a:lvl2pPr>
            <a:lvl3pPr marL="1143000" indent="-228600" eaLnBrk="0" hangingPunct="0">
              <a:defRPr>
                <a:solidFill>
                  <a:schemeClr val="tx1"/>
                </a:solidFill>
                <a:latin typeface="Lucida Sans Unicode" charset="0"/>
                <a:cs typeface="Arial" charset="0"/>
              </a:defRPr>
            </a:lvl3pPr>
            <a:lvl4pPr marL="1600200" indent="-228600" eaLnBrk="0" hangingPunct="0">
              <a:defRPr>
                <a:solidFill>
                  <a:schemeClr val="tx1"/>
                </a:solidFill>
                <a:latin typeface="Lucida Sans Unicode" charset="0"/>
                <a:cs typeface="Arial" charset="0"/>
              </a:defRPr>
            </a:lvl4pPr>
            <a:lvl5pPr marL="2057400" indent="-228600" eaLnBrk="0" hangingPunct="0">
              <a:defRPr>
                <a:solidFill>
                  <a:schemeClr val="tx1"/>
                </a:solidFill>
                <a:latin typeface="Lucida Sans Unicode" charset="0"/>
                <a:cs typeface="Arial" charset="0"/>
              </a:defRPr>
            </a:lvl5pPr>
            <a:lvl6pPr marL="2514600" indent="-228600" eaLnBrk="0" fontAlgn="base" hangingPunct="0">
              <a:spcBef>
                <a:spcPct val="0"/>
              </a:spcBef>
              <a:spcAft>
                <a:spcPct val="0"/>
              </a:spcAft>
              <a:defRPr>
                <a:solidFill>
                  <a:schemeClr val="tx1"/>
                </a:solidFill>
                <a:latin typeface="Lucida Sans Unicode" charset="0"/>
                <a:cs typeface="Arial" charset="0"/>
              </a:defRPr>
            </a:lvl6pPr>
            <a:lvl7pPr marL="2971800" indent="-228600" eaLnBrk="0" fontAlgn="base" hangingPunct="0">
              <a:spcBef>
                <a:spcPct val="0"/>
              </a:spcBef>
              <a:spcAft>
                <a:spcPct val="0"/>
              </a:spcAft>
              <a:defRPr>
                <a:solidFill>
                  <a:schemeClr val="tx1"/>
                </a:solidFill>
                <a:latin typeface="Lucida Sans Unicode" charset="0"/>
                <a:cs typeface="Arial" charset="0"/>
              </a:defRPr>
            </a:lvl7pPr>
            <a:lvl8pPr marL="3429000" indent="-228600" eaLnBrk="0" fontAlgn="base" hangingPunct="0">
              <a:spcBef>
                <a:spcPct val="0"/>
              </a:spcBef>
              <a:spcAft>
                <a:spcPct val="0"/>
              </a:spcAft>
              <a:defRPr>
                <a:solidFill>
                  <a:schemeClr val="tx1"/>
                </a:solidFill>
                <a:latin typeface="Lucida Sans Unicode" charset="0"/>
                <a:cs typeface="Arial" charset="0"/>
              </a:defRPr>
            </a:lvl8pPr>
            <a:lvl9pPr marL="3886200" indent="-228600" eaLnBrk="0" fontAlgn="base" hangingPunct="0">
              <a:spcBef>
                <a:spcPct val="0"/>
              </a:spcBef>
              <a:spcAft>
                <a:spcPct val="0"/>
              </a:spcAft>
              <a:defRPr>
                <a:solidFill>
                  <a:schemeClr val="tx1"/>
                </a:solidFill>
                <a:latin typeface="Lucida Sans Unicode" charset="0"/>
                <a:cs typeface="Arial" charset="0"/>
              </a:defRPr>
            </a:lvl9pPr>
          </a:lstStyle>
          <a:p>
            <a:pPr eaLnBrk="1" hangingPunct="1"/>
            <a:r>
              <a:rPr lang="de-CH" sz="1200" dirty="0">
                <a:latin typeface="+mj-lt"/>
              </a:rPr>
              <a:t>Umsetzung </a:t>
            </a:r>
          </a:p>
        </p:txBody>
      </p:sp>
      <p:graphicFrame>
        <p:nvGraphicFramePr>
          <p:cNvPr id="7" name="Tabelle 6"/>
          <p:cNvGraphicFramePr>
            <a:graphicFrameLocks noGrp="1"/>
          </p:cNvGraphicFramePr>
          <p:nvPr>
            <p:extLst>
              <p:ext uri="{D42A27DB-BD31-4B8C-83A1-F6EECF244321}">
                <p14:modId xmlns:p14="http://schemas.microsoft.com/office/powerpoint/2010/main" val="3793067660"/>
              </p:ext>
            </p:extLst>
          </p:nvPr>
        </p:nvGraphicFramePr>
        <p:xfrm>
          <a:off x="1979712" y="1772816"/>
          <a:ext cx="7056784" cy="4965230"/>
        </p:xfrm>
        <a:graphic>
          <a:graphicData uri="http://schemas.openxmlformats.org/drawingml/2006/table">
            <a:tbl>
              <a:tblPr firstRow="1" firstCol="1" lastRow="1" lastCol="1" bandRow="1" bandCol="1"/>
              <a:tblGrid>
                <a:gridCol w="2736304"/>
                <a:gridCol w="1152128"/>
                <a:gridCol w="1512168"/>
                <a:gridCol w="1656184"/>
              </a:tblGrid>
              <a:tr h="486160">
                <a:tc>
                  <a:txBody>
                    <a:bodyPr/>
                    <a:lstStyle/>
                    <a:p>
                      <a:pPr algn="l">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000" spc="20" dirty="0" smtClean="0">
                          <a:effectLst/>
                          <a:latin typeface="+mj-lt"/>
                          <a:ea typeface="Times New Roman"/>
                          <a:cs typeface="Times New Roman"/>
                        </a:rPr>
                        <a:t>Arithmetisches Mittel</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000" spc="20" dirty="0" smtClean="0">
                          <a:effectLst/>
                          <a:latin typeface="+mj-lt"/>
                          <a:ea typeface="Times New Roman"/>
                          <a:cs typeface="Times New Roman"/>
                        </a:rPr>
                        <a:t>Arithmetisches</a:t>
                      </a:r>
                      <a:r>
                        <a:rPr lang="de-CH" sz="1000" spc="20" baseline="0" dirty="0" smtClean="0">
                          <a:effectLst/>
                          <a:latin typeface="+mj-lt"/>
                          <a:ea typeface="Times New Roman"/>
                          <a:cs typeface="Times New Roman"/>
                        </a:rPr>
                        <a:t> Mittel </a:t>
                      </a:r>
                      <a:r>
                        <a:rPr lang="de-CH" sz="1000" spc="20" dirty="0" smtClean="0">
                          <a:effectLst/>
                          <a:latin typeface="+mj-lt"/>
                          <a:ea typeface="Times New Roman"/>
                          <a:cs typeface="Times New Roman"/>
                        </a:rPr>
                        <a:t>=</a:t>
                      </a:r>
                    </a:p>
                    <a:p>
                      <a:pPr algn="ctr">
                        <a:lnSpc>
                          <a:spcPts val="1275"/>
                        </a:lnSpc>
                        <a:spcAft>
                          <a:spcPts val="0"/>
                        </a:spcAft>
                      </a:pPr>
                      <a:r>
                        <a:rPr lang="de-CH" sz="1000" spc="20" baseline="0" dirty="0" smtClean="0">
                          <a:effectLst/>
                          <a:latin typeface="+mj-lt"/>
                          <a:ea typeface="Times New Roman"/>
                          <a:cs typeface="Times New Roman"/>
                        </a:rPr>
                        <a:t>5.0–</a:t>
                      </a:r>
                      <a:r>
                        <a:rPr lang="de-CH" sz="1000" spc="20" dirty="0" smtClean="0">
                          <a:effectLst/>
                          <a:latin typeface="+mj-lt"/>
                          <a:ea typeface="Times New Roman"/>
                          <a:cs typeface="Times New Roman"/>
                        </a:rPr>
                        <a:t>7.0</a:t>
                      </a:r>
                    </a:p>
                    <a:p>
                      <a:pPr algn="ctr">
                        <a:lnSpc>
                          <a:spcPts val="1275"/>
                        </a:lnSpc>
                        <a:spcAft>
                          <a:spcPts val="0"/>
                        </a:spcAft>
                      </a:pPr>
                      <a:r>
                        <a:rPr lang="de-CH" sz="1000" spc="20" dirty="0" smtClean="0">
                          <a:effectLst/>
                          <a:latin typeface="+mj-lt"/>
                          <a:ea typeface="Times New Roman"/>
                          <a:cs typeface="Times New Roman"/>
                        </a:rPr>
                        <a:t>Bestätigt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5A6"/>
                    </a:solidFill>
                  </a:tcPr>
                </a:tc>
                <a:tc>
                  <a:txBody>
                    <a:bodyPr/>
                    <a:lstStyle/>
                    <a:p>
                      <a:pPr algn="ctr">
                        <a:lnSpc>
                          <a:spcPts val="1275"/>
                        </a:lnSpc>
                        <a:spcAft>
                          <a:spcPts val="0"/>
                        </a:spcAft>
                      </a:pPr>
                      <a:r>
                        <a:rPr lang="de-CH" sz="1000" spc="20" dirty="0" smtClean="0">
                          <a:effectLst/>
                          <a:latin typeface="+mj-lt"/>
                          <a:ea typeface="Times New Roman"/>
                          <a:cs typeface="Times New Roman"/>
                        </a:rPr>
                        <a:t>Arithmetisches Mittel = </a:t>
                      </a:r>
                    </a:p>
                    <a:p>
                      <a:pPr algn="ctr">
                        <a:lnSpc>
                          <a:spcPts val="1275"/>
                        </a:lnSpc>
                        <a:spcAft>
                          <a:spcPts val="0"/>
                        </a:spcAft>
                      </a:pPr>
                      <a:r>
                        <a:rPr lang="de-CH" sz="1000" spc="20" dirty="0" smtClean="0">
                          <a:effectLst/>
                          <a:latin typeface="+mj-lt"/>
                          <a:ea typeface="Times New Roman"/>
                          <a:cs typeface="Times New Roman"/>
                        </a:rPr>
                        <a:t> 0–4.9</a:t>
                      </a:r>
                    </a:p>
                    <a:p>
                      <a:pPr algn="ctr">
                        <a:lnSpc>
                          <a:spcPts val="1275"/>
                        </a:lnSpc>
                        <a:spcAft>
                          <a:spcPts val="0"/>
                        </a:spcAft>
                      </a:pPr>
                      <a:r>
                        <a:rPr lang="de-CH" sz="1000" spc="20" dirty="0" smtClean="0">
                          <a:effectLst/>
                          <a:latin typeface="+mj-lt"/>
                          <a:ea typeface="Times New Roman"/>
                          <a:cs typeface="Times New Roman"/>
                        </a:rPr>
                        <a:t>Nicht bestätigt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04021">
                <a:tc>
                  <a:txBody>
                    <a:bodyPr/>
                    <a:lstStyle/>
                    <a:p>
                      <a:pPr algn="l">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5A6"/>
                    </a:solidFill>
                  </a:tcPr>
                </a:tc>
                <a:tc>
                  <a:txBody>
                    <a:bodyPr/>
                    <a:lstStyle/>
                    <a:p>
                      <a:pPr algn="ctr">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04021">
                <a:tc>
                  <a:txBody>
                    <a:bodyPr/>
                    <a:lstStyle/>
                    <a:p>
                      <a:pPr algn="l">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5A6"/>
                    </a:solidFill>
                  </a:tcPr>
                </a:tc>
                <a:tc>
                  <a:txBody>
                    <a:bodyPr/>
                    <a:lstStyle/>
                    <a:p>
                      <a:pPr algn="ctr">
                        <a:lnSpc>
                          <a:spcPts val="1275"/>
                        </a:lnSpc>
                        <a:spcAft>
                          <a:spcPts val="0"/>
                        </a:spcAft>
                      </a:pP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04021">
                <a:tc>
                  <a:txBody>
                    <a:bodyPr/>
                    <a:lstStyle/>
                    <a:p>
                      <a:pPr algn="l">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5A6"/>
                    </a:solidFill>
                  </a:tcPr>
                </a:tc>
                <a:tc>
                  <a:txBody>
                    <a:bodyPr/>
                    <a:lstStyle/>
                    <a:p>
                      <a:pPr algn="ctr">
                        <a:lnSpc>
                          <a:spcPts val="1275"/>
                        </a:lnSpc>
                        <a:spcAft>
                          <a:spcPts val="0"/>
                        </a:spcAft>
                      </a:pP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04021">
                <a:tc>
                  <a:txBody>
                    <a:bodyPr/>
                    <a:lstStyle/>
                    <a:p>
                      <a:pPr algn="l">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5A6"/>
                    </a:solidFill>
                  </a:tcPr>
                </a:tc>
                <a:tc>
                  <a:txBody>
                    <a:bodyPr/>
                    <a:lstStyle/>
                    <a:p>
                      <a:pPr algn="ctr">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54093">
                <a:tc>
                  <a:txBody>
                    <a:bodyPr/>
                    <a:lstStyle/>
                    <a:p>
                      <a:pPr algn="l">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5A6"/>
                    </a:solidFill>
                  </a:tcPr>
                </a:tc>
                <a:tc>
                  <a:txBody>
                    <a:bodyPr/>
                    <a:lstStyle/>
                    <a:p>
                      <a:pPr algn="ctr">
                        <a:lnSpc>
                          <a:spcPts val="1275"/>
                        </a:lnSpc>
                        <a:spcAft>
                          <a:spcPts val="0"/>
                        </a:spcAft>
                      </a:pP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68462">
                <a:tc>
                  <a:txBody>
                    <a:bodyPr/>
                    <a:lstStyle/>
                    <a:p>
                      <a:pPr algn="l">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5A6"/>
                    </a:solidFill>
                  </a:tcPr>
                </a:tc>
                <a:tc>
                  <a:txBody>
                    <a:bodyPr/>
                    <a:lstStyle/>
                    <a:p>
                      <a:pPr algn="ctr">
                        <a:lnSpc>
                          <a:spcPts val="1275"/>
                        </a:lnSpc>
                        <a:spcAft>
                          <a:spcPts val="0"/>
                        </a:spcAft>
                      </a:pP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04021">
                <a:tc>
                  <a:txBody>
                    <a:bodyPr/>
                    <a:lstStyle/>
                    <a:p>
                      <a:pPr algn="l">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5A6"/>
                    </a:solidFill>
                  </a:tcPr>
                </a:tc>
                <a:tc>
                  <a:txBody>
                    <a:bodyPr/>
                    <a:lstStyle/>
                    <a:p>
                      <a:pPr algn="ctr">
                        <a:lnSpc>
                          <a:spcPts val="1275"/>
                        </a:lnSpc>
                        <a:spcAft>
                          <a:spcPts val="0"/>
                        </a:spcAft>
                      </a:pP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45216">
                <a:tc>
                  <a:txBody>
                    <a:bodyPr/>
                    <a:lstStyle/>
                    <a:p>
                      <a:pPr algn="l">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5A6"/>
                    </a:solidFill>
                  </a:tcPr>
                </a:tc>
                <a:tc>
                  <a:txBody>
                    <a:bodyPr/>
                    <a:lstStyle/>
                    <a:p>
                      <a:pPr algn="ctr">
                        <a:lnSpc>
                          <a:spcPts val="1275"/>
                        </a:lnSpc>
                        <a:spcAft>
                          <a:spcPts val="0"/>
                        </a:spcAft>
                      </a:pP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52802">
                <a:tc>
                  <a:txBody>
                    <a:bodyPr/>
                    <a:lstStyle/>
                    <a:p>
                      <a:pPr algn="l">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5A6"/>
                    </a:solidFill>
                  </a:tcPr>
                </a:tc>
                <a:tc>
                  <a:txBody>
                    <a:bodyPr/>
                    <a:lstStyle/>
                    <a:p>
                      <a:pPr algn="ctr">
                        <a:lnSpc>
                          <a:spcPts val="1275"/>
                        </a:lnSpc>
                        <a:spcAft>
                          <a:spcPts val="0"/>
                        </a:spcAft>
                      </a:pP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53447">
                <a:tc>
                  <a:txBody>
                    <a:bodyPr/>
                    <a:lstStyle/>
                    <a:p>
                      <a:pPr algn="l">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5A6"/>
                    </a:solidFill>
                  </a:tcPr>
                </a:tc>
                <a:tc>
                  <a:txBody>
                    <a:bodyPr/>
                    <a:lstStyle/>
                    <a:p>
                      <a:pPr algn="ctr">
                        <a:lnSpc>
                          <a:spcPts val="1275"/>
                        </a:lnSpc>
                        <a:spcAft>
                          <a:spcPts val="0"/>
                        </a:spcAft>
                      </a:pP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04021">
                <a:tc>
                  <a:txBody>
                    <a:bodyPr/>
                    <a:lstStyle/>
                    <a:p>
                      <a:pPr algn="l">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5A6"/>
                    </a:solidFill>
                  </a:tcPr>
                </a:tc>
                <a:tc>
                  <a:txBody>
                    <a:bodyPr/>
                    <a:lstStyle/>
                    <a:p>
                      <a:pPr algn="ctr">
                        <a:lnSpc>
                          <a:spcPts val="1275"/>
                        </a:lnSpc>
                        <a:spcAft>
                          <a:spcPts val="0"/>
                        </a:spcAft>
                      </a:pP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04021">
                <a:tc>
                  <a:txBody>
                    <a:bodyPr/>
                    <a:lstStyle/>
                    <a:p>
                      <a:pPr algn="l">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5A6"/>
                    </a:solidFill>
                  </a:tcPr>
                </a:tc>
                <a:tc>
                  <a:txBody>
                    <a:bodyPr/>
                    <a:lstStyle/>
                    <a:p>
                      <a:pPr algn="ctr">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04021">
                <a:tc>
                  <a:txBody>
                    <a:bodyPr/>
                    <a:lstStyle/>
                    <a:p>
                      <a:pPr algn="l">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5A6"/>
                    </a:solidFill>
                  </a:tcPr>
                </a:tc>
                <a:tc>
                  <a:txBody>
                    <a:bodyPr/>
                    <a:lstStyle/>
                    <a:p>
                      <a:pPr algn="ctr">
                        <a:lnSpc>
                          <a:spcPts val="1275"/>
                        </a:lnSpc>
                        <a:spcAft>
                          <a:spcPts val="0"/>
                        </a:spcAft>
                      </a:pP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04021">
                <a:tc>
                  <a:txBody>
                    <a:bodyPr/>
                    <a:lstStyle/>
                    <a:p>
                      <a:pPr algn="l">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5A6"/>
                    </a:solidFill>
                  </a:tcPr>
                </a:tc>
                <a:tc>
                  <a:txBody>
                    <a:bodyPr/>
                    <a:lstStyle/>
                    <a:p>
                      <a:pPr algn="ctr">
                        <a:lnSpc>
                          <a:spcPts val="1275"/>
                        </a:lnSpc>
                        <a:spcAft>
                          <a:spcPts val="0"/>
                        </a:spcAft>
                      </a:pP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04021">
                <a:tc>
                  <a:txBody>
                    <a:bodyPr/>
                    <a:lstStyle/>
                    <a:p>
                      <a:pPr algn="l">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5A6"/>
                    </a:solidFill>
                  </a:tcPr>
                </a:tc>
                <a:tc>
                  <a:txBody>
                    <a:bodyPr/>
                    <a:lstStyle/>
                    <a:p>
                      <a:pPr algn="ctr">
                        <a:lnSpc>
                          <a:spcPts val="1275"/>
                        </a:lnSpc>
                        <a:spcAft>
                          <a:spcPts val="0"/>
                        </a:spcAft>
                      </a:pP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21464">
                <a:tc>
                  <a:txBody>
                    <a:bodyPr/>
                    <a:lstStyle/>
                    <a:p>
                      <a:pPr algn="l">
                        <a:lnSpc>
                          <a:spcPts val="1275"/>
                        </a:lnSpc>
                        <a:spcAft>
                          <a:spcPts val="0"/>
                        </a:spcAft>
                      </a:pPr>
                      <a:r>
                        <a:rPr lang="de-CH" sz="1000" spc="20" dirty="0" smtClean="0">
                          <a:effectLst/>
                          <a:latin typeface="+mj-lt"/>
                          <a:ea typeface="Times New Roman"/>
                          <a:cs typeface="Times New Roman"/>
                        </a:rPr>
                        <a:t>Ich bin insgesamt zufrieden mit dem betrachteten Serviceerlebnis.</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5A6"/>
                    </a:solidFill>
                  </a:tcPr>
                </a:tc>
                <a:tc>
                  <a:txBody>
                    <a:bodyPr/>
                    <a:lstStyle/>
                    <a:p>
                      <a:pPr algn="ctr">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373919">
                <a:tc>
                  <a:txBody>
                    <a:bodyPr/>
                    <a:lstStyle/>
                    <a:p>
                      <a:pPr algn="l">
                        <a:lnSpc>
                          <a:spcPts val="1275"/>
                        </a:lnSpc>
                        <a:spcAft>
                          <a:spcPts val="0"/>
                        </a:spcAft>
                      </a:pPr>
                      <a:r>
                        <a:rPr lang="de-CH" sz="1000" spc="20" dirty="0" smtClean="0">
                          <a:effectLst/>
                          <a:latin typeface="+mj-lt"/>
                          <a:ea typeface="Times New Roman"/>
                          <a:cs typeface="Times New Roman"/>
                        </a:rPr>
                        <a:t>Wenn ich die betrachtete Dienstleistung wieder beziehen würde, würde ich sie wieder bei dem Unternehmen beziehen.</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5A6"/>
                    </a:solidFill>
                  </a:tcPr>
                </a:tc>
                <a:tc>
                  <a:txBody>
                    <a:bodyPr/>
                    <a:lstStyle/>
                    <a:p>
                      <a:pPr algn="ctr">
                        <a:lnSpc>
                          <a:spcPts val="1275"/>
                        </a:lnSpc>
                        <a:spcAft>
                          <a:spcPts val="0"/>
                        </a:spcAft>
                      </a:pP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193701">
                <a:tc>
                  <a:txBody>
                    <a:bodyPr/>
                    <a:lstStyle/>
                    <a:p>
                      <a:pPr algn="l">
                        <a:lnSpc>
                          <a:spcPts val="1275"/>
                        </a:lnSpc>
                        <a:spcAft>
                          <a:spcPts val="0"/>
                        </a:spcAft>
                      </a:pPr>
                      <a:r>
                        <a:rPr lang="de-CH" sz="1000" spc="20" dirty="0" smtClean="0">
                          <a:effectLst/>
                          <a:latin typeface="+mj-lt"/>
                          <a:ea typeface="Times New Roman"/>
                          <a:cs typeface="Times New Roman"/>
                        </a:rPr>
                        <a:t>Ich würde das Unternehmen weiterempfehlen.</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5A6"/>
                    </a:solidFill>
                  </a:tcPr>
                </a:tc>
                <a:tc>
                  <a:txBody>
                    <a:bodyPr/>
                    <a:lstStyle/>
                    <a:p>
                      <a:pPr algn="ctr">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bl>
          </a:graphicData>
        </a:graphic>
      </p:graphicFrame>
      <p:sp>
        <p:nvSpPr>
          <p:cNvPr id="8" name="Geschweifte Klammer links 7"/>
          <p:cNvSpPr/>
          <p:nvPr/>
        </p:nvSpPr>
        <p:spPr>
          <a:xfrm>
            <a:off x="1835696" y="2420888"/>
            <a:ext cx="155630" cy="1008112"/>
          </a:xfrm>
          <a:prstGeom prst="leftBrace">
            <a:avLst>
              <a:gd name="adj1" fmla="val 38719"/>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9" name="Geschweifte Klammer links 8"/>
          <p:cNvSpPr/>
          <p:nvPr/>
        </p:nvSpPr>
        <p:spPr>
          <a:xfrm>
            <a:off x="1835696" y="3429000"/>
            <a:ext cx="158636" cy="2169443"/>
          </a:xfrm>
          <a:prstGeom prst="leftBrace">
            <a:avLst>
              <a:gd name="adj1" fmla="val 38719"/>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0" name="Geschweifte Klammer links 9"/>
          <p:cNvSpPr/>
          <p:nvPr/>
        </p:nvSpPr>
        <p:spPr>
          <a:xfrm>
            <a:off x="1835696" y="5572140"/>
            <a:ext cx="144016" cy="1152000"/>
          </a:xfrm>
          <a:prstGeom prst="leftBrace">
            <a:avLst>
              <a:gd name="adj1" fmla="val 38719"/>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1" name="Textfeld 10"/>
          <p:cNvSpPr txBox="1"/>
          <p:nvPr/>
        </p:nvSpPr>
        <p:spPr>
          <a:xfrm>
            <a:off x="0" y="2780928"/>
            <a:ext cx="1835696" cy="2616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dirty="0" smtClean="0"/>
              <a:t>I. </a:t>
            </a:r>
            <a:r>
              <a:rPr lang="en-GB" sz="1100" dirty="0" err="1" smtClean="0"/>
              <a:t>Kundenleitwerte</a:t>
            </a:r>
            <a:endParaRPr lang="en-GB" sz="1100" dirty="0"/>
          </a:p>
        </p:txBody>
      </p:sp>
      <p:sp>
        <p:nvSpPr>
          <p:cNvPr id="12" name="Textfeld 11"/>
          <p:cNvSpPr txBox="1"/>
          <p:nvPr/>
        </p:nvSpPr>
        <p:spPr>
          <a:xfrm>
            <a:off x="0" y="4221088"/>
            <a:ext cx="1835696" cy="6001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dirty="0" smtClean="0"/>
              <a:t>II. </a:t>
            </a:r>
            <a:r>
              <a:rPr lang="en-GB" sz="1100" dirty="0" err="1" smtClean="0"/>
              <a:t>Wirkungsbeziehungen</a:t>
            </a:r>
            <a:r>
              <a:rPr lang="en-GB" sz="1100" dirty="0" smtClean="0"/>
              <a:t> in den Fishbone-</a:t>
            </a:r>
            <a:r>
              <a:rPr lang="en-GB" sz="1100" dirty="0" err="1" smtClean="0"/>
              <a:t>Diagrammen</a:t>
            </a:r>
            <a:endParaRPr lang="en-GB" sz="1100" dirty="0"/>
          </a:p>
        </p:txBody>
      </p:sp>
      <p:sp>
        <p:nvSpPr>
          <p:cNvPr id="13" name="Textfeld 12"/>
          <p:cNvSpPr txBox="1"/>
          <p:nvPr/>
        </p:nvSpPr>
        <p:spPr>
          <a:xfrm>
            <a:off x="0" y="5949280"/>
            <a:ext cx="1835696" cy="6001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dirty="0" smtClean="0"/>
              <a:t>III. </a:t>
            </a:r>
            <a:r>
              <a:rPr lang="en-GB" sz="1100" dirty="0" err="1" smtClean="0"/>
              <a:t>Zufriedenheit</a:t>
            </a:r>
            <a:r>
              <a:rPr lang="en-GB" sz="1100" dirty="0" smtClean="0"/>
              <a:t>, </a:t>
            </a:r>
          </a:p>
          <a:p>
            <a:r>
              <a:rPr lang="en-GB" sz="1100" dirty="0" err="1" smtClean="0"/>
              <a:t>Wiederkauf</a:t>
            </a:r>
            <a:r>
              <a:rPr lang="en-GB" sz="1100" dirty="0" smtClean="0"/>
              <a:t>, </a:t>
            </a:r>
          </a:p>
          <a:p>
            <a:r>
              <a:rPr lang="en-GB" sz="1100" dirty="0" err="1" smtClean="0"/>
              <a:t>Weiterempfehlung</a:t>
            </a:r>
            <a:endParaRPr lang="en-GB" sz="11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Schritt 1: Risiko-Nutzen-Screening</a:t>
            </a:r>
            <a:endParaRPr lang="de-DE" dirty="0"/>
          </a:p>
        </p:txBody>
      </p:sp>
      <p:sp>
        <p:nvSpPr>
          <p:cNvPr id="3" name="Inhaltsplatzhalter 2"/>
          <p:cNvSpPr>
            <a:spLocks noGrp="1"/>
          </p:cNvSpPr>
          <p:nvPr>
            <p:ph idx="1"/>
          </p:nvPr>
        </p:nvSpPr>
        <p:spPr>
          <a:xfrm>
            <a:off x="179512" y="2132856"/>
            <a:ext cx="8785225" cy="288033"/>
          </a:xfrm>
        </p:spPr>
        <p:txBody>
          <a:bodyPr/>
          <a:lstStyle/>
          <a:p>
            <a:r>
              <a:rPr lang="de-CH" sz="1200" dirty="0" smtClean="0"/>
              <a:t>Kreuzen Sie jeweils die zutreffende Antwort an.</a:t>
            </a:r>
            <a:endParaRPr lang="de-DE" sz="1200" dirty="0"/>
          </a:p>
        </p:txBody>
      </p:sp>
      <p:sp>
        <p:nvSpPr>
          <p:cNvPr id="4" name="Foliennummernplatzhalter 3"/>
          <p:cNvSpPr>
            <a:spLocks noGrp="1"/>
          </p:cNvSpPr>
          <p:nvPr>
            <p:ph type="sldNum" sz="quarter" idx="10"/>
          </p:nvPr>
        </p:nvSpPr>
        <p:spPr/>
        <p:txBody>
          <a:bodyPr/>
          <a:lstStyle/>
          <a:p>
            <a:fld id="{1B081D84-7461-4751-B538-5E930955CB74}" type="slidenum">
              <a:rPr lang="de-CH" smtClean="0"/>
              <a:pPr/>
              <a:t>4</a:t>
            </a:fld>
            <a:endParaRPr lang="de-CH">
              <a:latin typeface="Lucida Sans Unicode" pitchFamily="34" charset="0"/>
            </a:endParaRPr>
          </a:p>
        </p:txBody>
      </p:sp>
      <p:pic>
        <p:nvPicPr>
          <p:cNvPr id="5" name="Picture 3" descr="C:\Users\ujuettne\AppData\Local\Microsoft\Windows\Temporary Internet Files\Content.IE5\YC330E5M\MC90043982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556792"/>
            <a:ext cx="434495" cy="38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eck 5"/>
          <p:cNvSpPr/>
          <p:nvPr/>
        </p:nvSpPr>
        <p:spPr>
          <a:xfrm>
            <a:off x="755576" y="1556792"/>
            <a:ext cx="1003801" cy="276999"/>
          </a:xfrm>
          <a:prstGeom prst="rect">
            <a:avLst/>
          </a:prstGeom>
        </p:spPr>
        <p:txBody>
          <a:bodyPr wrap="none">
            <a:spAutoFit/>
          </a:bodyPr>
          <a:lstStyle/>
          <a:p>
            <a:r>
              <a:rPr lang="de-CH" sz="1200" dirty="0" smtClean="0">
                <a:latin typeface="+mj-lt"/>
              </a:rPr>
              <a:t>Umsetzung </a:t>
            </a:r>
          </a:p>
        </p:txBody>
      </p:sp>
      <p:graphicFrame>
        <p:nvGraphicFramePr>
          <p:cNvPr id="7" name="Group 292"/>
          <p:cNvGraphicFramePr>
            <a:graphicFrameLocks noGrp="1"/>
          </p:cNvGraphicFramePr>
          <p:nvPr>
            <p:extLst>
              <p:ext uri="{D42A27DB-BD31-4B8C-83A1-F6EECF244321}">
                <p14:modId xmlns:p14="http://schemas.microsoft.com/office/powerpoint/2010/main" val="2083791585"/>
              </p:ext>
            </p:extLst>
          </p:nvPr>
        </p:nvGraphicFramePr>
        <p:xfrm>
          <a:off x="179512" y="2564904"/>
          <a:ext cx="8712968" cy="3354766"/>
        </p:xfrm>
        <a:graphic>
          <a:graphicData uri="http://schemas.openxmlformats.org/drawingml/2006/table">
            <a:tbl>
              <a:tblPr/>
              <a:tblGrid>
                <a:gridCol w="6574329"/>
                <a:gridCol w="1108923"/>
                <a:gridCol w="1029716"/>
              </a:tblGrid>
              <a:tr h="5605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sz="1200" b="0" i="0" u="none" strike="noStrike" cap="none" normalizeH="0" baseline="0" dirty="0" smtClean="0">
                          <a:ln>
                            <a:noFill/>
                          </a:ln>
                          <a:solidFill>
                            <a:srgbClr val="FFFFFF"/>
                          </a:solidFill>
                          <a:effectLst/>
                          <a:latin typeface="+mj-lt"/>
                          <a:ea typeface="Times New Roman" pitchFamily="18" charset="0"/>
                          <a:cs typeface="Arial" charset="0"/>
                        </a:rPr>
                        <a:t>Sollen und wollen wir? </a:t>
                      </a:r>
                    </a:p>
                  </a:txBody>
                  <a:tcPr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8C8C8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CH" sz="24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8C8C8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CH"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8C8C8C"/>
                    </a:solidFill>
                  </a:tcPr>
                </a:tc>
              </a:tr>
              <a:tr h="558845">
                <a:tc>
                  <a:txBody>
                    <a:bodyPr/>
                    <a:lstStyle/>
                    <a:p>
                      <a:pPr marL="228600" marR="0" lvl="0" indent="-228600" algn="l" defTabSz="914400" rtl="0" eaLnBrk="1" fontAlgn="base" latinLnBrk="0" hangingPunct="1">
                        <a:lnSpc>
                          <a:spcPct val="100000"/>
                        </a:lnSpc>
                        <a:spcBef>
                          <a:spcPct val="0"/>
                        </a:spcBef>
                        <a:spcAft>
                          <a:spcPct val="0"/>
                        </a:spcAft>
                        <a:buClrTx/>
                        <a:buSzTx/>
                        <a:buFont typeface="+mj-lt"/>
                        <a:buAutoNum type="arabicPeriod"/>
                        <a:tabLst/>
                      </a:pPr>
                      <a:r>
                        <a:rPr lang="de-CH" sz="1000" dirty="0" smtClean="0">
                          <a:solidFill>
                            <a:schemeClr val="tx1"/>
                          </a:solidFill>
                          <a:latin typeface="+mj-lt"/>
                        </a:rPr>
                        <a:t>Wir sind überzeugt, </a:t>
                      </a:r>
                      <a:r>
                        <a:rPr lang="de-CH" sz="1000" b="0" dirty="0" smtClean="0">
                          <a:solidFill>
                            <a:schemeClr val="tx1"/>
                          </a:solidFill>
                          <a:latin typeface="+mj-lt"/>
                        </a:rPr>
                        <a:t>dass Kundenerlebnisse und nicht nur die</a:t>
                      </a:r>
                      <a:r>
                        <a:rPr lang="de-CH" sz="1000" b="0" baseline="0" dirty="0" smtClean="0">
                          <a:solidFill>
                            <a:schemeClr val="tx1"/>
                          </a:solidFill>
                          <a:latin typeface="+mj-lt"/>
                        </a:rPr>
                        <a:t> Qualität unserer Leistungen </a:t>
                      </a:r>
                      <a:r>
                        <a:rPr lang="de-CH" sz="1000" b="0" u="none" dirty="0" smtClean="0">
                          <a:solidFill>
                            <a:schemeClr val="tx1"/>
                          </a:solidFill>
                          <a:latin typeface="+mj-lt"/>
                        </a:rPr>
                        <a:t>einen wesentlichen</a:t>
                      </a:r>
                      <a:r>
                        <a:rPr lang="de-CH" sz="1000" b="0" u="none" baseline="0" dirty="0" smtClean="0">
                          <a:solidFill>
                            <a:schemeClr val="tx1"/>
                          </a:solidFill>
                          <a:latin typeface="+mj-lt"/>
                        </a:rPr>
                        <a:t> </a:t>
                      </a:r>
                      <a:r>
                        <a:rPr lang="de-CH" sz="1000" b="0" u="none" dirty="0" smtClean="0">
                          <a:solidFill>
                            <a:schemeClr val="tx1"/>
                          </a:solidFill>
                          <a:latin typeface="+mj-lt"/>
                        </a:rPr>
                        <a:t>Erfolgsfaktor im </a:t>
                      </a:r>
                      <a:r>
                        <a:rPr lang="de-CH" sz="1000" u="none" dirty="0" smtClean="0">
                          <a:solidFill>
                            <a:schemeClr val="tx1"/>
                          </a:solidFill>
                          <a:latin typeface="+mj-lt"/>
                        </a:rPr>
                        <a:t>Wettbewerb </a:t>
                      </a:r>
                      <a:r>
                        <a:rPr lang="de-CH" sz="1000" dirty="0" smtClean="0">
                          <a:solidFill>
                            <a:schemeClr val="tx1"/>
                          </a:solidFill>
                          <a:latin typeface="+mj-lt"/>
                        </a:rPr>
                        <a:t>darstellen</a:t>
                      </a:r>
                      <a:r>
                        <a:rPr lang="de-CH" sz="1000" dirty="0" smtClean="0">
                          <a:latin typeface="+mj-lt"/>
                        </a:rPr>
                        <a:t>.</a:t>
                      </a: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30000"/>
                        </a:spcBef>
                        <a:spcAft>
                          <a:spcPct val="10000"/>
                        </a:spcAft>
                        <a:buClrTx/>
                        <a:buSzTx/>
                        <a:buFontTx/>
                        <a:buNone/>
                        <a:tabLst>
                          <a:tab pos="2514600" algn="l"/>
                        </a:tabLst>
                      </a:pPr>
                      <a:r>
                        <a:rPr kumimoji="0" lang="de-CH"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sym typeface="Wingdings" pitchFamily="2" charset="2"/>
                        </a:rPr>
                        <a:t></a:t>
                      </a: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30000"/>
                        </a:spcBef>
                        <a:spcAft>
                          <a:spcPct val="10000"/>
                        </a:spcAft>
                        <a:buClrTx/>
                        <a:buSzTx/>
                        <a:buFontTx/>
                        <a:buNone/>
                        <a:tabLst>
                          <a:tab pos="2514600" algn="l"/>
                        </a:tabLst>
                      </a:pPr>
                      <a:r>
                        <a:rPr kumimoji="0" lang="de-CH" sz="2400" b="0" i="0" u="none" strike="noStrike" cap="none" normalizeH="0" baseline="0" dirty="0" smtClean="0">
                          <a:ln>
                            <a:noFill/>
                          </a:ln>
                          <a:solidFill>
                            <a:schemeClr val="tx1"/>
                          </a:solidFill>
                          <a:effectLst/>
                          <a:latin typeface="Times New Roman" pitchFamily="18" charset="0"/>
                          <a:sym typeface="Wingdings" pitchFamily="2" charset="2"/>
                        </a:rPr>
                        <a:t></a:t>
                      </a: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r>
              <a:tr h="558845">
                <a:tc>
                  <a:txBody>
                    <a:bodyPr/>
                    <a:lstStyle/>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2"/>
                        <a:tabLst/>
                        <a:defRPr/>
                      </a:pPr>
                      <a:r>
                        <a:rPr lang="de-CH" sz="1000" kern="1200" dirty="0" smtClean="0">
                          <a:solidFill>
                            <a:schemeClr val="tx1"/>
                          </a:solidFill>
                          <a:latin typeface="+mj-lt"/>
                          <a:ea typeface="+mn-ea"/>
                          <a:cs typeface="+mn-cs"/>
                        </a:rPr>
                        <a:t>Das Thema Kundenerlebnismanagement</a:t>
                      </a:r>
                      <a:r>
                        <a:rPr lang="de-CH" sz="1000" kern="1200" baseline="0" dirty="0" smtClean="0">
                          <a:solidFill>
                            <a:schemeClr val="tx1"/>
                          </a:solidFill>
                          <a:latin typeface="+mj-lt"/>
                          <a:ea typeface="+mn-ea"/>
                          <a:cs typeface="+mn-cs"/>
                        </a:rPr>
                        <a:t> </a:t>
                      </a:r>
                      <a:r>
                        <a:rPr lang="de-CH" sz="1000" kern="1200" dirty="0" smtClean="0">
                          <a:solidFill>
                            <a:schemeClr val="tx1"/>
                          </a:solidFill>
                          <a:latin typeface="+mj-lt"/>
                          <a:ea typeface="+mn-ea"/>
                          <a:cs typeface="+mn-cs"/>
                        </a:rPr>
                        <a:t>ist vereinbar mit unserer Unternehmensstrategie und unseren Zielen.</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2"/>
                        <a:tabLst/>
                      </a:pPr>
                      <a:endParaRPr lang="de-CH" sz="1000" kern="1200" dirty="0" smtClean="0">
                        <a:solidFill>
                          <a:schemeClr val="tx1"/>
                        </a:solidFill>
                        <a:latin typeface="+mj-lt"/>
                        <a:ea typeface="+mn-ea"/>
                        <a:cs typeface="+mn-cs"/>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30000"/>
                        </a:spcBef>
                        <a:spcAft>
                          <a:spcPct val="10000"/>
                        </a:spcAft>
                        <a:buClrTx/>
                        <a:buSzTx/>
                        <a:buFontTx/>
                        <a:buNone/>
                        <a:tabLst>
                          <a:tab pos="2514600" algn="l"/>
                        </a:tabLst>
                      </a:pPr>
                      <a:r>
                        <a:rPr kumimoji="0" lang="de-CH"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sym typeface="Wingdings" pitchFamily="2" charset="2"/>
                        </a:rPr>
                        <a:t></a:t>
                      </a: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30000"/>
                        </a:spcBef>
                        <a:spcAft>
                          <a:spcPct val="10000"/>
                        </a:spcAft>
                        <a:buClrTx/>
                        <a:buSzTx/>
                        <a:buFontTx/>
                        <a:buNone/>
                        <a:tabLst>
                          <a:tab pos="2514600" algn="l"/>
                        </a:tabLst>
                      </a:pPr>
                      <a:r>
                        <a:rPr kumimoji="0" lang="de-CH" sz="2400" b="0" i="0" u="none" strike="noStrike" cap="none" normalizeH="0" baseline="0" dirty="0" smtClean="0">
                          <a:ln>
                            <a:noFill/>
                          </a:ln>
                          <a:solidFill>
                            <a:schemeClr val="tx1"/>
                          </a:solidFill>
                          <a:effectLst/>
                          <a:latin typeface="Times New Roman" pitchFamily="18" charset="0"/>
                          <a:sym typeface="Wingdings" pitchFamily="2" charset="2"/>
                        </a:rPr>
                        <a:t></a:t>
                      </a: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r>
              <a:tr h="558845">
                <a:tc>
                  <a:txBody>
                    <a:bodyPr/>
                    <a:lstStyle/>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3"/>
                        <a:tabLst/>
                      </a:pPr>
                      <a:r>
                        <a:rPr kumimoji="0" lang="de-CH" sz="1000" b="0" i="0" u="none" strike="noStrike" kern="1200" cap="none" normalizeH="0" baseline="0" dirty="0" smtClean="0">
                          <a:ln>
                            <a:noFill/>
                          </a:ln>
                          <a:solidFill>
                            <a:schemeClr val="tx1"/>
                          </a:solidFill>
                          <a:effectLst/>
                          <a:latin typeface="+mj-lt"/>
                          <a:ea typeface="Times New Roman" pitchFamily="18" charset="0"/>
                          <a:cs typeface="Arial" charset="0"/>
                        </a:rPr>
                        <a:t>Wir wollen uns mithilfe von Kundenerlebnissen vom Wettbewerb differenzieren. </a:t>
                      </a: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30000"/>
                        </a:spcBef>
                        <a:spcAft>
                          <a:spcPct val="10000"/>
                        </a:spcAft>
                        <a:buClrTx/>
                        <a:buSzTx/>
                        <a:buFontTx/>
                        <a:buNone/>
                        <a:tabLst>
                          <a:tab pos="2514600" algn="l"/>
                        </a:tabLst>
                      </a:pPr>
                      <a:r>
                        <a:rPr kumimoji="0" lang="de-CH"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sym typeface="Wingdings" pitchFamily="2" charset="2"/>
                        </a:rPr>
                        <a:t></a:t>
                      </a: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30000"/>
                        </a:spcBef>
                        <a:spcAft>
                          <a:spcPct val="10000"/>
                        </a:spcAft>
                        <a:buClrTx/>
                        <a:buSzTx/>
                        <a:buFontTx/>
                        <a:buNone/>
                        <a:tabLst>
                          <a:tab pos="2514600" algn="l"/>
                        </a:tabLst>
                      </a:pPr>
                      <a:r>
                        <a:rPr kumimoji="0" lang="de-CH" sz="2400" b="0" i="0" u="none" strike="noStrike" cap="none" normalizeH="0" baseline="0" dirty="0" smtClean="0">
                          <a:ln>
                            <a:noFill/>
                          </a:ln>
                          <a:solidFill>
                            <a:schemeClr val="tx1"/>
                          </a:solidFill>
                          <a:effectLst/>
                          <a:latin typeface="Times New Roman" pitchFamily="18" charset="0"/>
                          <a:sym typeface="Wingdings" pitchFamily="2" charset="2"/>
                        </a:rPr>
                        <a:t></a:t>
                      </a: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r>
              <a:tr h="558845">
                <a:tc>
                  <a:txBody>
                    <a:bodyPr/>
                    <a:lstStyle/>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4"/>
                        <a:tabLst/>
                      </a:pPr>
                      <a:r>
                        <a:rPr kumimoji="0" lang="de-CH" sz="1000" b="0" i="0" u="none" strike="noStrike" kern="1200" cap="none" normalizeH="0" baseline="0" dirty="0" smtClean="0">
                          <a:ln>
                            <a:noFill/>
                          </a:ln>
                          <a:solidFill>
                            <a:schemeClr val="tx1"/>
                          </a:solidFill>
                          <a:effectLst/>
                          <a:latin typeface="+mj-lt"/>
                          <a:ea typeface="Times New Roman" pitchFamily="18" charset="0"/>
                          <a:cs typeface="Arial" charset="0"/>
                        </a:rPr>
                        <a:t>Wir sehen den Kunden als Hauptakteur seines Kundenerlebnisses und geben ihm Spielräume zur Gestaltung.</a:t>
                      </a:r>
                    </a:p>
                    <a:p>
                      <a:pPr marL="228600" marR="0" lvl="0" indent="-228600" algn="l" defTabSz="914400" rtl="0" eaLnBrk="1" fontAlgn="base" latinLnBrk="0" hangingPunct="1">
                        <a:lnSpc>
                          <a:spcPct val="100000"/>
                        </a:lnSpc>
                        <a:spcBef>
                          <a:spcPct val="0"/>
                        </a:spcBef>
                        <a:spcAft>
                          <a:spcPct val="0"/>
                        </a:spcAft>
                        <a:buClrTx/>
                        <a:buSzTx/>
                        <a:buFont typeface="+mj-lt"/>
                        <a:buNone/>
                        <a:tabLst/>
                      </a:pPr>
                      <a:endParaRPr kumimoji="0" lang="de-CH" sz="1000" b="0" i="0" u="none" strike="noStrike" kern="1200" cap="none" normalizeH="0" baseline="0" dirty="0" smtClean="0">
                        <a:ln>
                          <a:noFill/>
                        </a:ln>
                        <a:solidFill>
                          <a:schemeClr val="tx1"/>
                        </a:solidFill>
                        <a:effectLst/>
                        <a:latin typeface="+mj-lt"/>
                        <a:ea typeface="Times New Roman" pitchFamily="18" charset="0"/>
                        <a:cs typeface="Arial" charset="0"/>
                      </a:endParaRP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30000"/>
                        </a:spcBef>
                        <a:spcAft>
                          <a:spcPct val="10000"/>
                        </a:spcAft>
                        <a:buClrTx/>
                        <a:buSzTx/>
                        <a:buFontTx/>
                        <a:buNone/>
                        <a:tabLst>
                          <a:tab pos="2514600" algn="l"/>
                        </a:tabLst>
                      </a:pPr>
                      <a:r>
                        <a:rPr kumimoji="0" lang="de-CH"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sym typeface="Wingdings" pitchFamily="2" charset="2"/>
                        </a:rPr>
                        <a:t></a:t>
                      </a: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30000"/>
                        </a:spcBef>
                        <a:spcAft>
                          <a:spcPct val="10000"/>
                        </a:spcAft>
                        <a:buClrTx/>
                        <a:buSzTx/>
                        <a:buFontTx/>
                        <a:buNone/>
                        <a:tabLst>
                          <a:tab pos="2514600" algn="l"/>
                        </a:tabLst>
                      </a:pPr>
                      <a:r>
                        <a:rPr kumimoji="0" lang="de-CH" sz="2400" b="0" i="0" u="none" strike="noStrike" cap="none" normalizeH="0" baseline="0" dirty="0" smtClean="0">
                          <a:ln>
                            <a:noFill/>
                          </a:ln>
                          <a:solidFill>
                            <a:schemeClr val="tx1"/>
                          </a:solidFill>
                          <a:effectLst/>
                          <a:latin typeface="Times New Roman" pitchFamily="18" charset="0"/>
                          <a:sym typeface="Wingdings" pitchFamily="2" charset="2"/>
                        </a:rPr>
                        <a:t></a:t>
                      </a: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r>
              <a:tr h="558845">
                <a:tc>
                  <a:txBody>
                    <a:bodyPr/>
                    <a:lstStyle/>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5"/>
                        <a:tabLst/>
                      </a:pPr>
                      <a:r>
                        <a:rPr kumimoji="0" lang="de-CH" sz="1000" b="0" i="0" u="none" strike="noStrike" kern="1200" cap="none" normalizeH="0" baseline="0" dirty="0" smtClean="0">
                          <a:ln>
                            <a:noFill/>
                          </a:ln>
                          <a:solidFill>
                            <a:schemeClr val="tx1"/>
                          </a:solidFill>
                          <a:effectLst/>
                          <a:latin typeface="+mj-lt"/>
                          <a:ea typeface="Times New Roman" pitchFamily="18" charset="0"/>
                          <a:cs typeface="Arial" charset="0"/>
                        </a:rPr>
                        <a:t>Wir sehen die Rolle unseres Unternehmens und unserer Mitarbeitenden als Berater, Unterstützer und Coach</a:t>
                      </a:r>
                      <a:br>
                        <a:rPr kumimoji="0" lang="de-CH" sz="1000" b="0" i="0" u="none" strike="noStrike" kern="1200" cap="none" normalizeH="0" baseline="0" dirty="0" smtClean="0">
                          <a:ln>
                            <a:noFill/>
                          </a:ln>
                          <a:solidFill>
                            <a:schemeClr val="tx1"/>
                          </a:solidFill>
                          <a:effectLst/>
                          <a:latin typeface="+mj-lt"/>
                          <a:ea typeface="Times New Roman" pitchFamily="18" charset="0"/>
                          <a:cs typeface="Arial" charset="0"/>
                        </a:rPr>
                      </a:br>
                      <a:r>
                        <a:rPr kumimoji="0" lang="de-CH" sz="1000" b="0" i="0" u="none" strike="noStrike" kern="1200" cap="none" normalizeH="0" baseline="0" dirty="0" smtClean="0">
                          <a:ln>
                            <a:noFill/>
                          </a:ln>
                          <a:solidFill>
                            <a:schemeClr val="tx1"/>
                          </a:solidFill>
                          <a:effectLst/>
                          <a:latin typeface="+mj-lt"/>
                          <a:ea typeface="Times New Roman" pitchFamily="18" charset="0"/>
                          <a:cs typeface="Arial" charset="0"/>
                        </a:rPr>
                        <a:t>des Kunden.</a:t>
                      </a: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30000"/>
                        </a:spcBef>
                        <a:spcAft>
                          <a:spcPct val="10000"/>
                        </a:spcAft>
                        <a:buClrTx/>
                        <a:buSzTx/>
                        <a:buFontTx/>
                        <a:buNone/>
                        <a:tabLst>
                          <a:tab pos="2514600" algn="l"/>
                        </a:tabLst>
                      </a:pPr>
                      <a:r>
                        <a:rPr kumimoji="0" lang="de-CH" sz="2400" b="0" i="0" u="none" strike="noStrike" cap="none" normalizeH="0" baseline="0" dirty="0" smtClean="0">
                          <a:ln>
                            <a:noFill/>
                          </a:ln>
                          <a:solidFill>
                            <a:schemeClr val="tx1"/>
                          </a:solidFill>
                          <a:effectLst/>
                          <a:latin typeface="Times New Roman" pitchFamily="18" charset="0"/>
                          <a:ea typeface="Times New Roman" pitchFamily="18" charset="0"/>
                          <a:cs typeface="Arial" charset="0"/>
                          <a:sym typeface="Wingdings" pitchFamily="2" charset="2"/>
                        </a:rPr>
                        <a:t></a:t>
                      </a: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30000"/>
                        </a:spcBef>
                        <a:spcAft>
                          <a:spcPct val="10000"/>
                        </a:spcAft>
                        <a:buClrTx/>
                        <a:buSzTx/>
                        <a:buFontTx/>
                        <a:buNone/>
                        <a:tabLst>
                          <a:tab pos="2514600" algn="l"/>
                        </a:tabLst>
                      </a:pPr>
                      <a:r>
                        <a:rPr kumimoji="0" lang="de-CH" sz="2400" b="0" i="0" u="none" strike="noStrike" cap="none" normalizeH="0" baseline="0" dirty="0" smtClean="0">
                          <a:ln>
                            <a:noFill/>
                          </a:ln>
                          <a:solidFill>
                            <a:schemeClr val="tx1"/>
                          </a:solidFill>
                          <a:effectLst/>
                          <a:latin typeface="Times New Roman" pitchFamily="18" charset="0"/>
                          <a:sym typeface="Wingdings" pitchFamily="2" charset="2"/>
                        </a:rPr>
                        <a:t></a:t>
                      </a:r>
                    </a:p>
                  </a:txBody>
                  <a:tcP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Schritt 9: Operative Synthese</a:t>
            </a:r>
            <a:endParaRPr lang="de-DE" dirty="0"/>
          </a:p>
        </p:txBody>
      </p:sp>
      <p:sp>
        <p:nvSpPr>
          <p:cNvPr id="3" name="Inhaltsplatzhalter 2"/>
          <p:cNvSpPr>
            <a:spLocks noGrp="1"/>
          </p:cNvSpPr>
          <p:nvPr>
            <p:ph idx="1"/>
          </p:nvPr>
        </p:nvSpPr>
        <p:spPr>
          <a:xfrm>
            <a:off x="179388" y="1988839"/>
            <a:ext cx="8785225" cy="360041"/>
          </a:xfrm>
        </p:spPr>
        <p:txBody>
          <a:bodyPr/>
          <a:lstStyle/>
          <a:p>
            <a:pPr marL="0"/>
            <a:r>
              <a:rPr lang="de-CH" sz="1200" dirty="0" smtClean="0"/>
              <a:t>Identifizieren Sie, welchem Szenario Ihre Situation entspricht, und diagnostizieren Sie damit gegebenenfalls Ihren Handlungsbedarf (siehe nächste Folie). </a:t>
            </a:r>
          </a:p>
          <a:p>
            <a:pPr marL="0"/>
            <a:endParaRPr lang="de-DE" sz="1200" dirty="0"/>
          </a:p>
        </p:txBody>
      </p:sp>
      <p:sp>
        <p:nvSpPr>
          <p:cNvPr id="4" name="Foliennummernplatzhalter 3"/>
          <p:cNvSpPr>
            <a:spLocks noGrp="1"/>
          </p:cNvSpPr>
          <p:nvPr>
            <p:ph type="sldNum" sz="quarter" idx="10"/>
          </p:nvPr>
        </p:nvSpPr>
        <p:spPr/>
        <p:txBody>
          <a:bodyPr/>
          <a:lstStyle/>
          <a:p>
            <a:fld id="{1B081D84-7461-4751-B538-5E930955CB74}" type="slidenum">
              <a:rPr lang="de-CH" smtClean="0"/>
              <a:pPr/>
              <a:t>40</a:t>
            </a:fld>
            <a:endParaRPr lang="de-CH">
              <a:latin typeface="Lucida Sans Unicode" pitchFamily="34" charset="0"/>
            </a:endParaRPr>
          </a:p>
        </p:txBody>
      </p:sp>
      <p:sp>
        <p:nvSpPr>
          <p:cNvPr id="5" name="Inhaltsplatzhalter 2"/>
          <p:cNvSpPr txBox="1">
            <a:spLocks/>
          </p:cNvSpPr>
          <p:nvPr/>
        </p:nvSpPr>
        <p:spPr bwMode="auto">
          <a:xfrm>
            <a:off x="539552" y="1556792"/>
            <a:ext cx="1008112" cy="21602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10000"/>
              </a:spcAft>
              <a:buClrTx/>
              <a:buSzTx/>
              <a:buFontTx/>
              <a:buNone/>
              <a:tabLst>
                <a:tab pos="2514600" algn="l"/>
              </a:tabLst>
              <a:defRPr/>
            </a:pPr>
            <a:r>
              <a:rPr kumimoji="0" lang="de-CH" sz="1600" b="0" i="0" u="none" strike="noStrike" kern="0" cap="none" spc="0" normalizeH="0" baseline="0" noProof="0" dirty="0" smtClean="0">
                <a:ln>
                  <a:noFill/>
                </a:ln>
                <a:solidFill>
                  <a:schemeClr val="tx1"/>
                </a:solidFill>
                <a:effectLst/>
                <a:uLnTx/>
                <a:uFillTx/>
                <a:latin typeface="+mn-lt"/>
                <a:ea typeface="+mn-ea"/>
                <a:cs typeface="+mn-cs"/>
                <a:sym typeface="Wingdings"/>
              </a:rPr>
              <a:t>Evaluation</a:t>
            </a:r>
            <a:endParaRPr kumimoji="0" lang="de-CH" sz="16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30000"/>
              </a:spcBef>
              <a:spcAft>
                <a:spcPct val="10000"/>
              </a:spcAft>
              <a:buClrTx/>
              <a:buSzTx/>
              <a:buFontTx/>
              <a:buNone/>
              <a:tabLst>
                <a:tab pos="2514600" algn="l"/>
              </a:tabLst>
              <a:defRPr/>
            </a:pPr>
            <a:endParaRPr kumimoji="0" lang="de-CH" sz="16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30000"/>
              </a:spcBef>
              <a:spcAft>
                <a:spcPct val="10000"/>
              </a:spcAft>
              <a:buClrTx/>
              <a:buSzTx/>
              <a:buFontTx/>
              <a:buNone/>
              <a:tabLst>
                <a:tab pos="2514600" algn="l"/>
              </a:tabLst>
              <a:defRPr/>
            </a:pPr>
            <a:endParaRPr kumimoji="0" lang="de-CH" sz="16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30000"/>
              </a:spcBef>
              <a:spcAft>
                <a:spcPct val="10000"/>
              </a:spcAft>
              <a:buClrTx/>
              <a:buSzTx/>
              <a:buFontTx/>
              <a:buNone/>
              <a:tabLst>
                <a:tab pos="2514600" algn="l"/>
              </a:tabLst>
              <a:defRPr/>
            </a:pPr>
            <a:endParaRPr kumimoji="0" lang="de-CH" sz="16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30000"/>
              </a:spcBef>
              <a:spcAft>
                <a:spcPct val="10000"/>
              </a:spcAft>
              <a:buClrTx/>
              <a:buSzTx/>
              <a:buFontTx/>
              <a:buNone/>
              <a:tabLst>
                <a:tab pos="2514600" algn="l"/>
              </a:tabLst>
              <a:defRPr/>
            </a:pPr>
            <a:endParaRPr kumimoji="0" lang="en-GB" sz="1600" b="0" i="0" u="none" strike="noStrike" kern="0" cap="none" spc="0" normalizeH="0" baseline="0" noProof="0" dirty="0">
              <a:ln>
                <a:noFill/>
              </a:ln>
              <a:solidFill>
                <a:schemeClr val="tx1"/>
              </a:solidFill>
              <a:effectLst/>
              <a:uLnTx/>
              <a:uFillTx/>
              <a:latin typeface="+mn-lt"/>
              <a:ea typeface="+mn-ea"/>
              <a:cs typeface="+mn-cs"/>
            </a:endParaRPr>
          </a:p>
        </p:txBody>
      </p:sp>
      <p:sp>
        <p:nvSpPr>
          <p:cNvPr id="6" name="Textfeld 5"/>
          <p:cNvSpPr txBox="1"/>
          <p:nvPr/>
        </p:nvSpPr>
        <p:spPr>
          <a:xfrm>
            <a:off x="107504" y="1484784"/>
            <a:ext cx="389850" cy="369332"/>
          </a:xfrm>
          <a:prstGeom prst="rect">
            <a:avLst/>
          </a:prstGeom>
          <a:noFill/>
        </p:spPr>
        <p:txBody>
          <a:bodyPr wrap="none" rtlCol="0">
            <a:spAutoFit/>
          </a:bodyPr>
          <a:lstStyle/>
          <a:p>
            <a:r>
              <a:rPr lang="de-CH" dirty="0" smtClean="0">
                <a:sym typeface="Wingdings"/>
              </a:rPr>
              <a:t></a:t>
            </a:r>
            <a:endParaRPr lang="de-DE" dirty="0"/>
          </a:p>
        </p:txBody>
      </p:sp>
      <p:sp>
        <p:nvSpPr>
          <p:cNvPr id="8" name="Textfeld 7"/>
          <p:cNvSpPr txBox="1"/>
          <p:nvPr/>
        </p:nvSpPr>
        <p:spPr>
          <a:xfrm>
            <a:off x="5292080" y="2636912"/>
            <a:ext cx="3815468" cy="2862322"/>
          </a:xfrm>
          <a:prstGeom prst="rect">
            <a:avLst/>
          </a:prstGeom>
          <a:noFill/>
        </p:spPr>
        <p:txBody>
          <a:bodyPr wrap="none" rtlCol="0">
            <a:spAutoFit/>
          </a:bodyPr>
          <a:lstStyle/>
          <a:p>
            <a:r>
              <a:rPr lang="de-CH" sz="1200" dirty="0" smtClean="0">
                <a:latin typeface="+mj-lt"/>
              </a:rPr>
              <a:t>Kurzbeschrieb Szenarien:</a:t>
            </a:r>
          </a:p>
          <a:p>
            <a:endParaRPr lang="de-CH" sz="1200" dirty="0" smtClean="0">
              <a:latin typeface="+mj-lt"/>
            </a:endParaRPr>
          </a:p>
          <a:p>
            <a:r>
              <a:rPr lang="de-CH" sz="1200" dirty="0" smtClean="0">
                <a:latin typeface="+mj-lt"/>
              </a:rPr>
              <a:t>Szenario A: Alle Kundenleitwerte und </a:t>
            </a:r>
            <a:br>
              <a:rPr lang="de-CH" sz="1200" dirty="0" smtClean="0">
                <a:latin typeface="+mj-lt"/>
              </a:rPr>
            </a:br>
            <a:r>
              <a:rPr lang="de-CH" sz="1200" dirty="0" smtClean="0">
                <a:latin typeface="+mj-lt"/>
              </a:rPr>
              <a:t>Wirkungsbeziehungen bestätigen sich.</a:t>
            </a:r>
          </a:p>
          <a:p>
            <a:endParaRPr lang="de-CH" sz="1200" dirty="0" smtClean="0">
              <a:latin typeface="+mj-lt"/>
            </a:endParaRPr>
          </a:p>
          <a:p>
            <a:r>
              <a:rPr lang="de-CH" sz="1200" dirty="0" smtClean="0">
                <a:latin typeface="+mj-lt"/>
              </a:rPr>
              <a:t>Szenario B: Ein oder mehrere Wirkungsbeziehungen </a:t>
            </a:r>
            <a:br>
              <a:rPr lang="de-CH" sz="1200" dirty="0" smtClean="0">
                <a:latin typeface="+mj-lt"/>
              </a:rPr>
            </a:br>
            <a:r>
              <a:rPr lang="de-CH" sz="1200" dirty="0" smtClean="0">
                <a:latin typeface="+mj-lt"/>
              </a:rPr>
              <a:t>werden nicht bestätigt. </a:t>
            </a:r>
          </a:p>
          <a:p>
            <a:endParaRPr lang="de-CH" sz="1200" dirty="0" smtClean="0">
              <a:latin typeface="+mj-lt"/>
            </a:endParaRPr>
          </a:p>
          <a:p>
            <a:r>
              <a:rPr lang="de-CH" sz="1200" dirty="0" smtClean="0">
                <a:latin typeface="+mj-lt"/>
              </a:rPr>
              <a:t>Szenario C: Ein oder mehrere Kundenleitwerte </a:t>
            </a:r>
            <a:br>
              <a:rPr lang="de-CH" sz="1200" dirty="0" smtClean="0">
                <a:latin typeface="+mj-lt"/>
              </a:rPr>
            </a:br>
            <a:r>
              <a:rPr lang="de-CH" sz="1200" dirty="0" smtClean="0">
                <a:latin typeface="+mj-lt"/>
              </a:rPr>
              <a:t>werden nicht bestätigt.</a:t>
            </a:r>
          </a:p>
          <a:p>
            <a:endParaRPr lang="de-CH" sz="1200" dirty="0" smtClean="0">
              <a:latin typeface="+mj-lt"/>
            </a:endParaRPr>
          </a:p>
          <a:p>
            <a:r>
              <a:rPr lang="de-CH" sz="1200" dirty="0" smtClean="0">
                <a:latin typeface="+mj-lt"/>
              </a:rPr>
              <a:t>Szenario D: Ein oder mehrere Wirkungsbeziehungen </a:t>
            </a:r>
            <a:br>
              <a:rPr lang="de-CH" sz="1200" dirty="0" smtClean="0">
                <a:latin typeface="+mj-lt"/>
              </a:rPr>
            </a:br>
            <a:r>
              <a:rPr lang="de-CH" sz="1200" dirty="0" smtClean="0">
                <a:latin typeface="+mj-lt"/>
              </a:rPr>
              <a:t>und ein oder mehrere Kundenleitwerte werden </a:t>
            </a:r>
            <a:br>
              <a:rPr lang="de-CH" sz="1200" dirty="0" smtClean="0">
                <a:latin typeface="+mj-lt"/>
              </a:rPr>
            </a:br>
            <a:r>
              <a:rPr lang="de-CH" sz="1200" dirty="0" smtClean="0">
                <a:latin typeface="+mj-lt"/>
              </a:rPr>
              <a:t>nicht bestätigt.</a:t>
            </a:r>
          </a:p>
          <a:p>
            <a:endParaRPr lang="de-DE" sz="1200" dirty="0">
              <a:latin typeface="+mj-lt"/>
            </a:endParaRPr>
          </a:p>
        </p:txBody>
      </p:sp>
      <p:pic>
        <p:nvPicPr>
          <p:cNvPr id="9" name="Grafik 8" descr="DOBA2.eps"/>
          <p:cNvPicPr>
            <a:picLocks noChangeAspect="1"/>
          </p:cNvPicPr>
          <p:nvPr/>
        </p:nvPicPr>
        <p:blipFill>
          <a:blip r:embed="rId3" cstate="print"/>
          <a:stretch>
            <a:fillRect/>
          </a:stretch>
        </p:blipFill>
        <p:spPr>
          <a:xfrm>
            <a:off x="214282" y="2428868"/>
            <a:ext cx="5070000" cy="399750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Schritt 9: Operative Synthese</a:t>
            </a:r>
            <a:endParaRPr lang="de-DE" dirty="0"/>
          </a:p>
        </p:txBody>
      </p:sp>
      <p:sp>
        <p:nvSpPr>
          <p:cNvPr id="3" name="Inhaltsplatzhalter 2"/>
          <p:cNvSpPr>
            <a:spLocks noGrp="1"/>
          </p:cNvSpPr>
          <p:nvPr>
            <p:ph idx="1"/>
          </p:nvPr>
        </p:nvSpPr>
        <p:spPr>
          <a:xfrm>
            <a:off x="179388" y="1988839"/>
            <a:ext cx="8785225" cy="4588173"/>
          </a:xfrm>
        </p:spPr>
        <p:txBody>
          <a:bodyPr/>
          <a:lstStyle/>
          <a:p>
            <a:pPr marL="0"/>
            <a:r>
              <a:rPr lang="de-CH" sz="1200" dirty="0" smtClean="0"/>
              <a:t>Handlungsbedarf:</a:t>
            </a:r>
          </a:p>
          <a:p>
            <a:pPr marL="0"/>
            <a:endParaRPr lang="de-CH" sz="1200" dirty="0" smtClean="0"/>
          </a:p>
          <a:p>
            <a:pPr marL="0"/>
            <a:r>
              <a:rPr lang="de-CH" sz="1200" b="1" dirty="0" smtClean="0"/>
              <a:t>Szenario A:</a:t>
            </a:r>
            <a:r>
              <a:rPr lang="de-CH" sz="1200" dirty="0" smtClean="0"/>
              <a:t> Das vom Unternehmen geplante Kundenerlebnis entspricht voll und ganz dem vom Kunden wahrgenommenen Erlebnis. Es besteht momentan kein Handlungsbedarf.</a:t>
            </a:r>
          </a:p>
          <a:p>
            <a:pPr marL="0"/>
            <a:endParaRPr lang="de-CH" sz="1200" dirty="0" smtClean="0"/>
          </a:p>
          <a:p>
            <a:pPr marL="0"/>
            <a:r>
              <a:rPr lang="de-CH" sz="1200" b="1" dirty="0" smtClean="0"/>
              <a:t>Szenario B:</a:t>
            </a:r>
            <a:r>
              <a:rPr lang="de-CH" sz="1200" dirty="0" smtClean="0"/>
              <a:t> Die Kundenleitwerte sind erfüllt, einzelne Wirkungsbeziehungen sind nicht bestätigt. Es bestehen geringfügige Optimierungspotenziale hinsichtlich der besseren Vermittlung der Wirkungsbeziehungen an den Kunden. </a:t>
            </a:r>
          </a:p>
          <a:p>
            <a:pPr marL="0"/>
            <a:endParaRPr lang="de-CH" sz="1200" b="1" dirty="0" smtClean="0"/>
          </a:p>
          <a:p>
            <a:pPr marL="0"/>
            <a:r>
              <a:rPr lang="de-CH" sz="1200" b="1" dirty="0" smtClean="0"/>
              <a:t>Szenario C:</a:t>
            </a:r>
            <a:r>
              <a:rPr lang="de-CH" sz="1200" dirty="0" smtClean="0"/>
              <a:t> Der Handlungsbedarf steigt, wenn die Kunden der Frage zum Kundenleitwert nicht zustimmen, wohl aber jenen zu den Wirkungsbeziehungen. Dies würde darauf hindeuten, dass das Drehbuch differenzierter geplant und durch neue Wirkungsbeziehungen ergänzt werden muss. </a:t>
            </a:r>
          </a:p>
          <a:p>
            <a:pPr marL="0"/>
            <a:endParaRPr lang="de-CH" sz="1200" dirty="0" smtClean="0"/>
          </a:p>
          <a:p>
            <a:pPr marL="0"/>
            <a:r>
              <a:rPr lang="de-CH" sz="1200" b="1" dirty="0" smtClean="0"/>
              <a:t>Szenario D:</a:t>
            </a:r>
            <a:r>
              <a:rPr lang="de-CH" sz="1200" dirty="0" smtClean="0"/>
              <a:t> Eine grundlegende Überarbeitung des Drehbuchs mit einem oder mehreren neuen </a:t>
            </a:r>
            <a:r>
              <a:rPr lang="de-CH" sz="1200" dirty="0" err="1" smtClean="0"/>
              <a:t>Fishbone</a:t>
            </a:r>
            <a:r>
              <a:rPr lang="de-CH" sz="1200" dirty="0" smtClean="0"/>
              <a:t>-Diagrammen wird dann notwendig, wenn die Messung zeigt, dass weder die Fragen zu den geplanten Kundenleitwerten noch jene zu den Wirkungsbeziehungen Zustimmung durch die Kunden erfahren.</a:t>
            </a:r>
          </a:p>
          <a:p>
            <a:pPr marL="0"/>
            <a:endParaRPr lang="de-DE" sz="1200" dirty="0"/>
          </a:p>
        </p:txBody>
      </p:sp>
      <p:sp>
        <p:nvSpPr>
          <p:cNvPr id="4" name="Foliennummernplatzhalter 3"/>
          <p:cNvSpPr>
            <a:spLocks noGrp="1"/>
          </p:cNvSpPr>
          <p:nvPr>
            <p:ph type="sldNum" sz="quarter" idx="10"/>
          </p:nvPr>
        </p:nvSpPr>
        <p:spPr/>
        <p:txBody>
          <a:bodyPr/>
          <a:lstStyle/>
          <a:p>
            <a:fld id="{1B081D84-7461-4751-B538-5E930955CB74}" type="slidenum">
              <a:rPr lang="de-CH" smtClean="0"/>
              <a:pPr/>
              <a:t>41</a:t>
            </a:fld>
            <a:endParaRPr lang="de-CH">
              <a:latin typeface="Lucida Sans Unicode" pitchFamily="34" charset="0"/>
            </a:endParaRPr>
          </a:p>
        </p:txBody>
      </p:sp>
      <p:sp>
        <p:nvSpPr>
          <p:cNvPr id="5" name="Inhaltsplatzhalter 2"/>
          <p:cNvSpPr txBox="1">
            <a:spLocks/>
          </p:cNvSpPr>
          <p:nvPr/>
        </p:nvSpPr>
        <p:spPr bwMode="auto">
          <a:xfrm>
            <a:off x="539552" y="1556792"/>
            <a:ext cx="1008112" cy="21602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10000"/>
              </a:spcAft>
              <a:buClrTx/>
              <a:buSzTx/>
              <a:buFontTx/>
              <a:buNone/>
              <a:tabLst>
                <a:tab pos="2514600" algn="l"/>
              </a:tabLst>
              <a:defRPr/>
            </a:pPr>
            <a:r>
              <a:rPr kumimoji="0" lang="de-CH" sz="1600" b="0" i="0" u="none" strike="noStrike" kern="0" cap="none" spc="0" normalizeH="0" baseline="0" noProof="0" dirty="0" smtClean="0">
                <a:ln>
                  <a:noFill/>
                </a:ln>
                <a:solidFill>
                  <a:schemeClr val="tx1"/>
                </a:solidFill>
                <a:effectLst/>
                <a:uLnTx/>
                <a:uFillTx/>
                <a:latin typeface="+mn-lt"/>
                <a:ea typeface="+mn-ea"/>
                <a:cs typeface="+mn-cs"/>
                <a:sym typeface="Wingdings"/>
              </a:rPr>
              <a:t>Evaluation</a:t>
            </a:r>
            <a:endParaRPr kumimoji="0" lang="de-CH" sz="16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30000"/>
              </a:spcBef>
              <a:spcAft>
                <a:spcPct val="10000"/>
              </a:spcAft>
              <a:buClrTx/>
              <a:buSzTx/>
              <a:buFontTx/>
              <a:buNone/>
              <a:tabLst>
                <a:tab pos="2514600" algn="l"/>
              </a:tabLst>
              <a:defRPr/>
            </a:pPr>
            <a:endParaRPr kumimoji="0" lang="de-CH" sz="16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30000"/>
              </a:spcBef>
              <a:spcAft>
                <a:spcPct val="10000"/>
              </a:spcAft>
              <a:buClrTx/>
              <a:buSzTx/>
              <a:buFontTx/>
              <a:buNone/>
              <a:tabLst>
                <a:tab pos="2514600" algn="l"/>
              </a:tabLst>
              <a:defRPr/>
            </a:pPr>
            <a:endParaRPr kumimoji="0" lang="de-CH" sz="16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30000"/>
              </a:spcBef>
              <a:spcAft>
                <a:spcPct val="10000"/>
              </a:spcAft>
              <a:buClrTx/>
              <a:buSzTx/>
              <a:buFontTx/>
              <a:buNone/>
              <a:tabLst>
                <a:tab pos="2514600" algn="l"/>
              </a:tabLst>
              <a:defRPr/>
            </a:pPr>
            <a:endParaRPr kumimoji="0" lang="de-CH" sz="16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30000"/>
              </a:spcBef>
              <a:spcAft>
                <a:spcPct val="10000"/>
              </a:spcAft>
              <a:buClrTx/>
              <a:buSzTx/>
              <a:buFontTx/>
              <a:buNone/>
              <a:tabLst>
                <a:tab pos="2514600" algn="l"/>
              </a:tabLst>
              <a:defRPr/>
            </a:pPr>
            <a:endParaRPr kumimoji="0" lang="en-GB" sz="1600" b="0" i="0" u="none" strike="noStrike" kern="0" cap="none" spc="0" normalizeH="0" baseline="0" noProof="0" dirty="0">
              <a:ln>
                <a:noFill/>
              </a:ln>
              <a:solidFill>
                <a:schemeClr val="tx1"/>
              </a:solidFill>
              <a:effectLst/>
              <a:uLnTx/>
              <a:uFillTx/>
              <a:latin typeface="+mn-lt"/>
              <a:ea typeface="+mn-ea"/>
              <a:cs typeface="+mn-cs"/>
            </a:endParaRPr>
          </a:p>
        </p:txBody>
      </p:sp>
      <p:sp>
        <p:nvSpPr>
          <p:cNvPr id="6" name="Textfeld 5"/>
          <p:cNvSpPr txBox="1"/>
          <p:nvPr/>
        </p:nvSpPr>
        <p:spPr>
          <a:xfrm>
            <a:off x="107504" y="1484784"/>
            <a:ext cx="389850" cy="369332"/>
          </a:xfrm>
          <a:prstGeom prst="rect">
            <a:avLst/>
          </a:prstGeom>
          <a:noFill/>
        </p:spPr>
        <p:txBody>
          <a:bodyPr wrap="none" rtlCol="0">
            <a:spAutoFit/>
          </a:bodyPr>
          <a:lstStyle/>
          <a:p>
            <a:r>
              <a:rPr lang="de-CH" dirty="0" smtClean="0">
                <a:sym typeface="Wingdings"/>
              </a:rPr>
              <a:t></a:t>
            </a:r>
            <a:endParaRPr lang="de-DE"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Die </a:t>
            </a:r>
            <a:r>
              <a:rPr lang="en-GB" dirty="0" err="1" smtClean="0"/>
              <a:t>vier</a:t>
            </a:r>
            <a:r>
              <a:rPr lang="en-GB" dirty="0" smtClean="0"/>
              <a:t> </a:t>
            </a:r>
            <a:r>
              <a:rPr lang="en-GB" dirty="0" err="1" smtClean="0"/>
              <a:t>Unternehmen</a:t>
            </a:r>
            <a:r>
              <a:rPr lang="en-GB" dirty="0" smtClean="0"/>
              <a:t> </a:t>
            </a:r>
            <a:r>
              <a:rPr lang="en-GB" dirty="0" err="1" smtClean="0"/>
              <a:t>im</a:t>
            </a:r>
            <a:r>
              <a:rPr lang="en-GB" dirty="0" smtClean="0"/>
              <a:t> </a:t>
            </a:r>
            <a:r>
              <a:rPr lang="en-GB" dirty="0" err="1" smtClean="0"/>
              <a:t>Überblick</a:t>
            </a:r>
            <a:endParaRPr lang="de-DE" dirty="0"/>
          </a:p>
        </p:txBody>
      </p:sp>
      <p:sp>
        <p:nvSpPr>
          <p:cNvPr id="3" name="Inhaltsplatzhalter 2"/>
          <p:cNvSpPr>
            <a:spLocks noGrp="1"/>
          </p:cNvSpPr>
          <p:nvPr>
            <p:ph idx="1"/>
          </p:nvPr>
        </p:nvSpPr>
        <p:spPr>
          <a:xfrm>
            <a:off x="179388" y="1700213"/>
            <a:ext cx="8785225" cy="720675"/>
          </a:xfrm>
        </p:spPr>
        <p:txBody>
          <a:bodyPr/>
          <a:lstStyle/>
          <a:p>
            <a:pPr marL="0"/>
            <a:r>
              <a:rPr lang="de-CH" sz="1200" dirty="0" smtClean="0"/>
              <a:t>Im Folgenden werden die Schritte der Toolbox (bis auf die Schritte 1 und 9) für alle teilnehmenden Unternehmen anhand einer Zielgruppe bzw. eines Zielprozesses dargestellt. Die Aufbereitung dient didaktischen Zwecken und enthält teilweise fiktive Elemente.</a:t>
            </a:r>
          </a:p>
          <a:p>
            <a:pPr marL="0"/>
            <a:endParaRPr lang="de-DE" sz="1200" dirty="0"/>
          </a:p>
        </p:txBody>
      </p:sp>
      <p:sp>
        <p:nvSpPr>
          <p:cNvPr id="4" name="Foliennummernplatzhalter 3"/>
          <p:cNvSpPr>
            <a:spLocks noGrp="1"/>
          </p:cNvSpPr>
          <p:nvPr>
            <p:ph type="sldNum" sz="quarter" idx="10"/>
          </p:nvPr>
        </p:nvSpPr>
        <p:spPr/>
        <p:txBody>
          <a:bodyPr/>
          <a:lstStyle/>
          <a:p>
            <a:fld id="{1B081D84-7461-4751-B538-5E930955CB74}" type="slidenum">
              <a:rPr lang="de-CH" smtClean="0"/>
              <a:pPr/>
              <a:t>42</a:t>
            </a:fld>
            <a:endParaRPr lang="de-CH">
              <a:latin typeface="Lucida Sans Unicode"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077072"/>
            <a:ext cx="234627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1840" y="2708920"/>
            <a:ext cx="2232248" cy="618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1840" y="4149080"/>
            <a:ext cx="2253018" cy="674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Grafik 8" descr="LUKB_Logo.tif"/>
          <p:cNvPicPr>
            <a:picLocks noChangeAspect="1"/>
          </p:cNvPicPr>
          <p:nvPr/>
        </p:nvPicPr>
        <p:blipFill>
          <a:blip r:embed="rId6" cstate="print"/>
          <a:stretch>
            <a:fillRect/>
          </a:stretch>
        </p:blipFill>
        <p:spPr>
          <a:xfrm>
            <a:off x="251520" y="2708920"/>
            <a:ext cx="1804416" cy="356616"/>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Schritt 2: Zielgruppe und -prozesse</a:t>
            </a:r>
            <a:endParaRPr lang="de-DE" dirty="0"/>
          </a:p>
        </p:txBody>
      </p:sp>
      <p:sp>
        <p:nvSpPr>
          <p:cNvPr id="4" name="Foliennummernplatzhalter 3"/>
          <p:cNvSpPr>
            <a:spLocks noGrp="1"/>
          </p:cNvSpPr>
          <p:nvPr>
            <p:ph type="sldNum" sz="quarter" idx="10"/>
          </p:nvPr>
        </p:nvSpPr>
        <p:spPr/>
        <p:txBody>
          <a:bodyPr/>
          <a:lstStyle/>
          <a:p>
            <a:fld id="{1B081D84-7461-4751-B538-5E930955CB74}" type="slidenum">
              <a:rPr lang="de-CH" smtClean="0"/>
              <a:pPr/>
              <a:t>43</a:t>
            </a:fld>
            <a:endParaRPr lang="de-CH">
              <a:latin typeface="Lucida Sans Unicode" pitchFamily="34" charset="0"/>
            </a:endParaRPr>
          </a:p>
        </p:txBody>
      </p:sp>
      <p:sp>
        <p:nvSpPr>
          <p:cNvPr id="6" name="Rectangle 6"/>
          <p:cNvSpPr>
            <a:spLocks noChangeArrowheads="1"/>
          </p:cNvSpPr>
          <p:nvPr/>
        </p:nvSpPr>
        <p:spPr bwMode="auto">
          <a:xfrm>
            <a:off x="251520" y="1700808"/>
            <a:ext cx="8712968" cy="792088"/>
          </a:xfrm>
          <a:prstGeom prst="rect">
            <a:avLst/>
          </a:prstGeom>
          <a:noFill/>
          <a:ln w="9525">
            <a:solidFill>
              <a:srgbClr val="0065A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sz="1200" dirty="0">
              <a:latin typeface="+mj-lt"/>
            </a:endParaRPr>
          </a:p>
        </p:txBody>
      </p:sp>
      <p:sp>
        <p:nvSpPr>
          <p:cNvPr id="7" name="Rectangle 7"/>
          <p:cNvSpPr>
            <a:spLocks noChangeArrowheads="1"/>
          </p:cNvSpPr>
          <p:nvPr/>
        </p:nvSpPr>
        <p:spPr bwMode="auto">
          <a:xfrm>
            <a:off x="251520" y="1700808"/>
            <a:ext cx="165782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sz="1200" dirty="0" smtClean="0">
                <a:solidFill>
                  <a:srgbClr val="0065A6"/>
                </a:solidFill>
                <a:latin typeface="+mj-lt"/>
              </a:rPr>
              <a:t>Zielgruppe/Zielkunde:</a:t>
            </a:r>
          </a:p>
          <a:p>
            <a:r>
              <a:rPr lang="de-CH" sz="1200" dirty="0" smtClean="0">
                <a:latin typeface="+mj-lt"/>
              </a:rPr>
              <a:t>Privatkunden</a:t>
            </a:r>
            <a:endParaRPr lang="de-CH" sz="1200" dirty="0">
              <a:solidFill>
                <a:srgbClr val="E12F21"/>
              </a:solidFill>
              <a:latin typeface="+mj-lt"/>
            </a:endParaRPr>
          </a:p>
        </p:txBody>
      </p:sp>
      <p:sp>
        <p:nvSpPr>
          <p:cNvPr id="8" name="Rectangle 9"/>
          <p:cNvSpPr>
            <a:spLocks noChangeArrowheads="1"/>
          </p:cNvSpPr>
          <p:nvPr/>
        </p:nvSpPr>
        <p:spPr bwMode="auto">
          <a:xfrm>
            <a:off x="257870" y="3717032"/>
            <a:ext cx="8706618" cy="1008112"/>
          </a:xfrm>
          <a:prstGeom prst="rect">
            <a:avLst/>
          </a:prstGeom>
          <a:noFill/>
          <a:ln w="9525">
            <a:solidFill>
              <a:srgbClr val="0065A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sz="1200" dirty="0">
              <a:latin typeface="+mj-lt"/>
            </a:endParaRPr>
          </a:p>
        </p:txBody>
      </p:sp>
      <p:sp>
        <p:nvSpPr>
          <p:cNvPr id="9" name="Rectangle 10"/>
          <p:cNvSpPr>
            <a:spLocks noChangeArrowheads="1"/>
          </p:cNvSpPr>
          <p:nvPr/>
        </p:nvSpPr>
        <p:spPr bwMode="auto">
          <a:xfrm>
            <a:off x="251520" y="3717032"/>
            <a:ext cx="483292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sz="1200" dirty="0" smtClean="0">
                <a:solidFill>
                  <a:srgbClr val="0065A6"/>
                </a:solidFill>
                <a:latin typeface="+mj-lt"/>
              </a:rPr>
              <a:t>Typische Erwartungen, Bedürfnisse und Motive der Kundengruppe / </a:t>
            </a:r>
            <a:br>
              <a:rPr lang="de-CH" sz="1200" dirty="0" smtClean="0">
                <a:solidFill>
                  <a:srgbClr val="0065A6"/>
                </a:solidFill>
                <a:latin typeface="+mj-lt"/>
              </a:rPr>
            </a:br>
            <a:r>
              <a:rPr lang="de-CH" sz="1200" dirty="0" smtClean="0">
                <a:solidFill>
                  <a:srgbClr val="0065A6"/>
                </a:solidFill>
                <a:latin typeface="+mj-lt"/>
              </a:rPr>
              <a:t>des Kunden</a:t>
            </a:r>
          </a:p>
          <a:p>
            <a:r>
              <a:rPr lang="de-CH" sz="1200" dirty="0" smtClean="0">
                <a:latin typeface="+mj-lt"/>
              </a:rPr>
              <a:t>Bedürfnis nach Sicherheit und sozialer Anerkennung</a:t>
            </a:r>
          </a:p>
        </p:txBody>
      </p:sp>
      <p:sp>
        <p:nvSpPr>
          <p:cNvPr id="10" name="Rectangle 6"/>
          <p:cNvSpPr>
            <a:spLocks noChangeArrowheads="1"/>
          </p:cNvSpPr>
          <p:nvPr/>
        </p:nvSpPr>
        <p:spPr bwMode="auto">
          <a:xfrm>
            <a:off x="258366" y="2564904"/>
            <a:ext cx="8706122" cy="1081410"/>
          </a:xfrm>
          <a:prstGeom prst="rect">
            <a:avLst/>
          </a:prstGeom>
          <a:noFill/>
          <a:ln w="9525">
            <a:solidFill>
              <a:srgbClr val="0065A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sz="1200" dirty="0">
              <a:latin typeface="+mj-lt"/>
            </a:endParaRPr>
          </a:p>
        </p:txBody>
      </p:sp>
      <p:sp>
        <p:nvSpPr>
          <p:cNvPr id="11" name="Rectangle 10"/>
          <p:cNvSpPr>
            <a:spLocks noChangeArrowheads="1"/>
          </p:cNvSpPr>
          <p:nvPr/>
        </p:nvSpPr>
        <p:spPr bwMode="auto">
          <a:xfrm>
            <a:off x="258366" y="2566194"/>
            <a:ext cx="727280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CH" sz="1200" dirty="0" smtClean="0">
                <a:solidFill>
                  <a:srgbClr val="0065A6"/>
                </a:solidFill>
                <a:latin typeface="+mj-lt"/>
              </a:rPr>
              <a:t>Typische Merkmale der Kundengruppen / des Kunden</a:t>
            </a:r>
          </a:p>
          <a:p>
            <a:r>
              <a:rPr lang="de-CH" sz="1200" dirty="0" smtClean="0">
                <a:latin typeface="+mj-lt"/>
              </a:rPr>
              <a:t>Mittleres bis fortgeschrittenes Alter, wohlhabend, mittleres bis Topmanagement / im Ruhestand</a:t>
            </a:r>
            <a:endParaRPr lang="de-CH" sz="1200" dirty="0">
              <a:latin typeface="+mj-lt"/>
            </a:endParaRPr>
          </a:p>
        </p:txBody>
      </p:sp>
      <p:sp>
        <p:nvSpPr>
          <p:cNvPr id="12" name="Rectangle 9"/>
          <p:cNvSpPr>
            <a:spLocks noChangeArrowheads="1"/>
          </p:cNvSpPr>
          <p:nvPr/>
        </p:nvSpPr>
        <p:spPr bwMode="auto">
          <a:xfrm>
            <a:off x="251520" y="4797152"/>
            <a:ext cx="8712968" cy="1440160"/>
          </a:xfrm>
          <a:prstGeom prst="rect">
            <a:avLst/>
          </a:prstGeom>
          <a:noFill/>
          <a:ln w="9525">
            <a:solidFill>
              <a:srgbClr val="0065A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sz="1200" dirty="0">
              <a:latin typeface="+mj-lt"/>
            </a:endParaRPr>
          </a:p>
        </p:txBody>
      </p:sp>
      <p:sp>
        <p:nvSpPr>
          <p:cNvPr id="13" name="Rectangle 10"/>
          <p:cNvSpPr>
            <a:spLocks noChangeArrowheads="1"/>
          </p:cNvSpPr>
          <p:nvPr/>
        </p:nvSpPr>
        <p:spPr bwMode="auto">
          <a:xfrm>
            <a:off x="251520" y="4797152"/>
            <a:ext cx="689734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CH" sz="1200" dirty="0" smtClean="0">
                <a:solidFill>
                  <a:srgbClr val="0065A6"/>
                </a:solidFill>
                <a:latin typeface="+mj-lt"/>
              </a:rPr>
              <a:t>Prozess:</a:t>
            </a:r>
          </a:p>
          <a:p>
            <a:r>
              <a:rPr lang="de-CH" sz="1200" dirty="0" smtClean="0">
                <a:latin typeface="+mj-lt"/>
              </a:rPr>
              <a:t>Beratungsgespräch:</a:t>
            </a:r>
          </a:p>
          <a:p>
            <a:pPr lvl="0"/>
            <a:r>
              <a:rPr lang="de-CH" sz="1200" dirty="0">
                <a:latin typeface="+mj-lt"/>
              </a:rPr>
              <a:t>Vor dem </a:t>
            </a:r>
            <a:r>
              <a:rPr lang="de-CH" sz="1200" dirty="0" smtClean="0">
                <a:latin typeface="+mj-lt"/>
              </a:rPr>
              <a:t>Besuch und Anreise – Begrüssung und Beratung – Verabschiedung und nach dem Besuch</a:t>
            </a:r>
            <a:endParaRPr lang="de-CH" sz="1200" dirty="0">
              <a:latin typeface="+mj-lt"/>
            </a:endParaRPr>
          </a:p>
          <a:p>
            <a:endParaRPr lang="de-CH" sz="1200" dirty="0">
              <a:latin typeface="+mj-lt"/>
            </a:endParaRPr>
          </a:p>
        </p:txBody>
      </p:sp>
      <p:pic>
        <p:nvPicPr>
          <p:cNvPr id="14" name="Grafik 13" descr="LUKB_Logo.tif"/>
          <p:cNvPicPr>
            <a:picLocks noChangeAspect="1"/>
          </p:cNvPicPr>
          <p:nvPr/>
        </p:nvPicPr>
        <p:blipFill>
          <a:blip r:embed="rId3" cstate="print"/>
          <a:stretch>
            <a:fillRect/>
          </a:stretch>
        </p:blipFill>
        <p:spPr>
          <a:xfrm>
            <a:off x="7092280" y="908720"/>
            <a:ext cx="1804416" cy="356616"/>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Schritt 3: Markenwerte</a:t>
            </a:r>
            <a:endParaRPr lang="de-DE" dirty="0"/>
          </a:p>
        </p:txBody>
      </p:sp>
      <p:sp>
        <p:nvSpPr>
          <p:cNvPr id="4" name="Foliennummernplatzhalter 3"/>
          <p:cNvSpPr>
            <a:spLocks noGrp="1"/>
          </p:cNvSpPr>
          <p:nvPr>
            <p:ph type="sldNum" sz="quarter" idx="10"/>
          </p:nvPr>
        </p:nvSpPr>
        <p:spPr/>
        <p:txBody>
          <a:bodyPr/>
          <a:lstStyle/>
          <a:p>
            <a:fld id="{1B081D84-7461-4751-B538-5E930955CB74}" type="slidenum">
              <a:rPr lang="de-CH" smtClean="0"/>
              <a:pPr/>
              <a:t>44</a:t>
            </a:fld>
            <a:endParaRPr lang="de-CH">
              <a:latin typeface="Lucida Sans Unicode" pitchFamily="34" charset="0"/>
            </a:endParaRPr>
          </a:p>
        </p:txBody>
      </p:sp>
      <p:graphicFrame>
        <p:nvGraphicFramePr>
          <p:cNvPr id="6" name="Tabelle 5"/>
          <p:cNvGraphicFramePr>
            <a:graphicFrameLocks noGrp="1"/>
          </p:cNvGraphicFramePr>
          <p:nvPr>
            <p:extLst>
              <p:ext uri="{D42A27DB-BD31-4B8C-83A1-F6EECF244321}">
                <p14:modId xmlns:p14="http://schemas.microsoft.com/office/powerpoint/2010/main" val="843743616"/>
              </p:ext>
            </p:extLst>
          </p:nvPr>
        </p:nvGraphicFramePr>
        <p:xfrm>
          <a:off x="3707904" y="1628800"/>
          <a:ext cx="5247170" cy="4246342"/>
        </p:xfrm>
        <a:graphic>
          <a:graphicData uri="http://schemas.openxmlformats.org/drawingml/2006/table">
            <a:tbl>
              <a:tblPr/>
              <a:tblGrid>
                <a:gridCol w="1635717"/>
                <a:gridCol w="3611453"/>
              </a:tblGrid>
              <a:tr h="30671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200" kern="1200" dirty="0" smtClean="0">
                          <a:solidFill>
                            <a:schemeClr val="bg1"/>
                          </a:solidFill>
                          <a:latin typeface="+mj-lt"/>
                          <a:ea typeface="+mn-ea"/>
                          <a:cs typeface="+mn-cs"/>
                        </a:rPr>
                        <a:t>Markenwerte</a:t>
                      </a:r>
                      <a:endParaRPr lang="de-CH" sz="1200" dirty="0">
                        <a:solidFill>
                          <a:schemeClr val="bg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5A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200" dirty="0" smtClean="0">
                          <a:solidFill>
                            <a:schemeClr val="bg1"/>
                          </a:solidFill>
                          <a:latin typeface="+mj-lt"/>
                        </a:rPr>
                        <a:t>Selbstverständnis der Markenwerte</a:t>
                      </a:r>
                      <a:endParaRPr lang="de-CH" sz="1200" dirty="0">
                        <a:solidFill>
                          <a:schemeClr val="bg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5A6"/>
                    </a:solidFill>
                  </a:tcPr>
                </a:tc>
              </a:tr>
              <a:tr h="830672">
                <a:tc>
                  <a:txBody>
                    <a:bodyPr/>
                    <a:lstStyle/>
                    <a:p>
                      <a:pPr>
                        <a:spcAft>
                          <a:spcPts val="0"/>
                        </a:spcAft>
                      </a:pPr>
                      <a:r>
                        <a:rPr lang="de-CH" sz="1200" kern="1200" dirty="0" smtClean="0">
                          <a:solidFill>
                            <a:schemeClr val="tx1"/>
                          </a:solidFill>
                          <a:latin typeface="+mj-lt"/>
                          <a:ea typeface="+mn-ea"/>
                          <a:cs typeface="+mn-cs"/>
                        </a:rPr>
                        <a:t>Führend</a:t>
                      </a:r>
                      <a:endParaRPr lang="de-CH" sz="1200" kern="1200" dirty="0">
                        <a:solidFill>
                          <a:schemeClr val="tx1"/>
                        </a:solidFill>
                        <a:latin typeface="+mj-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endParaRPr lang="de-CH" sz="1200" kern="1200" dirty="0" smtClean="0">
                        <a:solidFill>
                          <a:schemeClr val="tx1"/>
                        </a:solidFill>
                        <a:latin typeface="+mj-lt"/>
                        <a:ea typeface="+mn-ea"/>
                        <a:cs typeface="+mn-cs"/>
                      </a:endParaRPr>
                    </a:p>
                    <a:p>
                      <a:pPr>
                        <a:spcAft>
                          <a:spcPts val="0"/>
                        </a:spcAft>
                      </a:pPr>
                      <a:r>
                        <a:rPr lang="de-CH" sz="1200" kern="1200" dirty="0" smtClean="0">
                          <a:solidFill>
                            <a:schemeClr val="tx1"/>
                          </a:solidFill>
                          <a:latin typeface="+mj-lt"/>
                          <a:ea typeface="+mn-ea"/>
                          <a:cs typeface="+mn-cs"/>
                        </a:rPr>
                        <a:t>Am </a:t>
                      </a:r>
                      <a:r>
                        <a:rPr lang="de-CH" sz="1200" kern="1200" dirty="0">
                          <a:solidFill>
                            <a:schemeClr val="tx1"/>
                          </a:solidFill>
                          <a:latin typeface="+mj-lt"/>
                          <a:ea typeface="+mn-ea"/>
                          <a:cs typeface="+mn-cs"/>
                        </a:rPr>
                        <a:t>Puls der Zeit sein</a:t>
                      </a:r>
                    </a:p>
                    <a:p>
                      <a:pPr>
                        <a:spcAft>
                          <a:spcPts val="0"/>
                        </a:spcAft>
                      </a:pPr>
                      <a:r>
                        <a:rPr lang="de-CH" sz="1200" kern="1200" dirty="0">
                          <a:solidFill>
                            <a:schemeClr val="tx1"/>
                          </a:solidFill>
                          <a:latin typeface="+mj-lt"/>
                          <a:ea typeface="+mn-ea"/>
                          <a:cs typeface="+mn-cs"/>
                        </a:rPr>
                        <a:t>Unerwartet anders sein</a:t>
                      </a:r>
                    </a:p>
                    <a:p>
                      <a:pPr>
                        <a:spcAft>
                          <a:spcPts val="0"/>
                        </a:spcAft>
                      </a:pPr>
                      <a:r>
                        <a:rPr lang="de-CH" sz="1200" kern="1200" dirty="0">
                          <a:solidFill>
                            <a:schemeClr val="tx1"/>
                          </a:solidFill>
                          <a:latin typeface="+mj-lt"/>
                          <a:ea typeface="+mn-ea"/>
                          <a:cs typeface="+mn-cs"/>
                        </a:rPr>
                        <a:t>Neue Massstäbe setzen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33549">
                <a:tc>
                  <a:txBody>
                    <a:bodyPr/>
                    <a:lstStyle/>
                    <a:p>
                      <a:pPr>
                        <a:spcAft>
                          <a:spcPts val="0"/>
                        </a:spcAft>
                      </a:pPr>
                      <a:r>
                        <a:rPr lang="de-CH" sz="1200" kern="1200" dirty="0" smtClean="0">
                          <a:solidFill>
                            <a:schemeClr val="tx1"/>
                          </a:solidFill>
                          <a:latin typeface="+mj-lt"/>
                          <a:ea typeface="+mn-ea"/>
                          <a:cs typeface="+mn-cs"/>
                        </a:rPr>
                        <a:t>Solide</a:t>
                      </a:r>
                      <a:endParaRPr lang="de-CH" sz="1200" kern="1200" dirty="0">
                        <a:solidFill>
                          <a:schemeClr val="tx1"/>
                        </a:solidFill>
                        <a:latin typeface="+mj-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endParaRPr lang="de-CH" sz="1200" kern="1200" dirty="0" smtClean="0">
                        <a:solidFill>
                          <a:schemeClr val="tx1"/>
                        </a:solidFill>
                        <a:latin typeface="+mj-lt"/>
                        <a:ea typeface="+mn-ea"/>
                        <a:cs typeface="+mn-cs"/>
                      </a:endParaRPr>
                    </a:p>
                    <a:p>
                      <a:pPr>
                        <a:spcAft>
                          <a:spcPts val="0"/>
                        </a:spcAft>
                      </a:pPr>
                      <a:r>
                        <a:rPr lang="de-CH" sz="1200" kern="1200" dirty="0" smtClean="0">
                          <a:solidFill>
                            <a:schemeClr val="tx1"/>
                          </a:solidFill>
                          <a:latin typeface="+mj-lt"/>
                          <a:ea typeface="+mn-ea"/>
                          <a:cs typeface="+mn-cs"/>
                        </a:rPr>
                        <a:t>Verlässlich </a:t>
                      </a:r>
                      <a:r>
                        <a:rPr lang="de-CH" sz="1200" kern="1200" dirty="0">
                          <a:solidFill>
                            <a:schemeClr val="tx1"/>
                          </a:solidFill>
                          <a:latin typeface="+mj-lt"/>
                          <a:ea typeface="+mn-ea"/>
                          <a:cs typeface="+mn-cs"/>
                        </a:rPr>
                        <a:t>sein</a:t>
                      </a:r>
                    </a:p>
                    <a:p>
                      <a:pPr>
                        <a:spcAft>
                          <a:spcPts val="0"/>
                        </a:spcAft>
                      </a:pPr>
                      <a:r>
                        <a:rPr lang="de-CH" sz="1200" kern="1200" dirty="0">
                          <a:solidFill>
                            <a:schemeClr val="tx1"/>
                          </a:solidFill>
                          <a:latin typeface="+mj-lt"/>
                          <a:ea typeface="+mn-ea"/>
                          <a:cs typeface="+mn-cs"/>
                        </a:rPr>
                        <a:t>Bewährt sein</a:t>
                      </a:r>
                    </a:p>
                    <a:p>
                      <a:pPr>
                        <a:spcAft>
                          <a:spcPts val="0"/>
                        </a:spcAft>
                      </a:pPr>
                      <a:r>
                        <a:rPr lang="de-CH" sz="1200" kern="1200" dirty="0">
                          <a:solidFill>
                            <a:schemeClr val="tx1"/>
                          </a:solidFill>
                          <a:latin typeface="+mj-lt"/>
                          <a:ea typeface="+mn-ea"/>
                          <a:cs typeface="+mn-cs"/>
                        </a:rPr>
                        <a:t>Berechenbar sein</a:t>
                      </a:r>
                    </a:p>
                    <a:p>
                      <a:pPr>
                        <a:spcAft>
                          <a:spcPts val="0"/>
                        </a:spcAft>
                      </a:pPr>
                      <a:r>
                        <a:rPr lang="de-CH" sz="1200" kern="1200" dirty="0">
                          <a:solidFill>
                            <a:schemeClr val="tx1"/>
                          </a:solidFill>
                          <a:latin typeface="+mj-lt"/>
                          <a:ea typeface="+mn-ea"/>
                          <a:cs typeface="+mn-cs"/>
                        </a:rPr>
                        <a:t>Auch im Sturm ein vertrauensvoller Partner sein</a:t>
                      </a:r>
                    </a:p>
                    <a:p>
                      <a:pPr>
                        <a:spcAft>
                          <a:spcPts val="0"/>
                        </a:spcAft>
                      </a:pPr>
                      <a:r>
                        <a:rPr lang="de-CH" sz="1200" kern="1200" dirty="0">
                          <a:solidFill>
                            <a:schemeClr val="tx1"/>
                          </a:solidFill>
                          <a:latin typeface="+mj-lt"/>
                          <a:ea typeface="+mn-ea"/>
                          <a:cs typeface="+mn-cs"/>
                        </a:rPr>
                        <a:t>Ein langfristiger Partner sein</a:t>
                      </a:r>
                    </a:p>
                    <a:p>
                      <a:pPr>
                        <a:spcAft>
                          <a:spcPts val="0"/>
                        </a:spcAft>
                      </a:pPr>
                      <a:r>
                        <a:rPr lang="de-CH" sz="1200" kern="1200" dirty="0">
                          <a:solidFill>
                            <a:schemeClr val="tx1"/>
                          </a:solidFill>
                          <a:latin typeface="+mj-lt"/>
                          <a:ea typeface="+mn-ea"/>
                          <a:cs typeface="+mn-cs"/>
                        </a:rPr>
                        <a:t>Wert auf Tradition legen</a:t>
                      </a:r>
                    </a:p>
                    <a:p>
                      <a:pPr>
                        <a:spcAft>
                          <a:spcPts val="0"/>
                        </a:spcAft>
                      </a:pPr>
                      <a:r>
                        <a:rPr lang="de-CH" sz="1200" kern="1200" dirty="0">
                          <a:solidFill>
                            <a:schemeClr val="tx1"/>
                          </a:solidFill>
                          <a:latin typeface="+mj-lt"/>
                          <a:ea typeface="+mn-ea"/>
                          <a:cs typeface="+mn-cs"/>
                        </a:rPr>
                        <a:t>Keine Experimente wagen </a:t>
                      </a:r>
                    </a:p>
                    <a:p>
                      <a:pPr>
                        <a:spcAft>
                          <a:spcPts val="0"/>
                        </a:spcAft>
                      </a:pPr>
                      <a:r>
                        <a:rPr lang="de-CH" sz="1200" kern="1200" dirty="0">
                          <a:solidFill>
                            <a:schemeClr val="tx1"/>
                          </a:solidFill>
                          <a:latin typeface="+mj-lt"/>
                          <a:ea typeface="+mn-ea"/>
                          <a:cs typeface="+mn-cs"/>
                        </a:rPr>
                        <a:t>Keine untragbaren Risiken eingehen </a:t>
                      </a:r>
                      <a:endParaRPr lang="de-CH" sz="1200" kern="1200" dirty="0" smtClean="0">
                        <a:solidFill>
                          <a:schemeClr val="tx1"/>
                        </a:solidFill>
                        <a:latin typeface="+mj-lt"/>
                        <a:ea typeface="+mn-ea"/>
                        <a:cs typeface="+mn-cs"/>
                      </a:endParaRPr>
                    </a:p>
                    <a:p>
                      <a:pPr>
                        <a:spcAft>
                          <a:spcPts val="0"/>
                        </a:spcAft>
                      </a:pPr>
                      <a:endParaRPr lang="de-CH" sz="1200" kern="1200" dirty="0">
                        <a:solidFill>
                          <a:schemeClr val="tx1"/>
                        </a:solidFill>
                        <a:latin typeface="+mj-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73484">
                <a:tc>
                  <a:txBody>
                    <a:bodyPr/>
                    <a:lstStyle/>
                    <a:p>
                      <a:pPr>
                        <a:spcAft>
                          <a:spcPts val="0"/>
                        </a:spcAft>
                      </a:pPr>
                      <a:r>
                        <a:rPr lang="de-CH" sz="1200" kern="1200" dirty="0" smtClean="0">
                          <a:solidFill>
                            <a:schemeClr val="tx1"/>
                          </a:solidFill>
                          <a:latin typeface="+mj-lt"/>
                          <a:ea typeface="+mn-ea"/>
                          <a:cs typeface="+mn-cs"/>
                        </a:rPr>
                        <a:t>Persönlich</a:t>
                      </a:r>
                      <a:endParaRPr lang="de-CH" sz="1200" kern="1200" dirty="0">
                        <a:solidFill>
                          <a:schemeClr val="tx1"/>
                        </a:solidFill>
                        <a:latin typeface="+mj-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endParaRPr lang="de-CH" sz="1200" kern="1200" dirty="0" smtClean="0">
                        <a:solidFill>
                          <a:schemeClr val="tx1"/>
                        </a:solidFill>
                        <a:latin typeface="+mj-lt"/>
                        <a:ea typeface="+mn-ea"/>
                        <a:cs typeface="+mn-cs"/>
                      </a:endParaRPr>
                    </a:p>
                    <a:p>
                      <a:pPr>
                        <a:spcAft>
                          <a:spcPts val="0"/>
                        </a:spcAft>
                      </a:pPr>
                      <a:r>
                        <a:rPr lang="de-CH" sz="1200" kern="1200" dirty="0" smtClean="0">
                          <a:solidFill>
                            <a:schemeClr val="tx1"/>
                          </a:solidFill>
                          <a:latin typeface="+mj-lt"/>
                          <a:ea typeface="+mn-ea"/>
                          <a:cs typeface="+mn-cs"/>
                        </a:rPr>
                        <a:t>Vertrauen </a:t>
                      </a:r>
                      <a:r>
                        <a:rPr lang="de-CH" sz="1200" kern="1200" dirty="0">
                          <a:solidFill>
                            <a:schemeClr val="tx1"/>
                          </a:solidFill>
                          <a:latin typeface="+mj-lt"/>
                          <a:ea typeface="+mn-ea"/>
                          <a:cs typeface="+mn-cs"/>
                        </a:rPr>
                        <a:t>entgegenbringen und verdienen</a:t>
                      </a:r>
                    </a:p>
                    <a:p>
                      <a:pPr>
                        <a:spcAft>
                          <a:spcPts val="0"/>
                        </a:spcAft>
                      </a:pPr>
                      <a:r>
                        <a:rPr lang="de-CH" sz="1200" kern="1200" dirty="0">
                          <a:solidFill>
                            <a:schemeClr val="tx1"/>
                          </a:solidFill>
                          <a:latin typeface="+mj-lt"/>
                          <a:ea typeface="+mn-ea"/>
                          <a:cs typeface="+mn-cs"/>
                        </a:rPr>
                        <a:t>Zusammengehörigkeit ausstrahlen</a:t>
                      </a:r>
                    </a:p>
                    <a:p>
                      <a:pPr>
                        <a:spcAft>
                          <a:spcPts val="0"/>
                        </a:spcAft>
                      </a:pPr>
                      <a:r>
                        <a:rPr lang="de-CH" sz="1200" kern="1200" dirty="0">
                          <a:solidFill>
                            <a:schemeClr val="tx1"/>
                          </a:solidFill>
                          <a:latin typeface="+mj-lt"/>
                          <a:ea typeface="+mn-ea"/>
                          <a:cs typeface="+mn-cs"/>
                        </a:rPr>
                        <a:t>Fokussiert auf den Kunden als Person</a:t>
                      </a:r>
                    </a:p>
                    <a:p>
                      <a:pPr>
                        <a:spcAft>
                          <a:spcPts val="0"/>
                        </a:spcAft>
                      </a:pPr>
                      <a:r>
                        <a:rPr lang="de-CH" sz="1200" kern="1200" dirty="0">
                          <a:solidFill>
                            <a:schemeClr val="tx1"/>
                          </a:solidFill>
                          <a:latin typeface="+mj-lt"/>
                          <a:ea typeface="+mn-ea"/>
                          <a:cs typeface="+mn-cs"/>
                        </a:rPr>
                        <a:t>Harmonie ausstrahlen</a:t>
                      </a:r>
                    </a:p>
                    <a:p>
                      <a:pPr>
                        <a:spcAft>
                          <a:spcPts val="0"/>
                        </a:spcAft>
                      </a:pPr>
                      <a:r>
                        <a:rPr lang="de-CH" sz="1200" kern="1200" dirty="0">
                          <a:solidFill>
                            <a:schemeClr val="tx1"/>
                          </a:solidFill>
                          <a:latin typeface="+mj-lt"/>
                          <a:ea typeface="+mn-ea"/>
                          <a:cs typeface="+mn-cs"/>
                        </a:rPr>
                        <a:t>Auf den Kunden </a:t>
                      </a:r>
                      <a:r>
                        <a:rPr lang="de-CH" sz="1200" kern="1200" dirty="0" smtClean="0">
                          <a:solidFill>
                            <a:schemeClr val="tx1"/>
                          </a:solidFill>
                          <a:latin typeface="+mj-lt"/>
                          <a:ea typeface="+mn-ea"/>
                          <a:cs typeface="+mn-cs"/>
                        </a:rPr>
                        <a:t>zugehen</a:t>
                      </a:r>
                    </a:p>
                    <a:p>
                      <a:pPr>
                        <a:spcAft>
                          <a:spcPts val="0"/>
                        </a:spcAft>
                      </a:pPr>
                      <a:endParaRPr lang="de-CH" sz="1200" kern="1200" dirty="0">
                        <a:solidFill>
                          <a:schemeClr val="tx1"/>
                        </a:solidFill>
                        <a:latin typeface="+mj-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7" name="Object 18"/>
          <p:cNvGraphicFramePr>
            <a:graphicFrameLocks noChangeAspect="1"/>
          </p:cNvGraphicFramePr>
          <p:nvPr>
            <p:extLst>
              <p:ext uri="{D42A27DB-BD31-4B8C-83A1-F6EECF244321}">
                <p14:modId xmlns:p14="http://schemas.microsoft.com/office/powerpoint/2010/main" val="1548828315"/>
              </p:ext>
            </p:extLst>
          </p:nvPr>
        </p:nvGraphicFramePr>
        <p:xfrm>
          <a:off x="469014" y="1616004"/>
          <a:ext cx="1958975" cy="1597025"/>
        </p:xfrm>
        <a:graphic>
          <a:graphicData uri="http://schemas.openxmlformats.org/presentationml/2006/ole">
            <mc:AlternateContent xmlns:mc="http://schemas.openxmlformats.org/markup-compatibility/2006">
              <mc:Choice xmlns:v="urn:schemas-microsoft-com:vml" Requires="v">
                <p:oleObj spid="_x0000_s332804" name="Bitmap" r:id="rId4" imgW="2390476" imgH="2029108" progId="PBrush">
                  <p:embed/>
                </p:oleObj>
              </mc:Choice>
              <mc:Fallback>
                <p:oleObj name="Bitmap" r:id="rId4" imgW="2390476" imgH="2029108" progId="PBrush">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014" y="1616004"/>
                        <a:ext cx="1958975" cy="1597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Line 125"/>
          <p:cNvSpPr>
            <a:spLocks noChangeShapeType="1"/>
          </p:cNvSpPr>
          <p:nvPr/>
        </p:nvSpPr>
        <p:spPr bwMode="auto">
          <a:xfrm>
            <a:off x="2491222" y="2240682"/>
            <a:ext cx="1144673" cy="108198"/>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pic>
        <p:nvPicPr>
          <p:cNvPr id="9" name="Picture 12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4532" y="3429546"/>
            <a:ext cx="1066330" cy="1792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Line 124"/>
          <p:cNvSpPr>
            <a:spLocks noChangeShapeType="1"/>
          </p:cNvSpPr>
          <p:nvPr/>
        </p:nvSpPr>
        <p:spPr bwMode="auto">
          <a:xfrm flipV="1">
            <a:off x="1477500" y="3789040"/>
            <a:ext cx="2158395" cy="606748"/>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aphicFrame>
        <p:nvGraphicFramePr>
          <p:cNvPr id="11" name="Object 16"/>
          <p:cNvGraphicFramePr>
            <a:graphicFrameLocks noChangeAspect="1"/>
          </p:cNvGraphicFramePr>
          <p:nvPr>
            <p:extLst>
              <p:ext uri="{D42A27DB-BD31-4B8C-83A1-F6EECF244321}">
                <p14:modId xmlns:p14="http://schemas.microsoft.com/office/powerpoint/2010/main" val="4127686192"/>
              </p:ext>
            </p:extLst>
          </p:nvPr>
        </p:nvGraphicFramePr>
        <p:xfrm>
          <a:off x="899592" y="5445224"/>
          <a:ext cx="2158987" cy="1234060"/>
        </p:xfrm>
        <a:graphic>
          <a:graphicData uri="http://schemas.openxmlformats.org/presentationml/2006/ole">
            <mc:AlternateContent xmlns:mc="http://schemas.openxmlformats.org/markup-compatibility/2006">
              <mc:Choice xmlns:v="urn:schemas-microsoft-com:vml" Requires="v">
                <p:oleObj spid="_x0000_s332805" name="Bitmap" r:id="rId7" imgW="3591426" imgH="1952898" progId="PBrush">
                  <p:embed/>
                </p:oleObj>
              </mc:Choice>
              <mc:Fallback>
                <p:oleObj name="Bitmap" r:id="rId7" imgW="3591426" imgH="1952898" progId="PBrush">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9592" y="5445224"/>
                        <a:ext cx="2158987" cy="12340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Line 123"/>
          <p:cNvSpPr>
            <a:spLocks noChangeShapeType="1"/>
          </p:cNvSpPr>
          <p:nvPr/>
        </p:nvSpPr>
        <p:spPr bwMode="auto">
          <a:xfrm flipV="1">
            <a:off x="3131841" y="5301208"/>
            <a:ext cx="504056" cy="576064"/>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pic>
        <p:nvPicPr>
          <p:cNvPr id="13" name="Grafik 12" descr="LUKB_Logo.tif"/>
          <p:cNvPicPr>
            <a:picLocks noChangeAspect="1"/>
          </p:cNvPicPr>
          <p:nvPr/>
        </p:nvPicPr>
        <p:blipFill>
          <a:blip r:embed="rId9" cstate="print"/>
          <a:stretch>
            <a:fillRect/>
          </a:stretch>
        </p:blipFill>
        <p:spPr>
          <a:xfrm>
            <a:off x="7092280" y="908720"/>
            <a:ext cx="1804416" cy="356616"/>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Schritt 4: Kundenerlebnisgeschichte und </a:t>
            </a:r>
            <a:br>
              <a:rPr lang="de-CH" dirty="0" smtClean="0"/>
            </a:br>
            <a:r>
              <a:rPr lang="de-CH" dirty="0" smtClean="0"/>
              <a:t>Schritt 5: Kundenleitwerte</a:t>
            </a:r>
            <a:endParaRPr lang="de-DE" dirty="0"/>
          </a:p>
        </p:txBody>
      </p:sp>
      <p:sp>
        <p:nvSpPr>
          <p:cNvPr id="3" name="Inhaltsplatzhalter 2"/>
          <p:cNvSpPr>
            <a:spLocks noGrp="1"/>
          </p:cNvSpPr>
          <p:nvPr>
            <p:ph idx="1"/>
          </p:nvPr>
        </p:nvSpPr>
        <p:spPr>
          <a:xfrm>
            <a:off x="179388" y="1916831"/>
            <a:ext cx="8785225" cy="3744417"/>
          </a:xfrm>
        </p:spPr>
        <p:txBody>
          <a:bodyPr/>
          <a:lstStyle/>
          <a:p>
            <a:pPr marL="0"/>
            <a:r>
              <a:rPr lang="de-DE" sz="1200" dirty="0" smtClean="0"/>
              <a:t>Eigentlich schon verrückt, da komme ich heute Vormittag, nach einer angenehmen und unkomplizierten Anreise, an den </a:t>
            </a:r>
            <a:r>
              <a:rPr lang="de-DE" sz="1200" dirty="0" err="1" smtClean="0"/>
              <a:t>Empfangsdesk</a:t>
            </a:r>
            <a:r>
              <a:rPr lang="de-DE" sz="1200" dirty="0" smtClean="0"/>
              <a:t> meiner Bank und die sympathische junge Dame lächelt mich an und sagt: «Guten Morgen, Frau Schmid – herzlich willkommen bei der Luzerner Kantonalbank – schön Sie zu sehen.» Das hat mich ehrlich gesagt schon stolz gemacht, dass mich die Dame gekannt hat. Das gab mir das Gefühl, dass ich für die LUKB nicht irgendwer bin. Übrigens, Du solltest einmal sehen, welch edle Besprechungszimmer die Bank hat. Geschmackvoll eingerichtet – da fühlt man sich einfach wohl. In dieser Atmosphäre lässt sich richtig entspannt diskutieren. Kommt dazu, dass mein Kundenberater sich jedes Mal viel Zeit für mich nimmt. Ich glaube, ich bin ihm speziell wichtig. Ich spüre förmlich, wie viel Freude er an seiner Aufgabe hat. Er war echt stolz, mir die Entwicklung meiner Vermögenswerte aufzuzeigen. Ich hätte mich in dieser schwierigen Zeit an den Aktienmärkten klug verhalten, meinte er. Doch ehrlich gesagt, hab ich von meiner Seite wenig dazu beigetragen. Denn letztlich hat er mir vorgeschlagen, wie ich meine Vermögenswerte anlegen sollte. Und </a:t>
            </a:r>
            <a:r>
              <a:rPr lang="de-DE" sz="1200" dirty="0" err="1" smtClean="0"/>
              <a:t>weisst</a:t>
            </a:r>
            <a:r>
              <a:rPr lang="de-DE" sz="1200" dirty="0" smtClean="0"/>
              <a:t> Du, was mir gefällt, ist die Art und Weise, wie er mit mir spricht. Alles klingt einfach und logisch. Mein Kundenberater hat mir aufgezeigt, welche interessanten Anlagenmöglichkeiten es im Bereich Wasser gibt. Hast Du gewusst, dass die Trinkwasserversorgung in vielen Ländern eine </a:t>
            </a:r>
            <a:r>
              <a:rPr lang="de-DE" sz="1200" dirty="0" err="1" smtClean="0"/>
              <a:t>grössere</a:t>
            </a:r>
            <a:r>
              <a:rPr lang="de-DE" sz="1200" dirty="0" smtClean="0"/>
              <a:t> Herausforderung darstellt als die Versorgung mit Erdöl? Ich finde es toll, dass sich die Bank mit solch nachhaltigen Entwicklungen auseinandersetzt. Und einmal mehr war ich begeistert, wie gut mein Kundenberater sich jeweils auf die Gespräche vorbereitet. Da fühle ich mich richtig ernst genommen.  </a:t>
            </a:r>
            <a:endParaRPr lang="de-CH" sz="1200" dirty="0" smtClean="0"/>
          </a:p>
          <a:p>
            <a:pPr marL="0"/>
            <a:r>
              <a:rPr lang="de-DE" sz="1200" dirty="0" smtClean="0"/>
              <a:t>Am Schluss der Besprechung hat mich mein Kundenberater an ein Beethoven-Konzert an das </a:t>
            </a:r>
            <a:r>
              <a:rPr lang="de-DE" sz="1200" dirty="0" err="1" smtClean="0"/>
              <a:t>Lucerne</a:t>
            </a:r>
            <a:r>
              <a:rPr lang="de-DE" sz="1200" dirty="0" smtClean="0"/>
              <a:t> Festival eingeladen. Ausgerechnet Beethoven, das ist doch mein absoluter Lieblingskomponist. </a:t>
            </a:r>
            <a:r>
              <a:rPr lang="de-DE" sz="1200" dirty="0" err="1" smtClean="0"/>
              <a:t>Weisst</a:t>
            </a:r>
            <a:r>
              <a:rPr lang="de-DE" sz="1200" dirty="0" smtClean="0"/>
              <a:t> Du, vor zwei Jahren habe ich so ganz nebenbei erwähnt, wie gerne ich Beethoven mag. Daran hat er sich erinnert – und dies nach zwei Jahren. Der muss ein echt gutes Gedächtnis haben. Noch auf dem Heimweg hatte ich ein Lächeln auf den Lippen. Wie immer bin ich mit einem guten Gefühl heimgefahren. </a:t>
            </a:r>
            <a:endParaRPr lang="de-CH" sz="1200" dirty="0" smtClean="0"/>
          </a:p>
          <a:p>
            <a:pPr marL="0"/>
            <a:endParaRPr lang="de-DE" sz="1200" dirty="0"/>
          </a:p>
        </p:txBody>
      </p:sp>
      <p:sp>
        <p:nvSpPr>
          <p:cNvPr id="4" name="Foliennummernplatzhalter 3"/>
          <p:cNvSpPr>
            <a:spLocks noGrp="1"/>
          </p:cNvSpPr>
          <p:nvPr>
            <p:ph type="sldNum" sz="quarter" idx="10"/>
          </p:nvPr>
        </p:nvSpPr>
        <p:spPr/>
        <p:txBody>
          <a:bodyPr/>
          <a:lstStyle/>
          <a:p>
            <a:fld id="{1B081D84-7461-4751-B538-5E930955CB74}" type="slidenum">
              <a:rPr lang="de-CH" smtClean="0"/>
              <a:pPr/>
              <a:t>45</a:t>
            </a:fld>
            <a:endParaRPr lang="de-CH">
              <a:latin typeface="Lucida Sans Unicode" pitchFamily="34" charset="0"/>
            </a:endParaRPr>
          </a:p>
        </p:txBody>
      </p:sp>
      <p:sp>
        <p:nvSpPr>
          <p:cNvPr id="6" name="Textfeld 5"/>
          <p:cNvSpPr txBox="1"/>
          <p:nvPr/>
        </p:nvSpPr>
        <p:spPr>
          <a:xfrm>
            <a:off x="107504" y="5877272"/>
            <a:ext cx="8438079" cy="646331"/>
          </a:xfrm>
          <a:prstGeom prst="rect">
            <a:avLst/>
          </a:prstGeom>
          <a:noFill/>
        </p:spPr>
        <p:txBody>
          <a:bodyPr wrap="none" rtlCol="0">
            <a:spAutoFit/>
          </a:bodyPr>
          <a:lstStyle/>
          <a:p>
            <a:r>
              <a:rPr lang="de-CH" sz="1200" dirty="0" smtClean="0">
                <a:solidFill>
                  <a:srgbClr val="0065A6"/>
                </a:solidFill>
                <a:latin typeface="+mj-lt"/>
              </a:rPr>
              <a:t>Kundenleitwert:</a:t>
            </a:r>
          </a:p>
          <a:p>
            <a:pPr lvl="0"/>
            <a:r>
              <a:rPr lang="de-CH" sz="1200" dirty="0" smtClean="0">
                <a:latin typeface="+mj-lt"/>
              </a:rPr>
              <a:t>Persönliche Wertschätzung und Sicherheit erfahren </a:t>
            </a:r>
            <a:r>
              <a:rPr lang="de-CH" sz="1200" dirty="0">
                <a:solidFill>
                  <a:srgbClr val="000000"/>
                </a:solidFill>
                <a:latin typeface="+mj-lt"/>
              </a:rPr>
              <a:t>durch Vertrauen, Transparenz, Ehrlichkeit und ein gewisses Mass an </a:t>
            </a:r>
            <a:r>
              <a:rPr lang="de-CH" sz="1200" dirty="0" smtClean="0">
                <a:solidFill>
                  <a:srgbClr val="000000"/>
                </a:solidFill>
                <a:latin typeface="+mj-lt"/>
              </a:rPr>
              <a:t/>
            </a:r>
            <a:br>
              <a:rPr lang="de-CH" sz="1200" dirty="0" smtClean="0">
                <a:solidFill>
                  <a:srgbClr val="000000"/>
                </a:solidFill>
                <a:latin typeface="+mj-lt"/>
              </a:rPr>
            </a:br>
            <a:r>
              <a:rPr lang="de-CH" sz="1200" dirty="0" smtClean="0">
                <a:solidFill>
                  <a:srgbClr val="000000"/>
                </a:solidFill>
                <a:latin typeface="+mj-lt"/>
              </a:rPr>
              <a:t>Konservativität.</a:t>
            </a:r>
            <a:endParaRPr lang="de-DE" sz="1200" dirty="0">
              <a:latin typeface="+mj-lt"/>
            </a:endParaRPr>
          </a:p>
        </p:txBody>
      </p:sp>
      <p:pic>
        <p:nvPicPr>
          <p:cNvPr id="7" name="Grafik 6" descr="LUKB_Logo.tif"/>
          <p:cNvPicPr>
            <a:picLocks noChangeAspect="1"/>
          </p:cNvPicPr>
          <p:nvPr/>
        </p:nvPicPr>
        <p:blipFill>
          <a:blip r:embed="rId3" cstate="print"/>
          <a:stretch>
            <a:fillRect/>
          </a:stretch>
        </p:blipFill>
        <p:spPr>
          <a:xfrm>
            <a:off x="7232080" y="836712"/>
            <a:ext cx="1804416" cy="356616"/>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Schritt 6: Strategische Synthese</a:t>
            </a:r>
            <a:endParaRPr lang="de-DE" dirty="0"/>
          </a:p>
        </p:txBody>
      </p:sp>
      <p:sp>
        <p:nvSpPr>
          <p:cNvPr id="4" name="Foliennummernplatzhalter 3"/>
          <p:cNvSpPr>
            <a:spLocks noGrp="1"/>
          </p:cNvSpPr>
          <p:nvPr>
            <p:ph type="sldNum" sz="quarter" idx="10"/>
          </p:nvPr>
        </p:nvSpPr>
        <p:spPr/>
        <p:txBody>
          <a:bodyPr/>
          <a:lstStyle/>
          <a:p>
            <a:fld id="{1B081D84-7461-4751-B538-5E930955CB74}" type="slidenum">
              <a:rPr lang="de-CH" smtClean="0"/>
              <a:pPr/>
              <a:t>46</a:t>
            </a:fld>
            <a:endParaRPr lang="de-CH">
              <a:latin typeface="Lucida Sans Unicode" pitchFamily="34" charset="0"/>
            </a:endParaRPr>
          </a:p>
        </p:txBody>
      </p:sp>
      <p:sp>
        <p:nvSpPr>
          <p:cNvPr id="6" name="Rechteck 5"/>
          <p:cNvSpPr/>
          <p:nvPr/>
        </p:nvSpPr>
        <p:spPr>
          <a:xfrm>
            <a:off x="179512" y="1988840"/>
            <a:ext cx="1728192" cy="792088"/>
          </a:xfrm>
          <a:prstGeom prst="rect">
            <a:avLst/>
          </a:prstGeom>
          <a:noFill/>
          <a:ln w="12700">
            <a:solidFill>
              <a:srgbClr val="0065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7" name="Rechteck 6"/>
          <p:cNvSpPr/>
          <p:nvPr/>
        </p:nvSpPr>
        <p:spPr>
          <a:xfrm>
            <a:off x="179512" y="2926685"/>
            <a:ext cx="1728192" cy="792088"/>
          </a:xfrm>
          <a:prstGeom prst="rect">
            <a:avLst/>
          </a:prstGeom>
          <a:noFill/>
          <a:ln w="12700">
            <a:solidFill>
              <a:srgbClr val="0065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8" name="Rechteck 7"/>
          <p:cNvSpPr/>
          <p:nvPr/>
        </p:nvSpPr>
        <p:spPr>
          <a:xfrm>
            <a:off x="179512" y="3861048"/>
            <a:ext cx="1728192" cy="792088"/>
          </a:xfrm>
          <a:prstGeom prst="rect">
            <a:avLst/>
          </a:prstGeom>
          <a:noFill/>
          <a:ln w="12700">
            <a:solidFill>
              <a:srgbClr val="0065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9" name="Rechteck 8"/>
          <p:cNvSpPr/>
          <p:nvPr/>
        </p:nvSpPr>
        <p:spPr>
          <a:xfrm>
            <a:off x="3491880" y="2794866"/>
            <a:ext cx="3600400" cy="911133"/>
          </a:xfrm>
          <a:prstGeom prst="rect">
            <a:avLst/>
          </a:prstGeom>
          <a:noFill/>
          <a:ln w="12700">
            <a:solidFill>
              <a:srgbClr val="0065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10" name="Textfeld 9"/>
          <p:cNvSpPr txBox="1"/>
          <p:nvPr/>
        </p:nvSpPr>
        <p:spPr>
          <a:xfrm>
            <a:off x="179512" y="1988840"/>
            <a:ext cx="1728192" cy="461665"/>
          </a:xfrm>
          <a:prstGeom prst="rect">
            <a:avLst/>
          </a:prstGeom>
          <a:noFill/>
        </p:spPr>
        <p:txBody>
          <a:bodyPr wrap="square" rtlCol="0">
            <a:spAutoFit/>
          </a:bodyPr>
          <a:lstStyle/>
          <a:p>
            <a:r>
              <a:rPr lang="en-GB" sz="1200" dirty="0" err="1" smtClean="0">
                <a:solidFill>
                  <a:srgbClr val="0065A6"/>
                </a:solidFill>
                <a:latin typeface="+mj-lt"/>
              </a:rPr>
              <a:t>Markenwert</a:t>
            </a:r>
            <a:r>
              <a:rPr lang="en-GB" sz="1200" dirty="0" smtClean="0">
                <a:solidFill>
                  <a:srgbClr val="0065A6"/>
                </a:solidFill>
                <a:latin typeface="+mj-lt"/>
              </a:rPr>
              <a:t> 1:</a:t>
            </a:r>
            <a:endParaRPr lang="en-GB" sz="1200" dirty="0">
              <a:solidFill>
                <a:srgbClr val="0065A6"/>
              </a:solidFill>
              <a:latin typeface="+mj-lt"/>
            </a:endParaRPr>
          </a:p>
          <a:p>
            <a:r>
              <a:rPr lang="en-GB" sz="1200" dirty="0" err="1" smtClean="0">
                <a:latin typeface="+mj-lt"/>
              </a:rPr>
              <a:t>führend</a:t>
            </a:r>
            <a:endParaRPr lang="en-GB" sz="1200" dirty="0">
              <a:latin typeface="+mj-lt"/>
            </a:endParaRPr>
          </a:p>
        </p:txBody>
      </p:sp>
      <p:sp>
        <p:nvSpPr>
          <p:cNvPr id="11" name="Textfeld 10"/>
          <p:cNvSpPr txBox="1"/>
          <p:nvPr/>
        </p:nvSpPr>
        <p:spPr>
          <a:xfrm>
            <a:off x="179512" y="2924944"/>
            <a:ext cx="1728192" cy="461665"/>
          </a:xfrm>
          <a:prstGeom prst="rect">
            <a:avLst/>
          </a:prstGeom>
          <a:noFill/>
        </p:spPr>
        <p:txBody>
          <a:bodyPr wrap="square" rtlCol="0">
            <a:spAutoFit/>
          </a:bodyPr>
          <a:lstStyle/>
          <a:p>
            <a:r>
              <a:rPr lang="en-GB" sz="1200" dirty="0" err="1" smtClean="0">
                <a:solidFill>
                  <a:srgbClr val="0065A6"/>
                </a:solidFill>
                <a:latin typeface="+mj-lt"/>
              </a:rPr>
              <a:t>Markenwert</a:t>
            </a:r>
            <a:r>
              <a:rPr lang="en-GB" sz="1200" dirty="0" smtClean="0">
                <a:solidFill>
                  <a:srgbClr val="0065A6"/>
                </a:solidFill>
                <a:latin typeface="+mj-lt"/>
              </a:rPr>
              <a:t> 2:</a:t>
            </a:r>
            <a:endParaRPr lang="en-GB" sz="1200" dirty="0">
              <a:solidFill>
                <a:srgbClr val="0065A6"/>
              </a:solidFill>
              <a:latin typeface="+mj-lt"/>
            </a:endParaRPr>
          </a:p>
          <a:p>
            <a:r>
              <a:rPr lang="en-GB" sz="1200" dirty="0" err="1" smtClean="0">
                <a:latin typeface="+mj-lt"/>
              </a:rPr>
              <a:t>solide</a:t>
            </a:r>
            <a:endParaRPr lang="en-GB" sz="1200" dirty="0">
              <a:latin typeface="+mj-lt"/>
            </a:endParaRPr>
          </a:p>
        </p:txBody>
      </p:sp>
      <p:sp>
        <p:nvSpPr>
          <p:cNvPr id="12" name="Textfeld 11"/>
          <p:cNvSpPr txBox="1"/>
          <p:nvPr/>
        </p:nvSpPr>
        <p:spPr>
          <a:xfrm>
            <a:off x="179512" y="3861048"/>
            <a:ext cx="1728192" cy="461665"/>
          </a:xfrm>
          <a:prstGeom prst="rect">
            <a:avLst/>
          </a:prstGeom>
          <a:noFill/>
        </p:spPr>
        <p:txBody>
          <a:bodyPr wrap="square" rtlCol="0">
            <a:spAutoFit/>
          </a:bodyPr>
          <a:lstStyle/>
          <a:p>
            <a:r>
              <a:rPr lang="en-GB" sz="1200" dirty="0" err="1" smtClean="0">
                <a:solidFill>
                  <a:srgbClr val="0065A6"/>
                </a:solidFill>
                <a:latin typeface="+mj-lt"/>
              </a:rPr>
              <a:t>Markenwert</a:t>
            </a:r>
            <a:r>
              <a:rPr lang="en-GB" sz="1200" dirty="0" smtClean="0">
                <a:solidFill>
                  <a:srgbClr val="0065A6"/>
                </a:solidFill>
                <a:latin typeface="+mj-lt"/>
              </a:rPr>
              <a:t> 3:</a:t>
            </a:r>
            <a:endParaRPr lang="en-GB" sz="1200" dirty="0">
              <a:solidFill>
                <a:srgbClr val="0065A6"/>
              </a:solidFill>
              <a:latin typeface="+mj-lt"/>
            </a:endParaRPr>
          </a:p>
          <a:p>
            <a:r>
              <a:rPr lang="en-GB" sz="1200" dirty="0" err="1" smtClean="0">
                <a:latin typeface="+mj-lt"/>
              </a:rPr>
              <a:t>persönlich</a:t>
            </a:r>
            <a:endParaRPr lang="en-GB" sz="1200" dirty="0">
              <a:latin typeface="+mj-lt"/>
            </a:endParaRPr>
          </a:p>
        </p:txBody>
      </p:sp>
      <p:sp>
        <p:nvSpPr>
          <p:cNvPr id="13" name="Textfeld 12"/>
          <p:cNvSpPr txBox="1"/>
          <p:nvPr/>
        </p:nvSpPr>
        <p:spPr>
          <a:xfrm>
            <a:off x="3491880" y="2780928"/>
            <a:ext cx="3600400" cy="1015663"/>
          </a:xfrm>
          <a:prstGeom prst="rect">
            <a:avLst/>
          </a:prstGeom>
          <a:noFill/>
        </p:spPr>
        <p:txBody>
          <a:bodyPr wrap="square" rtlCol="0">
            <a:spAutoFit/>
          </a:bodyPr>
          <a:lstStyle/>
          <a:p>
            <a:pPr lvl="0"/>
            <a:r>
              <a:rPr lang="en-GB" sz="1200" dirty="0" err="1" smtClean="0">
                <a:solidFill>
                  <a:srgbClr val="0065A6"/>
                </a:solidFill>
                <a:latin typeface="+mj-lt"/>
              </a:rPr>
              <a:t>Kundenleitwert</a:t>
            </a:r>
            <a:r>
              <a:rPr lang="en-GB" sz="1200" dirty="0" smtClean="0">
                <a:solidFill>
                  <a:srgbClr val="0065A6"/>
                </a:solidFill>
                <a:latin typeface="+mj-lt"/>
              </a:rPr>
              <a:t>: </a:t>
            </a:r>
            <a:r>
              <a:rPr lang="de-CH" sz="1200" dirty="0">
                <a:latin typeface="+mj-lt"/>
              </a:rPr>
              <a:t>Persönliche Wertschätzung und Sicherheit erfahren </a:t>
            </a:r>
            <a:r>
              <a:rPr lang="de-CH" sz="1200" dirty="0">
                <a:solidFill>
                  <a:srgbClr val="000000"/>
                </a:solidFill>
                <a:latin typeface="+mj-lt"/>
              </a:rPr>
              <a:t>durch Vertrauen, Transparenz und Ehrlichkeit sowie </a:t>
            </a:r>
            <a:r>
              <a:rPr lang="de-CH" sz="1200" dirty="0" smtClean="0">
                <a:solidFill>
                  <a:srgbClr val="000000"/>
                </a:solidFill>
                <a:latin typeface="+mj-lt"/>
              </a:rPr>
              <a:t>ein </a:t>
            </a:r>
            <a:r>
              <a:rPr lang="de-CH" sz="1200" dirty="0">
                <a:solidFill>
                  <a:srgbClr val="000000"/>
                </a:solidFill>
                <a:latin typeface="+mj-lt"/>
              </a:rPr>
              <a:t>gewisses Mass an Konservativität </a:t>
            </a:r>
            <a:r>
              <a:rPr lang="de-CH" sz="1200" dirty="0">
                <a:solidFill>
                  <a:srgbClr val="E12F21"/>
                </a:solidFill>
                <a:latin typeface="+mj-lt"/>
              </a:rPr>
              <a:t> </a:t>
            </a:r>
          </a:p>
          <a:p>
            <a:endParaRPr lang="en-GB" sz="1200" dirty="0">
              <a:solidFill>
                <a:srgbClr val="E12F21"/>
              </a:solidFill>
              <a:latin typeface="+mj-lt"/>
            </a:endParaRPr>
          </a:p>
        </p:txBody>
      </p:sp>
      <p:cxnSp>
        <p:nvCxnSpPr>
          <p:cNvPr id="14" name="Gerade Verbindung 13"/>
          <p:cNvCxnSpPr>
            <a:endCxn id="9" idx="1"/>
          </p:cNvCxnSpPr>
          <p:nvPr/>
        </p:nvCxnSpPr>
        <p:spPr>
          <a:xfrm>
            <a:off x="1907704" y="2373851"/>
            <a:ext cx="1584176" cy="876582"/>
          </a:xfrm>
          <a:prstGeom prst="line">
            <a:avLst/>
          </a:prstGeom>
        </p:spPr>
        <p:style>
          <a:lnRef idx="1">
            <a:schemeClr val="dk1"/>
          </a:lnRef>
          <a:fillRef idx="0">
            <a:schemeClr val="dk1"/>
          </a:fillRef>
          <a:effectRef idx="0">
            <a:schemeClr val="dk1"/>
          </a:effectRef>
          <a:fontRef idx="minor">
            <a:schemeClr val="tx1"/>
          </a:fontRef>
        </p:style>
      </p:cxnSp>
      <p:cxnSp>
        <p:nvCxnSpPr>
          <p:cNvPr id="15" name="Gerade Verbindung 14"/>
          <p:cNvCxnSpPr>
            <a:endCxn id="9" idx="1"/>
          </p:cNvCxnSpPr>
          <p:nvPr/>
        </p:nvCxnSpPr>
        <p:spPr>
          <a:xfrm flipV="1">
            <a:off x="1907704" y="3250433"/>
            <a:ext cx="1584176" cy="59522"/>
          </a:xfrm>
          <a:prstGeom prst="line">
            <a:avLst/>
          </a:prstGeom>
        </p:spPr>
        <p:style>
          <a:lnRef idx="1">
            <a:schemeClr val="dk1"/>
          </a:lnRef>
          <a:fillRef idx="0">
            <a:schemeClr val="dk1"/>
          </a:fillRef>
          <a:effectRef idx="0">
            <a:schemeClr val="dk1"/>
          </a:effectRef>
          <a:fontRef idx="minor">
            <a:schemeClr val="tx1"/>
          </a:fontRef>
        </p:style>
      </p:cxnSp>
      <p:cxnSp>
        <p:nvCxnSpPr>
          <p:cNvPr id="16" name="Gerade Verbindung 15"/>
          <p:cNvCxnSpPr>
            <a:endCxn id="9" idx="1"/>
          </p:cNvCxnSpPr>
          <p:nvPr/>
        </p:nvCxnSpPr>
        <p:spPr>
          <a:xfrm flipV="1">
            <a:off x="1907704" y="3250433"/>
            <a:ext cx="1584176" cy="995626"/>
          </a:xfrm>
          <a:prstGeom prst="line">
            <a:avLst/>
          </a:prstGeom>
        </p:spPr>
        <p:style>
          <a:lnRef idx="1">
            <a:schemeClr val="dk1"/>
          </a:lnRef>
          <a:fillRef idx="0">
            <a:schemeClr val="dk1"/>
          </a:fillRef>
          <a:effectRef idx="0">
            <a:schemeClr val="dk1"/>
          </a:effectRef>
          <a:fontRef idx="minor">
            <a:schemeClr val="tx1"/>
          </a:fontRef>
        </p:style>
      </p:cxnSp>
      <p:pic>
        <p:nvPicPr>
          <p:cNvPr id="17" name="Grafik 16" descr="LUKB_Logo.tif"/>
          <p:cNvPicPr>
            <a:picLocks noChangeAspect="1"/>
          </p:cNvPicPr>
          <p:nvPr/>
        </p:nvPicPr>
        <p:blipFill>
          <a:blip r:embed="rId3" cstate="print"/>
          <a:stretch>
            <a:fillRect/>
          </a:stretch>
        </p:blipFill>
        <p:spPr>
          <a:xfrm>
            <a:off x="7092280" y="908720"/>
            <a:ext cx="1804416" cy="356616"/>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Schritt 7: Drehbuch Kundenerlebnis</a:t>
            </a:r>
            <a:endParaRPr lang="de-DE" dirty="0"/>
          </a:p>
        </p:txBody>
      </p:sp>
      <p:sp>
        <p:nvSpPr>
          <p:cNvPr id="3" name="Inhaltsplatzhalter 2"/>
          <p:cNvSpPr>
            <a:spLocks noGrp="1"/>
          </p:cNvSpPr>
          <p:nvPr>
            <p:ph idx="1"/>
          </p:nvPr>
        </p:nvSpPr>
        <p:spPr/>
        <p:txBody>
          <a:bodyPr/>
          <a:lstStyle/>
          <a:p>
            <a:pPr marL="0"/>
            <a:r>
              <a:rPr lang="de-DE" sz="1200" dirty="0" smtClean="0"/>
              <a:t>Eigentlich schon verrückt, da komme ich heute Vormittag, nach einer angenehmen und unkomplizierten Anreise, an den </a:t>
            </a:r>
            <a:r>
              <a:rPr lang="de-DE" sz="1200" dirty="0" err="1" smtClean="0"/>
              <a:t>Empfangsdesk</a:t>
            </a:r>
            <a:r>
              <a:rPr lang="de-DE" sz="1200" dirty="0" smtClean="0"/>
              <a:t> meiner Bank und </a:t>
            </a:r>
            <a:r>
              <a:rPr lang="de-DE" sz="1200" dirty="0" smtClean="0">
                <a:solidFill>
                  <a:srgbClr val="FFC000"/>
                </a:solidFill>
              </a:rPr>
              <a:t>die sympathische junge Dame lächelt mich an und sagt: </a:t>
            </a:r>
            <a:r>
              <a:rPr lang="de-DE" sz="1200" dirty="0" smtClean="0">
                <a:solidFill>
                  <a:srgbClr val="00B050"/>
                </a:solidFill>
              </a:rPr>
              <a:t>«Guten Morgen, Frau Schmid </a:t>
            </a:r>
            <a:r>
              <a:rPr lang="de-DE" sz="1200" dirty="0" smtClean="0">
                <a:solidFill>
                  <a:srgbClr val="FFC000"/>
                </a:solidFill>
              </a:rPr>
              <a:t>– herzlich willkommen bei der Luzerner Kantonalbank – schön Sie zu sehen.» </a:t>
            </a:r>
            <a:r>
              <a:rPr lang="de-DE" sz="1200" dirty="0" smtClean="0"/>
              <a:t>Das hat mich ehrlich gesagt schon stolz gemacht, dass mich die Dame gekannt hat. Das gab mir das Gefühl, dass ich für die LUKB nicht irgendwer bin. </a:t>
            </a:r>
            <a:endParaRPr lang="de-CH" sz="1200" dirty="0" smtClean="0"/>
          </a:p>
          <a:p>
            <a:pPr marL="0"/>
            <a:r>
              <a:rPr lang="de-DE" sz="1200" dirty="0" smtClean="0"/>
              <a:t>Übrigens, Du solltest einmal sehen, welch </a:t>
            </a:r>
            <a:r>
              <a:rPr lang="de-DE" sz="1200" dirty="0" smtClean="0">
                <a:solidFill>
                  <a:srgbClr val="00B0F0"/>
                </a:solidFill>
              </a:rPr>
              <a:t>edle Besprechungszimmer </a:t>
            </a:r>
            <a:r>
              <a:rPr lang="de-DE" sz="1200" dirty="0" smtClean="0"/>
              <a:t>die Bank hat. </a:t>
            </a:r>
            <a:r>
              <a:rPr lang="de-DE" sz="1200" dirty="0" smtClean="0">
                <a:solidFill>
                  <a:srgbClr val="00B0F0"/>
                </a:solidFill>
              </a:rPr>
              <a:t>Geschmackvoll eingerichtet </a:t>
            </a:r>
            <a:r>
              <a:rPr lang="de-DE" sz="1200" dirty="0" smtClean="0"/>
              <a:t>– da fühlt man sich einfach wohl. </a:t>
            </a:r>
            <a:r>
              <a:rPr lang="de-DE" sz="1200" u="sng" dirty="0" smtClean="0"/>
              <a:t>In dieser Atmosphäre lässt sich richtig entspannt diskutieren</a:t>
            </a:r>
            <a:r>
              <a:rPr lang="de-DE" sz="1200" dirty="0" smtClean="0"/>
              <a:t>. Kommt dazu, </a:t>
            </a:r>
            <a:r>
              <a:rPr lang="de-DE" sz="1200" dirty="0" smtClean="0">
                <a:solidFill>
                  <a:srgbClr val="FFC000"/>
                </a:solidFill>
              </a:rPr>
              <a:t>dass mein Kundenberater sich jedes Mal viel Zeit für mich nimmt</a:t>
            </a:r>
            <a:r>
              <a:rPr lang="de-DE" sz="1200" dirty="0" smtClean="0"/>
              <a:t>. Ich glaube, ich bin ihm speziell wichtig. </a:t>
            </a:r>
            <a:r>
              <a:rPr lang="de-DE" sz="1200" dirty="0" smtClean="0">
                <a:solidFill>
                  <a:srgbClr val="FFC000"/>
                </a:solidFill>
              </a:rPr>
              <a:t>Ich spüre förmlich, wie viel Freude er an seiner Aufgabe hat</a:t>
            </a:r>
            <a:r>
              <a:rPr lang="de-DE" sz="1200" dirty="0" smtClean="0"/>
              <a:t>. Er war echt stolz, mir </a:t>
            </a:r>
            <a:r>
              <a:rPr lang="de-DE" sz="1200" dirty="0" smtClean="0">
                <a:solidFill>
                  <a:srgbClr val="00B050"/>
                </a:solidFill>
              </a:rPr>
              <a:t>die Entwicklung meiner Vermögenswerte aufzuzeigen</a:t>
            </a:r>
            <a:r>
              <a:rPr lang="de-DE" sz="1200" dirty="0" smtClean="0"/>
              <a:t>. Ich hätte mich in dieser schwierigen Zeit an den Aktienmärkten klug verhalten, meinte er. Doch ehrlich gesagt, hab ich von meiner Seite wenig dazu beigetragen. Denn letztlich hat er mir vorgeschlagen, wie ich meine Vermögenswerte anlegen sollte. Und </a:t>
            </a:r>
            <a:r>
              <a:rPr lang="de-DE" sz="1200" dirty="0" err="1" smtClean="0"/>
              <a:t>weisst</a:t>
            </a:r>
            <a:r>
              <a:rPr lang="de-DE" sz="1200" dirty="0" smtClean="0"/>
              <a:t> Du, </a:t>
            </a:r>
            <a:r>
              <a:rPr lang="de-DE" sz="1200" dirty="0" smtClean="0">
                <a:solidFill>
                  <a:srgbClr val="FFC000"/>
                </a:solidFill>
              </a:rPr>
              <a:t>was mir gefällt, ist die Art und Weise, wie er mit mir spricht. Alles klingt einfach und logisch. </a:t>
            </a:r>
            <a:endParaRPr lang="de-CH" sz="1200" dirty="0" smtClean="0">
              <a:solidFill>
                <a:srgbClr val="FFC000"/>
              </a:solidFill>
            </a:endParaRPr>
          </a:p>
          <a:p>
            <a:pPr marL="0"/>
            <a:r>
              <a:rPr lang="de-DE" sz="1200" dirty="0" smtClean="0"/>
              <a:t>Mein Kundenberater hat mir aufgezeigt, welche </a:t>
            </a:r>
            <a:r>
              <a:rPr lang="de-DE" sz="1200" dirty="0" smtClean="0">
                <a:solidFill>
                  <a:srgbClr val="00B050"/>
                </a:solidFill>
              </a:rPr>
              <a:t>interessanten Anlagenmöglichkeiten es im Bereich Wasser gibt</a:t>
            </a:r>
            <a:r>
              <a:rPr lang="de-DE" sz="1200" dirty="0" smtClean="0"/>
              <a:t>. Hast Du gewusst, dass die Trinkwasserversorgung in vielen Ländern eine </a:t>
            </a:r>
            <a:r>
              <a:rPr lang="de-DE" sz="1200" dirty="0" err="1" smtClean="0"/>
              <a:t>grössere</a:t>
            </a:r>
            <a:r>
              <a:rPr lang="de-DE" sz="1200" dirty="0" smtClean="0"/>
              <a:t> Herausforderung darstellt als die Versorgung mit Erdöl? Ich finde es toll, dass sich die Bank mit solch nachhaltigen Entwicklungen auseinandersetzt</a:t>
            </a:r>
            <a:r>
              <a:rPr lang="de-DE" sz="1200" u="sng" dirty="0" smtClean="0"/>
              <a:t>.</a:t>
            </a:r>
            <a:r>
              <a:rPr lang="de-DE" sz="1200" u="sng" dirty="0" smtClean="0">
                <a:solidFill>
                  <a:srgbClr val="00B050"/>
                </a:solidFill>
              </a:rPr>
              <a:t> Und einmal mehr war ich begeistert, wie gut mein Kundenberater sich jeweils auf die Gespräche vorbereitet.</a:t>
            </a:r>
            <a:r>
              <a:rPr lang="de-DE" sz="1200" dirty="0" smtClean="0">
                <a:solidFill>
                  <a:srgbClr val="00B050"/>
                </a:solidFill>
              </a:rPr>
              <a:t> </a:t>
            </a:r>
            <a:r>
              <a:rPr lang="de-DE" sz="1200" dirty="0" smtClean="0"/>
              <a:t>Da fühle ich mich richtig ernst genommen.  </a:t>
            </a:r>
            <a:endParaRPr lang="de-CH" sz="1200" dirty="0" smtClean="0"/>
          </a:p>
          <a:p>
            <a:pPr marL="0"/>
            <a:r>
              <a:rPr lang="de-DE" sz="1200" dirty="0" smtClean="0">
                <a:solidFill>
                  <a:srgbClr val="FFC000"/>
                </a:solidFill>
              </a:rPr>
              <a:t>Am Schluss der Besprechung hat mich mein Kundenberater an ein Beethoven-Konzert an das </a:t>
            </a:r>
            <a:r>
              <a:rPr lang="de-DE" sz="1200" dirty="0" err="1" smtClean="0">
                <a:solidFill>
                  <a:srgbClr val="FFC000"/>
                </a:solidFill>
              </a:rPr>
              <a:t>Lucerne</a:t>
            </a:r>
            <a:r>
              <a:rPr lang="de-DE" sz="1200" dirty="0" smtClean="0">
                <a:solidFill>
                  <a:srgbClr val="FFC000"/>
                </a:solidFill>
              </a:rPr>
              <a:t> Festival eingeladen</a:t>
            </a:r>
            <a:r>
              <a:rPr lang="de-DE" sz="1200" dirty="0" smtClean="0"/>
              <a:t>. Ausgerechnet Beethoven, das ist doch mein absoluter Lieblingskomponist. </a:t>
            </a:r>
            <a:r>
              <a:rPr lang="de-DE" sz="1200" dirty="0" err="1" smtClean="0"/>
              <a:t>Weisst</a:t>
            </a:r>
            <a:r>
              <a:rPr lang="de-DE" sz="1200" dirty="0" smtClean="0"/>
              <a:t> Du, vor zwei Jahren habe ich so ganz nebenbei erwähnt, wie gerne ich Beethoven mag. </a:t>
            </a:r>
            <a:r>
              <a:rPr lang="de-DE" sz="1200" dirty="0" smtClean="0">
                <a:solidFill>
                  <a:srgbClr val="FFC000"/>
                </a:solidFill>
              </a:rPr>
              <a:t>Daran hat er sich erinnert – und dies nach zwei Jahren</a:t>
            </a:r>
            <a:r>
              <a:rPr lang="de-DE" sz="1200" dirty="0" smtClean="0"/>
              <a:t>. </a:t>
            </a:r>
            <a:r>
              <a:rPr lang="de-DE" sz="1200" dirty="0" smtClean="0">
                <a:solidFill>
                  <a:srgbClr val="00B050"/>
                </a:solidFill>
              </a:rPr>
              <a:t>Der muss ein echt gutes Gedächtnis haben. </a:t>
            </a:r>
            <a:r>
              <a:rPr lang="de-DE" sz="1200" dirty="0" smtClean="0"/>
              <a:t>Noch auf dem Heimweg hatte ich ein Lächeln auf den Lippen. Wie immer bin ich mit einem guten Gefühl heimgefahren. </a:t>
            </a:r>
            <a:endParaRPr lang="de-CH" sz="1200" dirty="0" smtClean="0"/>
          </a:p>
          <a:p>
            <a:pPr marL="0"/>
            <a:endParaRPr lang="de-DE" sz="1200" dirty="0" smtClean="0">
              <a:solidFill>
                <a:srgbClr val="00B050"/>
              </a:solidFill>
            </a:endParaRPr>
          </a:p>
          <a:p>
            <a:pPr marL="0"/>
            <a:endParaRPr lang="de-CH" sz="1200" dirty="0" smtClean="0">
              <a:solidFill>
                <a:srgbClr val="00B050"/>
              </a:solidFill>
            </a:endParaRPr>
          </a:p>
          <a:p>
            <a:pPr marL="0"/>
            <a:endParaRPr lang="de-DE" sz="1200" dirty="0"/>
          </a:p>
        </p:txBody>
      </p:sp>
      <p:sp>
        <p:nvSpPr>
          <p:cNvPr id="4" name="Foliennummernplatzhalter 3"/>
          <p:cNvSpPr>
            <a:spLocks noGrp="1"/>
          </p:cNvSpPr>
          <p:nvPr>
            <p:ph type="sldNum" sz="quarter" idx="10"/>
          </p:nvPr>
        </p:nvSpPr>
        <p:spPr/>
        <p:txBody>
          <a:bodyPr/>
          <a:lstStyle/>
          <a:p>
            <a:fld id="{1B081D84-7461-4751-B538-5E930955CB74}" type="slidenum">
              <a:rPr lang="de-CH" smtClean="0"/>
              <a:pPr/>
              <a:t>47</a:t>
            </a:fld>
            <a:endParaRPr lang="de-CH">
              <a:latin typeface="Lucida Sans Unicode" pitchFamily="34" charset="0"/>
            </a:endParaRPr>
          </a:p>
        </p:txBody>
      </p:sp>
      <p:pic>
        <p:nvPicPr>
          <p:cNvPr id="6" name="Grafik 5" descr="LUKB_Logo.tif"/>
          <p:cNvPicPr>
            <a:picLocks noChangeAspect="1"/>
          </p:cNvPicPr>
          <p:nvPr/>
        </p:nvPicPr>
        <p:blipFill>
          <a:blip r:embed="rId3" cstate="print"/>
          <a:stretch>
            <a:fillRect/>
          </a:stretch>
        </p:blipFill>
        <p:spPr>
          <a:xfrm>
            <a:off x="7092280" y="908720"/>
            <a:ext cx="1804416" cy="356616"/>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Schritt 7: Drehbuch Kundenerlebnis</a:t>
            </a:r>
            <a:endParaRPr lang="de-DE" dirty="0"/>
          </a:p>
        </p:txBody>
      </p:sp>
      <p:sp>
        <p:nvSpPr>
          <p:cNvPr id="4" name="Foliennummernplatzhalter 3"/>
          <p:cNvSpPr>
            <a:spLocks noGrp="1"/>
          </p:cNvSpPr>
          <p:nvPr>
            <p:ph type="sldNum" sz="quarter" idx="10"/>
          </p:nvPr>
        </p:nvSpPr>
        <p:spPr/>
        <p:txBody>
          <a:bodyPr/>
          <a:lstStyle/>
          <a:p>
            <a:fld id="{1B081D84-7461-4751-B538-5E930955CB74}" type="slidenum">
              <a:rPr lang="de-CH" smtClean="0"/>
              <a:pPr/>
              <a:t>48</a:t>
            </a:fld>
            <a:endParaRPr lang="de-CH">
              <a:latin typeface="Lucida Sans Unicode" pitchFamily="34" charset="0"/>
            </a:endParaRPr>
          </a:p>
        </p:txBody>
      </p:sp>
      <p:pic>
        <p:nvPicPr>
          <p:cNvPr id="48" name="Grafik 47" descr="LUKB_Logo.tif"/>
          <p:cNvPicPr>
            <a:picLocks noChangeAspect="1"/>
          </p:cNvPicPr>
          <p:nvPr/>
        </p:nvPicPr>
        <p:blipFill>
          <a:blip r:embed="rId3" cstate="print"/>
          <a:stretch>
            <a:fillRect/>
          </a:stretch>
        </p:blipFill>
        <p:spPr>
          <a:xfrm>
            <a:off x="7092280" y="908720"/>
            <a:ext cx="1804416" cy="356616"/>
          </a:xfrm>
          <a:prstGeom prst="rect">
            <a:avLst/>
          </a:prstGeom>
        </p:spPr>
      </p:pic>
      <p:cxnSp>
        <p:nvCxnSpPr>
          <p:cNvPr id="49" name="Gerade Verbindung mit Pfeil 48"/>
          <p:cNvCxnSpPr/>
          <p:nvPr/>
        </p:nvCxnSpPr>
        <p:spPr bwMode="auto">
          <a:xfrm>
            <a:off x="180928" y="4070176"/>
            <a:ext cx="6892071" cy="35665"/>
          </a:xfrm>
          <a:prstGeom prst="straightConnector1">
            <a:avLst/>
          </a:prstGeom>
          <a:noFill/>
          <a:ln w="9525" cap="flat" cmpd="sng" algn="ctr">
            <a:solidFill>
              <a:srgbClr val="4F81BD">
                <a:shade val="95000"/>
                <a:satMod val="105000"/>
              </a:srgbClr>
            </a:solidFill>
            <a:prstDash val="solid"/>
            <a:tailEnd type="arrow"/>
          </a:ln>
          <a:effectLst/>
        </p:spPr>
      </p:cxnSp>
      <p:cxnSp>
        <p:nvCxnSpPr>
          <p:cNvPr id="50" name="Gerade Verbindung mit Pfeil 49"/>
          <p:cNvCxnSpPr/>
          <p:nvPr/>
        </p:nvCxnSpPr>
        <p:spPr bwMode="auto">
          <a:xfrm>
            <a:off x="5284353" y="2564497"/>
            <a:ext cx="1592212" cy="1541344"/>
          </a:xfrm>
          <a:prstGeom prst="straightConnector1">
            <a:avLst/>
          </a:prstGeom>
          <a:noFill/>
          <a:ln w="9525" cap="flat" cmpd="sng" algn="ctr">
            <a:solidFill>
              <a:srgbClr val="4F81BD">
                <a:shade val="95000"/>
                <a:satMod val="105000"/>
              </a:srgbClr>
            </a:solidFill>
            <a:prstDash val="solid"/>
            <a:tailEnd type="arrow"/>
          </a:ln>
          <a:effectLst/>
        </p:spPr>
      </p:cxnSp>
      <p:sp>
        <p:nvSpPr>
          <p:cNvPr id="51" name="Rechteck 50"/>
          <p:cNvSpPr/>
          <p:nvPr/>
        </p:nvSpPr>
        <p:spPr bwMode="auto">
          <a:xfrm>
            <a:off x="4572309" y="1916832"/>
            <a:ext cx="1507848" cy="647665"/>
          </a:xfrm>
          <a:prstGeom prst="rect">
            <a:avLst/>
          </a:prstGeom>
          <a:no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pPr>
            <a:r>
              <a:rPr lang="de-CH" sz="1400" kern="0" dirty="0">
                <a:solidFill>
                  <a:srgbClr val="FF0000"/>
                </a:solidFill>
                <a:latin typeface="+mj-lt"/>
              </a:rPr>
              <a:t>Interaktion zwischen Kunden</a:t>
            </a:r>
          </a:p>
        </p:txBody>
      </p:sp>
      <p:sp>
        <p:nvSpPr>
          <p:cNvPr id="52" name="Rechteck 51"/>
          <p:cNvSpPr/>
          <p:nvPr/>
        </p:nvSpPr>
        <p:spPr bwMode="auto">
          <a:xfrm>
            <a:off x="2339752" y="1916832"/>
            <a:ext cx="2071363" cy="647665"/>
          </a:xfrm>
          <a:prstGeom prst="rect">
            <a:avLst/>
          </a:prstGeom>
          <a:no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pPr>
            <a:r>
              <a:rPr lang="de-CH" sz="1400" kern="0" dirty="0" smtClean="0">
                <a:solidFill>
                  <a:srgbClr val="7030A0"/>
                </a:solidFill>
                <a:latin typeface="+mj-lt"/>
              </a:rPr>
              <a:t>Interaktionen mit Dienstleistungspartnern</a:t>
            </a:r>
            <a:endParaRPr lang="de-CH" sz="1400" kern="0" dirty="0">
              <a:solidFill>
                <a:srgbClr val="7030A0"/>
              </a:solidFill>
              <a:latin typeface="+mj-lt"/>
            </a:endParaRPr>
          </a:p>
        </p:txBody>
      </p:sp>
      <p:sp>
        <p:nvSpPr>
          <p:cNvPr id="53" name="Rechteck 52"/>
          <p:cNvSpPr/>
          <p:nvPr/>
        </p:nvSpPr>
        <p:spPr bwMode="auto">
          <a:xfrm>
            <a:off x="2340061" y="5645234"/>
            <a:ext cx="1322096" cy="664086"/>
          </a:xfrm>
          <a:prstGeom prst="rect">
            <a:avLst/>
          </a:prstGeom>
          <a:no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pPr>
            <a:r>
              <a:rPr lang="de-CH" sz="1400" kern="0" dirty="0">
                <a:solidFill>
                  <a:srgbClr val="00B050"/>
                </a:solidFill>
                <a:latin typeface="+mj-lt"/>
              </a:rPr>
              <a:t>Informations-flüsse &amp; IT</a:t>
            </a:r>
          </a:p>
        </p:txBody>
      </p:sp>
      <p:sp>
        <p:nvSpPr>
          <p:cNvPr id="54" name="Rechteck 53"/>
          <p:cNvSpPr/>
          <p:nvPr/>
        </p:nvSpPr>
        <p:spPr bwMode="auto">
          <a:xfrm>
            <a:off x="4572309" y="5654759"/>
            <a:ext cx="1477260" cy="647665"/>
          </a:xfrm>
          <a:prstGeom prst="rect">
            <a:avLst/>
          </a:prstGeom>
          <a:no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pPr>
            <a:r>
              <a:rPr lang="de-CH" sz="1400" u="sng" kern="0" dirty="0" smtClean="0">
                <a:solidFill>
                  <a:schemeClr val="tx1"/>
                </a:solidFill>
                <a:latin typeface="+mj-lt"/>
              </a:rPr>
              <a:t>Sensorisches Umfeld</a:t>
            </a:r>
            <a:endParaRPr lang="de-CH" sz="1400" u="sng" kern="0" dirty="0">
              <a:solidFill>
                <a:schemeClr val="tx1"/>
              </a:solidFill>
              <a:latin typeface="+mj-lt"/>
            </a:endParaRPr>
          </a:p>
        </p:txBody>
      </p:sp>
      <p:cxnSp>
        <p:nvCxnSpPr>
          <p:cNvPr id="55" name="Gerade Verbindung 54"/>
          <p:cNvCxnSpPr/>
          <p:nvPr/>
        </p:nvCxnSpPr>
        <p:spPr bwMode="auto">
          <a:xfrm flipH="1" flipV="1">
            <a:off x="4810140" y="3340324"/>
            <a:ext cx="1274337" cy="16668"/>
          </a:xfrm>
          <a:prstGeom prst="line">
            <a:avLst/>
          </a:prstGeom>
          <a:noFill/>
          <a:ln w="9525" cap="flat" cmpd="sng" algn="ctr">
            <a:solidFill>
              <a:srgbClr val="4F81BD">
                <a:shade val="95000"/>
                <a:satMod val="105000"/>
              </a:srgbClr>
            </a:solidFill>
            <a:prstDash val="solid"/>
          </a:ln>
          <a:effectLst/>
        </p:spPr>
      </p:cxnSp>
      <p:sp>
        <p:nvSpPr>
          <p:cNvPr id="56" name="Ellipse 35"/>
          <p:cNvSpPr/>
          <p:nvPr/>
        </p:nvSpPr>
        <p:spPr bwMode="auto">
          <a:xfrm>
            <a:off x="179821" y="1916832"/>
            <a:ext cx="1511645" cy="647665"/>
          </a:xfrm>
          <a:prstGeom prst="rect">
            <a:avLst/>
          </a:prstGeom>
          <a:no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pPr>
            <a:r>
              <a:rPr lang="de-CH" sz="1400" kern="0" dirty="0">
                <a:solidFill>
                  <a:srgbClr val="FFC000"/>
                </a:solidFill>
                <a:latin typeface="+mj-lt"/>
              </a:rPr>
              <a:t>Mitarbeitende im Kundenkontakt</a:t>
            </a:r>
          </a:p>
        </p:txBody>
      </p:sp>
      <p:sp>
        <p:nvSpPr>
          <p:cNvPr id="57" name="Ellipse 36"/>
          <p:cNvSpPr/>
          <p:nvPr/>
        </p:nvSpPr>
        <p:spPr bwMode="auto">
          <a:xfrm>
            <a:off x="166444" y="5654759"/>
            <a:ext cx="1548836" cy="647665"/>
          </a:xfrm>
          <a:prstGeom prst="rect">
            <a:avLst/>
          </a:prstGeom>
          <a:no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pPr>
            <a:r>
              <a:rPr lang="de-CH" sz="1400" kern="0" dirty="0">
                <a:solidFill>
                  <a:srgbClr val="0070C0"/>
                </a:solidFill>
                <a:latin typeface="+mj-lt"/>
              </a:rPr>
              <a:t>Physisches </a:t>
            </a:r>
            <a:r>
              <a:rPr lang="de-CH" sz="1400" kern="0" dirty="0" smtClean="0">
                <a:solidFill>
                  <a:srgbClr val="0070C0"/>
                </a:solidFill>
                <a:latin typeface="+mj-lt"/>
              </a:rPr>
              <a:t>Angebot </a:t>
            </a:r>
            <a:r>
              <a:rPr lang="de-CH" sz="1400" kern="0" dirty="0">
                <a:solidFill>
                  <a:srgbClr val="0070C0"/>
                </a:solidFill>
                <a:latin typeface="+mj-lt"/>
              </a:rPr>
              <a:t>&amp; Infrastruktur</a:t>
            </a:r>
          </a:p>
        </p:txBody>
      </p:sp>
      <p:cxnSp>
        <p:nvCxnSpPr>
          <p:cNvPr id="58" name="Gerade Verbindung 57"/>
          <p:cNvCxnSpPr/>
          <p:nvPr/>
        </p:nvCxnSpPr>
        <p:spPr bwMode="auto">
          <a:xfrm flipH="1" flipV="1">
            <a:off x="5242188" y="3761777"/>
            <a:ext cx="1274337" cy="16668"/>
          </a:xfrm>
          <a:prstGeom prst="line">
            <a:avLst/>
          </a:prstGeom>
          <a:noFill/>
          <a:ln w="9525" cap="flat" cmpd="sng" algn="ctr">
            <a:solidFill>
              <a:srgbClr val="4F81BD">
                <a:shade val="95000"/>
                <a:satMod val="105000"/>
              </a:srgbClr>
            </a:solidFill>
            <a:prstDash val="solid"/>
          </a:ln>
          <a:effectLst/>
        </p:spPr>
      </p:cxnSp>
      <p:cxnSp>
        <p:nvCxnSpPr>
          <p:cNvPr id="59" name="Gerade Verbindung 58"/>
          <p:cNvCxnSpPr/>
          <p:nvPr/>
        </p:nvCxnSpPr>
        <p:spPr bwMode="auto">
          <a:xfrm flipH="1" flipV="1">
            <a:off x="4375534" y="2924944"/>
            <a:ext cx="1276895" cy="16669"/>
          </a:xfrm>
          <a:prstGeom prst="line">
            <a:avLst/>
          </a:prstGeom>
          <a:noFill/>
          <a:ln w="9525" cap="flat" cmpd="sng" algn="ctr">
            <a:solidFill>
              <a:srgbClr val="4F81BD">
                <a:shade val="95000"/>
                <a:satMod val="105000"/>
              </a:srgbClr>
            </a:solidFill>
            <a:prstDash val="solid"/>
          </a:ln>
          <a:effectLst/>
        </p:spPr>
      </p:cxnSp>
      <p:cxnSp>
        <p:nvCxnSpPr>
          <p:cNvPr id="60" name="Gerade Verbindung mit Pfeil 59"/>
          <p:cNvCxnSpPr/>
          <p:nvPr/>
        </p:nvCxnSpPr>
        <p:spPr bwMode="auto">
          <a:xfrm>
            <a:off x="3320888" y="2564904"/>
            <a:ext cx="1592212" cy="1541344"/>
          </a:xfrm>
          <a:prstGeom prst="straightConnector1">
            <a:avLst/>
          </a:prstGeom>
          <a:noFill/>
          <a:ln w="9525" cap="flat" cmpd="sng" algn="ctr">
            <a:solidFill>
              <a:srgbClr val="4F81BD">
                <a:shade val="95000"/>
                <a:satMod val="105000"/>
              </a:srgbClr>
            </a:solidFill>
            <a:prstDash val="solid"/>
            <a:tailEnd type="arrow"/>
          </a:ln>
          <a:effectLst/>
        </p:spPr>
      </p:cxnSp>
      <p:cxnSp>
        <p:nvCxnSpPr>
          <p:cNvPr id="61" name="Gerade Verbindung 60"/>
          <p:cNvCxnSpPr/>
          <p:nvPr/>
        </p:nvCxnSpPr>
        <p:spPr bwMode="auto">
          <a:xfrm flipH="1" flipV="1">
            <a:off x="2846675" y="3340731"/>
            <a:ext cx="1274337" cy="16668"/>
          </a:xfrm>
          <a:prstGeom prst="line">
            <a:avLst/>
          </a:prstGeom>
          <a:noFill/>
          <a:ln w="9525" cap="flat" cmpd="sng" algn="ctr">
            <a:solidFill>
              <a:srgbClr val="4F81BD">
                <a:shade val="95000"/>
                <a:satMod val="105000"/>
              </a:srgbClr>
            </a:solidFill>
            <a:prstDash val="solid"/>
          </a:ln>
          <a:effectLst/>
        </p:spPr>
      </p:cxnSp>
      <p:cxnSp>
        <p:nvCxnSpPr>
          <p:cNvPr id="62" name="Gerade Verbindung 61"/>
          <p:cNvCxnSpPr/>
          <p:nvPr/>
        </p:nvCxnSpPr>
        <p:spPr bwMode="auto">
          <a:xfrm flipH="1" flipV="1">
            <a:off x="3278723" y="3762184"/>
            <a:ext cx="1274337" cy="16668"/>
          </a:xfrm>
          <a:prstGeom prst="line">
            <a:avLst/>
          </a:prstGeom>
          <a:noFill/>
          <a:ln w="9525" cap="flat" cmpd="sng" algn="ctr">
            <a:solidFill>
              <a:srgbClr val="4F81BD">
                <a:shade val="95000"/>
                <a:satMod val="105000"/>
              </a:srgbClr>
            </a:solidFill>
            <a:prstDash val="solid"/>
          </a:ln>
          <a:effectLst/>
        </p:spPr>
      </p:cxnSp>
      <p:cxnSp>
        <p:nvCxnSpPr>
          <p:cNvPr id="63" name="Gerade Verbindung 62"/>
          <p:cNvCxnSpPr/>
          <p:nvPr/>
        </p:nvCxnSpPr>
        <p:spPr bwMode="auto">
          <a:xfrm flipH="1" flipV="1">
            <a:off x="2412069" y="2925351"/>
            <a:ext cx="1276895" cy="16669"/>
          </a:xfrm>
          <a:prstGeom prst="line">
            <a:avLst/>
          </a:prstGeom>
          <a:noFill/>
          <a:ln w="9525" cap="flat" cmpd="sng" algn="ctr">
            <a:solidFill>
              <a:srgbClr val="4F81BD">
                <a:shade val="95000"/>
                <a:satMod val="105000"/>
              </a:srgbClr>
            </a:solidFill>
            <a:prstDash val="solid"/>
          </a:ln>
          <a:effectLst/>
        </p:spPr>
      </p:cxnSp>
      <p:cxnSp>
        <p:nvCxnSpPr>
          <p:cNvPr id="64" name="Gerade Verbindung mit Pfeil 63"/>
          <p:cNvCxnSpPr/>
          <p:nvPr/>
        </p:nvCxnSpPr>
        <p:spPr bwMode="auto">
          <a:xfrm>
            <a:off x="1160648" y="2564904"/>
            <a:ext cx="1592212" cy="1541344"/>
          </a:xfrm>
          <a:prstGeom prst="straightConnector1">
            <a:avLst/>
          </a:prstGeom>
          <a:noFill/>
          <a:ln w="9525" cap="flat" cmpd="sng" algn="ctr">
            <a:solidFill>
              <a:srgbClr val="4F81BD">
                <a:shade val="95000"/>
                <a:satMod val="105000"/>
              </a:srgbClr>
            </a:solidFill>
            <a:prstDash val="solid"/>
            <a:tailEnd type="arrow"/>
          </a:ln>
          <a:effectLst/>
        </p:spPr>
      </p:cxnSp>
      <p:cxnSp>
        <p:nvCxnSpPr>
          <p:cNvPr id="65" name="Gerade Verbindung 64"/>
          <p:cNvCxnSpPr/>
          <p:nvPr/>
        </p:nvCxnSpPr>
        <p:spPr bwMode="auto">
          <a:xfrm flipH="1" flipV="1">
            <a:off x="686435" y="3340731"/>
            <a:ext cx="1274337" cy="16668"/>
          </a:xfrm>
          <a:prstGeom prst="line">
            <a:avLst/>
          </a:prstGeom>
          <a:noFill/>
          <a:ln w="9525" cap="flat" cmpd="sng" algn="ctr">
            <a:solidFill>
              <a:srgbClr val="4F81BD">
                <a:shade val="95000"/>
                <a:satMod val="105000"/>
              </a:srgbClr>
            </a:solidFill>
            <a:prstDash val="solid"/>
          </a:ln>
          <a:effectLst/>
        </p:spPr>
      </p:cxnSp>
      <p:cxnSp>
        <p:nvCxnSpPr>
          <p:cNvPr id="66" name="Gerade Verbindung 65"/>
          <p:cNvCxnSpPr/>
          <p:nvPr/>
        </p:nvCxnSpPr>
        <p:spPr bwMode="auto">
          <a:xfrm flipH="1" flipV="1">
            <a:off x="1118483" y="3762184"/>
            <a:ext cx="1274337" cy="16668"/>
          </a:xfrm>
          <a:prstGeom prst="line">
            <a:avLst/>
          </a:prstGeom>
          <a:noFill/>
          <a:ln w="9525" cap="flat" cmpd="sng" algn="ctr">
            <a:solidFill>
              <a:srgbClr val="4F81BD">
                <a:shade val="95000"/>
                <a:satMod val="105000"/>
              </a:srgbClr>
            </a:solidFill>
            <a:prstDash val="solid"/>
          </a:ln>
          <a:effectLst/>
        </p:spPr>
      </p:cxnSp>
      <p:cxnSp>
        <p:nvCxnSpPr>
          <p:cNvPr id="67" name="Gerade Verbindung 66"/>
          <p:cNvCxnSpPr/>
          <p:nvPr/>
        </p:nvCxnSpPr>
        <p:spPr bwMode="auto">
          <a:xfrm flipH="1" flipV="1">
            <a:off x="251829" y="2925351"/>
            <a:ext cx="1276895" cy="16669"/>
          </a:xfrm>
          <a:prstGeom prst="line">
            <a:avLst/>
          </a:prstGeom>
          <a:noFill/>
          <a:ln w="9525" cap="flat" cmpd="sng" algn="ctr">
            <a:solidFill>
              <a:srgbClr val="4F81BD">
                <a:shade val="95000"/>
                <a:satMod val="105000"/>
              </a:srgbClr>
            </a:solidFill>
            <a:prstDash val="solid"/>
          </a:ln>
          <a:effectLst/>
        </p:spPr>
      </p:cxnSp>
      <p:grpSp>
        <p:nvGrpSpPr>
          <p:cNvPr id="68" name="Gruppieren 67"/>
          <p:cNvGrpSpPr/>
          <p:nvPr/>
        </p:nvGrpSpPr>
        <p:grpSpPr>
          <a:xfrm>
            <a:off x="290327" y="4077072"/>
            <a:ext cx="2534541" cy="1541344"/>
            <a:chOff x="866082" y="4581128"/>
            <a:chExt cx="2534541" cy="1541344"/>
          </a:xfrm>
        </p:grpSpPr>
        <p:cxnSp>
          <p:nvCxnSpPr>
            <p:cNvPr id="69" name="Gerade Verbindung mit Pfeil 68"/>
            <p:cNvCxnSpPr/>
            <p:nvPr/>
          </p:nvCxnSpPr>
          <p:spPr bwMode="auto">
            <a:xfrm flipV="1">
              <a:off x="1808411" y="4581128"/>
              <a:ext cx="1592212" cy="1541344"/>
            </a:xfrm>
            <a:prstGeom prst="straightConnector1">
              <a:avLst/>
            </a:prstGeom>
            <a:noFill/>
            <a:ln w="9525" cap="flat" cmpd="sng" algn="ctr">
              <a:solidFill>
                <a:srgbClr val="4F81BD">
                  <a:shade val="95000"/>
                  <a:satMod val="105000"/>
                </a:srgbClr>
              </a:solidFill>
              <a:prstDash val="solid"/>
              <a:tailEnd type="arrow"/>
            </a:ln>
            <a:effectLst/>
          </p:spPr>
        </p:cxnSp>
        <p:cxnSp>
          <p:nvCxnSpPr>
            <p:cNvPr id="70" name="Gerade Verbindung 69"/>
            <p:cNvCxnSpPr/>
            <p:nvPr/>
          </p:nvCxnSpPr>
          <p:spPr>
            <a:xfrm>
              <a:off x="1763688" y="4941168"/>
              <a:ext cx="12576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Gerade Verbindung 70"/>
            <p:cNvCxnSpPr/>
            <p:nvPr/>
          </p:nvCxnSpPr>
          <p:spPr>
            <a:xfrm>
              <a:off x="1298130" y="5373216"/>
              <a:ext cx="12576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Gerade Verbindung 71"/>
            <p:cNvCxnSpPr/>
            <p:nvPr/>
          </p:nvCxnSpPr>
          <p:spPr>
            <a:xfrm>
              <a:off x="866082" y="5805264"/>
              <a:ext cx="1257646"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3" name="Gruppieren 72"/>
          <p:cNvGrpSpPr/>
          <p:nvPr/>
        </p:nvGrpSpPr>
        <p:grpSpPr>
          <a:xfrm>
            <a:off x="2397808" y="4077072"/>
            <a:ext cx="2534541" cy="1541344"/>
            <a:chOff x="866082" y="4581128"/>
            <a:chExt cx="2534541" cy="1541344"/>
          </a:xfrm>
        </p:grpSpPr>
        <p:cxnSp>
          <p:nvCxnSpPr>
            <p:cNvPr id="74" name="Gerade Verbindung mit Pfeil 73"/>
            <p:cNvCxnSpPr/>
            <p:nvPr/>
          </p:nvCxnSpPr>
          <p:spPr bwMode="auto">
            <a:xfrm flipV="1">
              <a:off x="1808411" y="4581128"/>
              <a:ext cx="1592212" cy="1541344"/>
            </a:xfrm>
            <a:prstGeom prst="straightConnector1">
              <a:avLst/>
            </a:prstGeom>
            <a:noFill/>
            <a:ln w="9525" cap="flat" cmpd="sng" algn="ctr">
              <a:solidFill>
                <a:srgbClr val="4F81BD">
                  <a:shade val="95000"/>
                  <a:satMod val="105000"/>
                </a:srgbClr>
              </a:solidFill>
              <a:prstDash val="solid"/>
              <a:tailEnd type="arrow"/>
            </a:ln>
            <a:effectLst/>
          </p:spPr>
        </p:cxnSp>
        <p:cxnSp>
          <p:nvCxnSpPr>
            <p:cNvPr id="75" name="Gerade Verbindung 74"/>
            <p:cNvCxnSpPr/>
            <p:nvPr/>
          </p:nvCxnSpPr>
          <p:spPr>
            <a:xfrm>
              <a:off x="1672122" y="5013176"/>
              <a:ext cx="12576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Gerade Verbindung 75"/>
            <p:cNvCxnSpPr/>
            <p:nvPr/>
          </p:nvCxnSpPr>
          <p:spPr>
            <a:xfrm>
              <a:off x="1240074" y="5445224"/>
              <a:ext cx="12576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Gerade Verbindung 76"/>
            <p:cNvCxnSpPr/>
            <p:nvPr/>
          </p:nvCxnSpPr>
          <p:spPr>
            <a:xfrm>
              <a:off x="866082" y="5805264"/>
              <a:ext cx="1257646"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78" name="Gerade Verbindung mit Pfeil 77"/>
          <p:cNvCxnSpPr/>
          <p:nvPr/>
        </p:nvCxnSpPr>
        <p:spPr bwMode="auto">
          <a:xfrm flipV="1">
            <a:off x="5298614" y="4077072"/>
            <a:ext cx="1592212" cy="1541344"/>
          </a:xfrm>
          <a:prstGeom prst="straightConnector1">
            <a:avLst/>
          </a:prstGeom>
          <a:noFill/>
          <a:ln w="9525" cap="flat" cmpd="sng" algn="ctr">
            <a:solidFill>
              <a:srgbClr val="4F81BD">
                <a:shade val="95000"/>
                <a:satMod val="105000"/>
              </a:srgbClr>
            </a:solidFill>
            <a:prstDash val="solid"/>
            <a:tailEnd type="arrow"/>
          </a:ln>
          <a:effectLst/>
        </p:spPr>
      </p:cxnSp>
      <p:cxnSp>
        <p:nvCxnSpPr>
          <p:cNvPr id="79" name="Gerade Verbindung 78"/>
          <p:cNvCxnSpPr/>
          <p:nvPr/>
        </p:nvCxnSpPr>
        <p:spPr>
          <a:xfrm>
            <a:off x="4788333" y="4869160"/>
            <a:ext cx="12576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Gerade Verbindung 79"/>
          <p:cNvCxnSpPr/>
          <p:nvPr/>
        </p:nvCxnSpPr>
        <p:spPr>
          <a:xfrm>
            <a:off x="4356285" y="5301208"/>
            <a:ext cx="1257646" cy="0"/>
          </a:xfrm>
          <a:prstGeom prst="line">
            <a:avLst/>
          </a:prstGeom>
        </p:spPr>
        <p:style>
          <a:lnRef idx="1">
            <a:schemeClr val="accent1"/>
          </a:lnRef>
          <a:fillRef idx="0">
            <a:schemeClr val="accent1"/>
          </a:fillRef>
          <a:effectRef idx="0">
            <a:schemeClr val="accent1"/>
          </a:effectRef>
          <a:fontRef idx="minor">
            <a:schemeClr val="tx1"/>
          </a:fontRef>
        </p:style>
      </p:cxnSp>
      <p:sp>
        <p:nvSpPr>
          <p:cNvPr id="81" name="Textfeld 80"/>
          <p:cNvSpPr txBox="1"/>
          <p:nvPr/>
        </p:nvSpPr>
        <p:spPr>
          <a:xfrm>
            <a:off x="5004357" y="4268996"/>
            <a:ext cx="1562369" cy="600164"/>
          </a:xfrm>
          <a:prstGeom prst="rect">
            <a:avLst/>
          </a:prstGeom>
          <a:noFill/>
        </p:spPr>
        <p:txBody>
          <a:bodyPr wrap="square" rtlCol="0">
            <a:spAutoFit/>
          </a:bodyPr>
          <a:lstStyle/>
          <a:p>
            <a:r>
              <a:rPr lang="en-GB" sz="1100" dirty="0" err="1" smtClean="0">
                <a:latin typeface="+mj-lt"/>
              </a:rPr>
              <a:t>Entspannte</a:t>
            </a:r>
            <a:r>
              <a:rPr lang="en-GB" sz="1100" dirty="0" smtClean="0">
                <a:latin typeface="+mj-lt"/>
              </a:rPr>
              <a:t>, </a:t>
            </a:r>
            <a:r>
              <a:rPr lang="en-GB" sz="1100" dirty="0" err="1" smtClean="0">
                <a:latin typeface="+mj-lt"/>
              </a:rPr>
              <a:t>ruhige</a:t>
            </a:r>
            <a:r>
              <a:rPr lang="en-GB" sz="1100" dirty="0" smtClean="0">
                <a:latin typeface="+mj-lt"/>
              </a:rPr>
              <a:t> </a:t>
            </a:r>
            <a:r>
              <a:rPr lang="en-GB" sz="1100" dirty="0" err="1" smtClean="0">
                <a:latin typeface="+mj-lt"/>
              </a:rPr>
              <a:t>Atmosphäre</a:t>
            </a:r>
            <a:r>
              <a:rPr lang="en-GB" sz="1100" dirty="0" smtClean="0">
                <a:latin typeface="+mj-lt"/>
              </a:rPr>
              <a:t> </a:t>
            </a:r>
            <a:r>
              <a:rPr lang="en-GB" sz="1100" dirty="0" err="1" smtClean="0">
                <a:latin typeface="+mj-lt"/>
              </a:rPr>
              <a:t>im</a:t>
            </a:r>
            <a:r>
              <a:rPr lang="en-GB" sz="1100" dirty="0" smtClean="0">
                <a:latin typeface="+mj-lt"/>
              </a:rPr>
              <a:t> </a:t>
            </a:r>
            <a:r>
              <a:rPr lang="en-GB" sz="1100" dirty="0" err="1" smtClean="0">
                <a:latin typeface="+mj-lt"/>
              </a:rPr>
              <a:t>Sitzungszimmer</a:t>
            </a:r>
            <a:endParaRPr lang="en-GB" sz="1100" dirty="0">
              <a:latin typeface="+mj-lt"/>
            </a:endParaRPr>
          </a:p>
        </p:txBody>
      </p:sp>
      <p:sp>
        <p:nvSpPr>
          <p:cNvPr id="82" name="Textfeld 81"/>
          <p:cNvSpPr txBox="1"/>
          <p:nvPr/>
        </p:nvSpPr>
        <p:spPr>
          <a:xfrm>
            <a:off x="751060" y="2735342"/>
            <a:ext cx="1661009" cy="261610"/>
          </a:xfrm>
          <a:prstGeom prst="rect">
            <a:avLst/>
          </a:prstGeom>
          <a:noFill/>
        </p:spPr>
        <p:txBody>
          <a:bodyPr wrap="square" rtlCol="0">
            <a:spAutoFit/>
          </a:bodyPr>
          <a:lstStyle/>
          <a:p>
            <a:r>
              <a:rPr lang="en-GB" sz="1100" dirty="0">
                <a:latin typeface="+mj-lt"/>
              </a:rPr>
              <a:t>H</a:t>
            </a:r>
            <a:r>
              <a:rPr lang="en-GB" sz="1100" dirty="0" smtClean="0">
                <a:latin typeface="+mj-lt"/>
              </a:rPr>
              <a:t>erzlich</a:t>
            </a:r>
            <a:endParaRPr lang="en-GB" sz="1100" dirty="0">
              <a:latin typeface="+mj-lt"/>
            </a:endParaRPr>
          </a:p>
        </p:txBody>
      </p:sp>
      <p:sp>
        <p:nvSpPr>
          <p:cNvPr id="83" name="Textfeld 82"/>
          <p:cNvSpPr txBox="1"/>
          <p:nvPr/>
        </p:nvSpPr>
        <p:spPr>
          <a:xfrm>
            <a:off x="967084" y="3095382"/>
            <a:ext cx="1661009" cy="261610"/>
          </a:xfrm>
          <a:prstGeom prst="rect">
            <a:avLst/>
          </a:prstGeom>
          <a:noFill/>
        </p:spPr>
        <p:txBody>
          <a:bodyPr wrap="square" rtlCol="0">
            <a:spAutoFit/>
          </a:bodyPr>
          <a:lstStyle/>
          <a:p>
            <a:r>
              <a:rPr lang="en-GB" sz="1100" dirty="0" err="1">
                <a:latin typeface="+mj-lt"/>
              </a:rPr>
              <a:t>K</a:t>
            </a:r>
            <a:r>
              <a:rPr lang="en-GB" sz="1100" dirty="0" err="1" smtClean="0">
                <a:latin typeface="+mj-lt"/>
              </a:rPr>
              <a:t>ompetent</a:t>
            </a:r>
            <a:endParaRPr lang="en-GB" sz="1100" dirty="0">
              <a:latin typeface="+mj-lt"/>
            </a:endParaRPr>
          </a:p>
        </p:txBody>
      </p:sp>
      <p:sp>
        <p:nvSpPr>
          <p:cNvPr id="84" name="Textfeld 83"/>
          <p:cNvSpPr txBox="1"/>
          <p:nvPr/>
        </p:nvSpPr>
        <p:spPr>
          <a:xfrm>
            <a:off x="836089" y="3527430"/>
            <a:ext cx="2152044" cy="261610"/>
          </a:xfrm>
          <a:prstGeom prst="rect">
            <a:avLst/>
          </a:prstGeom>
          <a:noFill/>
        </p:spPr>
        <p:txBody>
          <a:bodyPr wrap="square" rtlCol="0">
            <a:spAutoFit/>
          </a:bodyPr>
          <a:lstStyle/>
          <a:p>
            <a:r>
              <a:rPr lang="en-GB" sz="1100" dirty="0" err="1" smtClean="0">
                <a:latin typeface="+mj-lt"/>
              </a:rPr>
              <a:t>Authentisch</a:t>
            </a:r>
            <a:r>
              <a:rPr lang="en-GB" sz="1100" dirty="0">
                <a:latin typeface="+mj-lt"/>
              </a:rPr>
              <a:t> </a:t>
            </a:r>
            <a:r>
              <a:rPr lang="en-GB" sz="1100" dirty="0" smtClean="0">
                <a:latin typeface="+mj-lt"/>
              </a:rPr>
              <a:t>&amp; </a:t>
            </a:r>
            <a:r>
              <a:rPr lang="en-GB" sz="1100" dirty="0" err="1" smtClean="0">
                <a:latin typeface="+mj-lt"/>
              </a:rPr>
              <a:t>ehrlich</a:t>
            </a:r>
            <a:endParaRPr lang="en-GB" sz="1100" dirty="0">
              <a:latin typeface="+mj-lt"/>
            </a:endParaRPr>
          </a:p>
        </p:txBody>
      </p:sp>
      <p:sp>
        <p:nvSpPr>
          <p:cNvPr id="85" name="Textfeld 84"/>
          <p:cNvSpPr txBox="1"/>
          <p:nvPr/>
        </p:nvSpPr>
        <p:spPr>
          <a:xfrm>
            <a:off x="611560" y="4175502"/>
            <a:ext cx="2656100" cy="261610"/>
          </a:xfrm>
          <a:prstGeom prst="rect">
            <a:avLst/>
          </a:prstGeom>
          <a:noFill/>
        </p:spPr>
        <p:txBody>
          <a:bodyPr wrap="square" rtlCol="0">
            <a:spAutoFit/>
          </a:bodyPr>
          <a:lstStyle/>
          <a:p>
            <a:r>
              <a:rPr lang="en-GB" sz="1100" dirty="0" err="1" smtClean="0">
                <a:latin typeface="+mj-lt"/>
              </a:rPr>
              <a:t>Edle</a:t>
            </a:r>
            <a:r>
              <a:rPr lang="en-GB" sz="1100" dirty="0" smtClean="0">
                <a:latin typeface="+mj-lt"/>
              </a:rPr>
              <a:t> </a:t>
            </a:r>
            <a:r>
              <a:rPr lang="en-GB" sz="1100" dirty="0" err="1" smtClean="0">
                <a:latin typeface="+mj-lt"/>
              </a:rPr>
              <a:t>Besprechungszimmer</a:t>
            </a:r>
            <a:endParaRPr lang="en-GB" sz="1100" dirty="0">
              <a:latin typeface="+mj-lt"/>
            </a:endParaRPr>
          </a:p>
        </p:txBody>
      </p:sp>
      <p:sp>
        <p:nvSpPr>
          <p:cNvPr id="86" name="Textfeld 85"/>
          <p:cNvSpPr txBox="1"/>
          <p:nvPr/>
        </p:nvSpPr>
        <p:spPr>
          <a:xfrm>
            <a:off x="611560" y="4607550"/>
            <a:ext cx="2656100" cy="261610"/>
          </a:xfrm>
          <a:prstGeom prst="rect">
            <a:avLst/>
          </a:prstGeom>
          <a:noFill/>
        </p:spPr>
        <p:txBody>
          <a:bodyPr wrap="square" rtlCol="0">
            <a:spAutoFit/>
          </a:bodyPr>
          <a:lstStyle/>
          <a:p>
            <a:r>
              <a:rPr lang="en-GB" sz="1100" dirty="0" err="1" smtClean="0">
                <a:latin typeface="+mj-lt"/>
              </a:rPr>
              <a:t>Stilvolle</a:t>
            </a:r>
            <a:r>
              <a:rPr lang="en-GB" sz="1100" dirty="0" smtClean="0">
                <a:latin typeface="+mj-lt"/>
              </a:rPr>
              <a:t> </a:t>
            </a:r>
            <a:r>
              <a:rPr lang="en-GB" sz="1100" dirty="0" err="1" smtClean="0">
                <a:latin typeface="+mj-lt"/>
              </a:rPr>
              <a:t>Einrichtung</a:t>
            </a:r>
            <a:endParaRPr lang="en-GB" sz="1100" dirty="0">
              <a:latin typeface="+mj-lt"/>
            </a:endParaRPr>
          </a:p>
        </p:txBody>
      </p:sp>
      <p:sp>
        <p:nvSpPr>
          <p:cNvPr id="87" name="Textfeld 86"/>
          <p:cNvSpPr txBox="1"/>
          <p:nvPr/>
        </p:nvSpPr>
        <p:spPr>
          <a:xfrm>
            <a:off x="2627784" y="4077072"/>
            <a:ext cx="2016224" cy="430887"/>
          </a:xfrm>
          <a:prstGeom prst="rect">
            <a:avLst/>
          </a:prstGeom>
          <a:noFill/>
        </p:spPr>
        <p:txBody>
          <a:bodyPr wrap="square" rtlCol="0">
            <a:spAutoFit/>
          </a:bodyPr>
          <a:lstStyle/>
          <a:p>
            <a:pPr algn="ctr"/>
            <a:r>
              <a:rPr lang="en-GB" sz="1100" dirty="0" smtClean="0">
                <a:latin typeface="+mj-lt"/>
              </a:rPr>
              <a:t>CRM-System: </a:t>
            </a:r>
            <a:br>
              <a:rPr lang="en-GB" sz="1100" dirty="0" smtClean="0">
                <a:latin typeface="+mj-lt"/>
              </a:rPr>
            </a:br>
            <a:r>
              <a:rPr lang="en-GB" sz="1100" dirty="0" err="1" smtClean="0">
                <a:latin typeface="+mj-lt"/>
              </a:rPr>
              <a:t>Demografische</a:t>
            </a:r>
            <a:r>
              <a:rPr lang="en-GB" sz="1100" dirty="0" smtClean="0">
                <a:latin typeface="+mj-lt"/>
              </a:rPr>
              <a:t> </a:t>
            </a:r>
            <a:r>
              <a:rPr lang="en-GB" sz="1100" dirty="0" err="1" smtClean="0">
                <a:latin typeface="+mj-lt"/>
              </a:rPr>
              <a:t>Kundendaten</a:t>
            </a:r>
            <a:endParaRPr lang="en-GB" sz="1100" dirty="0">
              <a:latin typeface="+mj-lt"/>
            </a:endParaRPr>
          </a:p>
        </p:txBody>
      </p:sp>
      <p:sp>
        <p:nvSpPr>
          <p:cNvPr id="88" name="Textfeld 87"/>
          <p:cNvSpPr txBox="1"/>
          <p:nvPr/>
        </p:nvSpPr>
        <p:spPr>
          <a:xfrm>
            <a:off x="2555776" y="4509120"/>
            <a:ext cx="1656184" cy="430887"/>
          </a:xfrm>
          <a:prstGeom prst="rect">
            <a:avLst/>
          </a:prstGeom>
          <a:noFill/>
        </p:spPr>
        <p:txBody>
          <a:bodyPr wrap="square" rtlCol="0">
            <a:spAutoFit/>
          </a:bodyPr>
          <a:lstStyle/>
          <a:p>
            <a:r>
              <a:rPr lang="en-GB" sz="1100" dirty="0" smtClean="0">
                <a:latin typeface="+mj-lt"/>
              </a:rPr>
              <a:t>CRM System: </a:t>
            </a:r>
            <a:br>
              <a:rPr lang="en-GB" sz="1100" dirty="0" smtClean="0">
                <a:latin typeface="+mj-lt"/>
              </a:rPr>
            </a:br>
            <a:r>
              <a:rPr lang="en-GB" sz="1100" dirty="0" err="1" smtClean="0">
                <a:latin typeface="+mj-lt"/>
              </a:rPr>
              <a:t>Persönliche</a:t>
            </a:r>
            <a:r>
              <a:rPr lang="en-GB" sz="1100" dirty="0" smtClean="0">
                <a:latin typeface="+mj-lt"/>
              </a:rPr>
              <a:t> </a:t>
            </a:r>
            <a:r>
              <a:rPr lang="en-GB" sz="1100" dirty="0" err="1" smtClean="0">
                <a:latin typeface="+mj-lt"/>
              </a:rPr>
              <a:t>Vorlieben</a:t>
            </a:r>
            <a:endParaRPr lang="en-GB" sz="1100" dirty="0">
              <a:latin typeface="+mj-lt"/>
            </a:endParaRPr>
          </a:p>
        </p:txBody>
      </p:sp>
      <p:sp>
        <p:nvSpPr>
          <p:cNvPr id="89" name="Ellipse 88"/>
          <p:cNvSpPr/>
          <p:nvPr/>
        </p:nvSpPr>
        <p:spPr bwMode="auto">
          <a:xfrm>
            <a:off x="6934088" y="3068960"/>
            <a:ext cx="1945324" cy="2159923"/>
          </a:xfrm>
          <a:prstGeom prst="ellipse">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pPr>
            <a:r>
              <a:rPr lang="de-CH" sz="1100" kern="0" dirty="0">
                <a:solidFill>
                  <a:sysClr val="windowText" lastClr="000000"/>
                </a:solidFill>
                <a:latin typeface="+mj-lt"/>
              </a:rPr>
              <a:t>Persönliche Wertschätzung und Sicherheit erfahren durch Vertrauen, Transparenz und Ehrlichkeit sowie </a:t>
            </a:r>
            <a:r>
              <a:rPr lang="de-CH" sz="1100" kern="0" dirty="0" smtClean="0">
                <a:solidFill>
                  <a:sysClr val="windowText" lastClr="000000"/>
                </a:solidFill>
                <a:latin typeface="+mj-lt"/>
              </a:rPr>
              <a:t>ein </a:t>
            </a:r>
            <a:r>
              <a:rPr lang="de-CH" sz="1100" kern="0" dirty="0">
                <a:solidFill>
                  <a:sysClr val="windowText" lastClr="000000"/>
                </a:solidFill>
                <a:latin typeface="+mj-lt"/>
              </a:rPr>
              <a:t>gewisses Mass an </a:t>
            </a:r>
            <a:r>
              <a:rPr lang="de-CH" sz="1100" kern="0" dirty="0" smtClean="0">
                <a:solidFill>
                  <a:sysClr val="windowText" lastClr="000000"/>
                </a:solidFill>
                <a:latin typeface="+mj-lt"/>
              </a:rPr>
              <a:t>Konservativität</a:t>
            </a:r>
            <a:endParaRPr lang="de-CH" sz="1100" kern="0" dirty="0">
              <a:solidFill>
                <a:sysClr val="windowText" lastClr="000000"/>
              </a:solidFill>
              <a:latin typeface="+mj-lt"/>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Schritt 8: Messung</a:t>
            </a:r>
            <a:endParaRPr lang="de-DE" dirty="0"/>
          </a:p>
        </p:txBody>
      </p:sp>
      <p:sp>
        <p:nvSpPr>
          <p:cNvPr id="4" name="Foliennummernplatzhalter 3"/>
          <p:cNvSpPr>
            <a:spLocks noGrp="1"/>
          </p:cNvSpPr>
          <p:nvPr>
            <p:ph type="sldNum" sz="quarter" idx="10"/>
          </p:nvPr>
        </p:nvSpPr>
        <p:spPr/>
        <p:txBody>
          <a:bodyPr/>
          <a:lstStyle/>
          <a:p>
            <a:fld id="{1B081D84-7461-4751-B538-5E930955CB74}" type="slidenum">
              <a:rPr lang="de-CH" smtClean="0"/>
              <a:pPr/>
              <a:t>49</a:t>
            </a:fld>
            <a:endParaRPr lang="de-CH">
              <a:latin typeface="Lucida Sans Unicode" pitchFamily="34" charset="0"/>
            </a:endParaRPr>
          </a:p>
        </p:txBody>
      </p:sp>
      <p:graphicFrame>
        <p:nvGraphicFramePr>
          <p:cNvPr id="6" name="Tabelle 5"/>
          <p:cNvGraphicFramePr>
            <a:graphicFrameLocks noGrp="1"/>
          </p:cNvGraphicFramePr>
          <p:nvPr>
            <p:extLst>
              <p:ext uri="{D42A27DB-BD31-4B8C-83A1-F6EECF244321}">
                <p14:modId xmlns:p14="http://schemas.microsoft.com/office/powerpoint/2010/main" val="3797085624"/>
              </p:ext>
            </p:extLst>
          </p:nvPr>
        </p:nvGraphicFramePr>
        <p:xfrm>
          <a:off x="1979712" y="1484784"/>
          <a:ext cx="7068908" cy="4850128"/>
        </p:xfrm>
        <a:graphic>
          <a:graphicData uri="http://schemas.openxmlformats.org/drawingml/2006/table">
            <a:tbl>
              <a:tblPr firstRow="1" firstCol="1" lastRow="1" lastCol="1" bandRow="1" bandCol="1"/>
              <a:tblGrid>
                <a:gridCol w="4536504"/>
                <a:gridCol w="432048"/>
                <a:gridCol w="216024"/>
                <a:gridCol w="288032"/>
                <a:gridCol w="288032"/>
                <a:gridCol w="288032"/>
                <a:gridCol w="288032"/>
                <a:gridCol w="288032"/>
                <a:gridCol w="444172"/>
              </a:tblGrid>
              <a:tr h="486160">
                <a:tc>
                  <a:txBody>
                    <a:bodyPr/>
                    <a:lstStyle/>
                    <a:p>
                      <a:pPr algn="l">
                        <a:lnSpc>
                          <a:spcPts val="1275"/>
                        </a:lnSpc>
                        <a:spcAft>
                          <a:spcPts val="0"/>
                        </a:spcAft>
                      </a:pPr>
                      <a:r>
                        <a:rPr lang="de-CH" sz="1000" spc="20" dirty="0" smtClean="0">
                          <a:effectLst/>
                          <a:latin typeface="+mj-lt"/>
                          <a:ea typeface="Times New Roman"/>
                          <a:cs typeface="Times New Roman"/>
                        </a:rPr>
                        <a:t>Hinweis:</a:t>
                      </a:r>
                      <a:r>
                        <a:rPr lang="de-CH" sz="1000" spc="20" baseline="0" dirty="0" smtClean="0">
                          <a:effectLst/>
                          <a:latin typeface="+mj-lt"/>
                          <a:ea typeface="Times New Roman"/>
                          <a:cs typeface="Times New Roman"/>
                        </a:rPr>
                        <a:t> Bitte beziehen Sie sich bei der Beantwortung der Fragen auf ein bestimmtes Kundenerlebnis (z.B. Ihr letztes Beratungsgespräch bei der LUKB) und notieren Sie hier, um welches es sich handelt: __________</a:t>
                      </a:r>
                      <a:br>
                        <a:rPr lang="de-CH" sz="1000" spc="20" baseline="0" dirty="0" smtClean="0">
                          <a:effectLst/>
                          <a:latin typeface="+mj-lt"/>
                          <a:ea typeface="Times New Roman"/>
                          <a:cs typeface="Times New Roman"/>
                        </a:rPr>
                      </a:br>
                      <a:r>
                        <a:rPr lang="de-CH" sz="1000" spc="20" baseline="0" dirty="0" smtClean="0">
                          <a:effectLst/>
                          <a:latin typeface="+mj-lt"/>
                          <a:ea typeface="Times New Roman"/>
                          <a:cs typeface="Times New Roman"/>
                        </a:rPr>
                        <a:t>_____________________________________________________________</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700" spc="20" dirty="0">
                          <a:effectLst/>
                          <a:latin typeface="+mj-lt"/>
                          <a:ea typeface="Times New Roman"/>
                          <a:cs typeface="Times New Roman"/>
                        </a:rPr>
                        <a:t>Trifft gar nicht zu</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700" spc="20">
                          <a:effectLst/>
                          <a:latin typeface="+mj-lt"/>
                          <a:ea typeface="Times New Roman"/>
                          <a:cs typeface="Times New Roman"/>
                        </a:rPr>
                        <a:t> </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700" spc="20">
                          <a:effectLst/>
                          <a:latin typeface="+mj-lt"/>
                          <a:ea typeface="Times New Roman"/>
                          <a:cs typeface="Times New Roman"/>
                        </a:rPr>
                        <a:t> </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700" spc="20">
                          <a:effectLst/>
                          <a:latin typeface="+mj-lt"/>
                          <a:ea typeface="Times New Roman"/>
                          <a:cs typeface="Times New Roman"/>
                        </a:rPr>
                        <a:t> </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700" spc="20">
                          <a:effectLst/>
                          <a:latin typeface="+mj-lt"/>
                          <a:ea typeface="Times New Roman"/>
                          <a:cs typeface="Times New Roman"/>
                        </a:rPr>
                        <a:t> </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700" spc="20">
                          <a:effectLst/>
                          <a:latin typeface="+mj-lt"/>
                          <a:ea typeface="Times New Roman"/>
                          <a:cs typeface="Times New Roman"/>
                        </a:rPr>
                        <a:t> </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700" spc="20">
                          <a:effectLst/>
                          <a:latin typeface="+mj-lt"/>
                          <a:ea typeface="Times New Roman"/>
                          <a:cs typeface="Times New Roman"/>
                        </a:rPr>
                        <a:t>Trifft </a:t>
                      </a:r>
                      <a:endParaRPr lang="de-CH" sz="1000" spc="20">
                        <a:effectLst/>
                        <a:latin typeface="+mj-lt"/>
                        <a:ea typeface="Times New Roman"/>
                        <a:cs typeface="Times New Roman"/>
                      </a:endParaRPr>
                    </a:p>
                    <a:p>
                      <a:pPr algn="ctr">
                        <a:lnSpc>
                          <a:spcPts val="1275"/>
                        </a:lnSpc>
                        <a:spcAft>
                          <a:spcPts val="0"/>
                        </a:spcAft>
                      </a:pPr>
                      <a:r>
                        <a:rPr lang="de-CH" sz="700" spc="20">
                          <a:effectLst/>
                          <a:latin typeface="+mj-lt"/>
                          <a:ea typeface="Times New Roman"/>
                          <a:cs typeface="Times New Roman"/>
                        </a:rPr>
                        <a:t>sehr zu</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700" spc="20" dirty="0">
                          <a:effectLst/>
                          <a:latin typeface="+mj-lt"/>
                          <a:ea typeface="Times New Roman"/>
                          <a:cs typeface="Times New Roman"/>
                        </a:rPr>
                        <a:t>Nicht relevant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021">
                <a:tc>
                  <a:txBody>
                    <a:bodyPr/>
                    <a:lstStyle/>
                    <a:p>
                      <a:pPr algn="l">
                        <a:lnSpc>
                          <a:spcPts val="1275"/>
                        </a:lnSpc>
                        <a:spcAft>
                          <a:spcPts val="0"/>
                        </a:spcAft>
                      </a:pPr>
                      <a:r>
                        <a:rPr lang="de-CH" sz="1000" spc="20" dirty="0" smtClean="0">
                          <a:effectLst/>
                          <a:latin typeface="+mj-lt"/>
                          <a:ea typeface="Times New Roman"/>
                          <a:cs typeface="Times New Roman"/>
                        </a:rPr>
                        <a:t>1a. Bei der LUKB nimmt</a:t>
                      </a:r>
                      <a:r>
                        <a:rPr lang="de-CH" sz="1000" spc="20" baseline="0" dirty="0" smtClean="0">
                          <a:effectLst/>
                          <a:latin typeface="+mj-lt"/>
                          <a:ea typeface="Times New Roman"/>
                          <a:cs typeface="Times New Roman"/>
                        </a:rPr>
                        <a:t> man mich und meine Bedürfnisse ernst.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021">
                <a:tc>
                  <a:txBody>
                    <a:bodyPr/>
                    <a:lstStyle/>
                    <a:p>
                      <a:pPr algn="l">
                        <a:lnSpc>
                          <a:spcPts val="1275"/>
                        </a:lnSpc>
                        <a:spcAft>
                          <a:spcPts val="0"/>
                        </a:spcAft>
                      </a:pPr>
                      <a:r>
                        <a:rPr lang="de-CH" sz="1000" spc="20" dirty="0" smtClean="0">
                          <a:effectLst/>
                          <a:latin typeface="+mj-lt"/>
                          <a:ea typeface="Times New Roman"/>
                          <a:cs typeface="Times New Roman"/>
                        </a:rPr>
                        <a:t>1</a:t>
                      </a:r>
                      <a:r>
                        <a:rPr lang="de-CH" sz="1000" spc="20" baseline="0" dirty="0" smtClean="0">
                          <a:effectLst/>
                          <a:latin typeface="+mj-lt"/>
                          <a:ea typeface="Times New Roman"/>
                          <a:cs typeface="Times New Roman"/>
                        </a:rPr>
                        <a:t>b. Bei der LUKB kann ich mich darauf verlassen, dass meine Finanzangelegenheiten sicher aufgehoben sind. </a:t>
                      </a:r>
                      <a:r>
                        <a:rPr lang="de-CH" sz="1000" spc="20" dirty="0" smtClean="0">
                          <a:effectLst/>
                          <a:latin typeface="+mj-lt"/>
                          <a:ea typeface="Times New Roman"/>
                          <a:cs typeface="Times New Roman"/>
                        </a:rPr>
                        <a:t> </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021">
                <a:tc>
                  <a:txBody>
                    <a:bodyPr/>
                    <a:lstStyle/>
                    <a:p>
                      <a:pPr marL="0" marR="0" indent="0" algn="l" defTabSz="914400" rtl="0" eaLnBrk="1" fontAlgn="auto" latinLnBrk="0" hangingPunct="1">
                        <a:lnSpc>
                          <a:spcPts val="1275"/>
                        </a:lnSpc>
                        <a:spcBef>
                          <a:spcPts val="0"/>
                        </a:spcBef>
                        <a:spcAft>
                          <a:spcPts val="0"/>
                        </a:spcAft>
                        <a:buClrTx/>
                        <a:buSzTx/>
                        <a:buFontTx/>
                        <a:buNone/>
                        <a:tabLst/>
                        <a:defRPr/>
                      </a:pPr>
                      <a:endParaRPr lang="de-CH" sz="1000" spc="20" dirty="0" smtClean="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021">
                <a:tc>
                  <a:txBody>
                    <a:bodyPr/>
                    <a:lstStyle/>
                    <a:p>
                      <a:pPr algn="l">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93">
                <a:tc>
                  <a:txBody>
                    <a:bodyPr/>
                    <a:lstStyle/>
                    <a:p>
                      <a:pPr algn="l">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639">
                <a:tc>
                  <a:txBody>
                    <a:bodyPr/>
                    <a:lstStyle/>
                    <a:p>
                      <a:pPr marL="0" marR="0" indent="0" algn="l" defTabSz="914400" rtl="0" eaLnBrk="1" fontAlgn="auto" latinLnBrk="0" hangingPunct="1">
                        <a:lnSpc>
                          <a:spcPts val="1275"/>
                        </a:lnSpc>
                        <a:spcBef>
                          <a:spcPts val="0"/>
                        </a:spcBef>
                        <a:spcAft>
                          <a:spcPts val="0"/>
                        </a:spcAft>
                        <a:buClrTx/>
                        <a:buSzTx/>
                        <a:buFontTx/>
                        <a:buNone/>
                        <a:tabLst/>
                        <a:defRPr/>
                      </a:pPr>
                      <a:r>
                        <a:rPr lang="de-CH" sz="1000" spc="20" dirty="0" smtClean="0">
                          <a:effectLst/>
                          <a:latin typeface="+mj-lt"/>
                          <a:ea typeface="Times New Roman"/>
                          <a:cs typeface="Times New Roman"/>
                        </a:rPr>
                        <a:t>1.1</a:t>
                      </a:r>
                      <a:r>
                        <a:rPr lang="de-CH" sz="1000" spc="20" baseline="0" dirty="0" smtClean="0">
                          <a:effectLst/>
                          <a:latin typeface="+mj-lt"/>
                          <a:ea typeface="Times New Roman"/>
                          <a:cs typeface="Times New Roman"/>
                        </a:rPr>
                        <a:t> Mein Berater hat mir eine persönliche Freude gemacht.</a:t>
                      </a:r>
                      <a:endParaRPr lang="de-CH" sz="1000" spc="20" dirty="0" smtClean="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021">
                <a:tc>
                  <a:txBody>
                    <a:bodyPr/>
                    <a:lstStyle/>
                    <a:p>
                      <a:pPr algn="l">
                        <a:lnSpc>
                          <a:spcPts val="1275"/>
                        </a:lnSpc>
                        <a:spcAft>
                          <a:spcPts val="0"/>
                        </a:spcAft>
                      </a:pPr>
                      <a:r>
                        <a:rPr lang="de-CH" sz="1000" spc="20" dirty="0" smtClean="0">
                          <a:effectLst/>
                          <a:latin typeface="+mj-lt"/>
                          <a:ea typeface="Times New Roman"/>
                          <a:cs typeface="Times New Roman"/>
                        </a:rPr>
                        <a:t>1.2</a:t>
                      </a:r>
                      <a:r>
                        <a:rPr lang="de-CH" sz="1000" spc="20" baseline="0" dirty="0" smtClean="0">
                          <a:effectLst/>
                          <a:latin typeface="+mj-lt"/>
                          <a:ea typeface="Times New Roman"/>
                          <a:cs typeface="Times New Roman"/>
                        </a:rPr>
                        <a:t> Das Ambiente des Beratungszimmers hat zu meinem Wohlgefühl beigetragen. </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021">
                <a:tc>
                  <a:txBody>
                    <a:bodyPr/>
                    <a:lstStyle/>
                    <a:p>
                      <a:pPr algn="l">
                        <a:lnSpc>
                          <a:spcPts val="1275"/>
                        </a:lnSpc>
                        <a:spcAft>
                          <a:spcPts val="0"/>
                        </a:spcAft>
                      </a:pPr>
                      <a:r>
                        <a:rPr lang="de-CH" sz="1000" spc="20" dirty="0" smtClean="0">
                          <a:effectLst/>
                          <a:latin typeface="+mj-lt"/>
                          <a:ea typeface="Times New Roman"/>
                          <a:cs typeface="Times New Roman"/>
                        </a:rPr>
                        <a:t>1.3 Mein</a:t>
                      </a:r>
                      <a:r>
                        <a:rPr lang="de-CH" sz="1000" spc="20" baseline="0" dirty="0" smtClean="0">
                          <a:effectLst/>
                          <a:latin typeface="+mj-lt"/>
                          <a:ea typeface="Times New Roman"/>
                          <a:cs typeface="Times New Roman"/>
                        </a:rPr>
                        <a:t> Berater war mir gegenüber aufrichtig. </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802">
                <a:tc>
                  <a:txBody>
                    <a:bodyPr/>
                    <a:lstStyle/>
                    <a:p>
                      <a:pPr algn="l">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4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CH" sz="1000" spc="20" dirty="0" smtClean="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021">
                <a:tc>
                  <a:txBody>
                    <a:bodyPr/>
                    <a:lstStyle/>
                    <a:p>
                      <a:pPr algn="l">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021">
                <a:tc>
                  <a:txBody>
                    <a:bodyPr/>
                    <a:lstStyle/>
                    <a:p>
                      <a:endParaRPr lang="de-CH" dirty="0">
                        <a:latin typeface="+mj-lt"/>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817">
                <a:tc>
                  <a:txBody>
                    <a:bodyPr/>
                    <a:lstStyle/>
                    <a:p>
                      <a:pPr algn="l">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021">
                <a:tc>
                  <a:txBody>
                    <a:bodyPr/>
                    <a:lstStyle/>
                    <a:p>
                      <a:pPr algn="l">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464">
                <a:tc>
                  <a:txBody>
                    <a:bodyPr/>
                    <a:lstStyle/>
                    <a:p>
                      <a:pPr algn="l">
                        <a:lnSpc>
                          <a:spcPts val="1275"/>
                        </a:lnSpc>
                        <a:spcAft>
                          <a:spcPts val="0"/>
                        </a:spcAft>
                      </a:pPr>
                      <a:r>
                        <a:rPr lang="de-CH" sz="1000" spc="20" dirty="0" smtClean="0">
                          <a:effectLst/>
                          <a:latin typeface="+mj-lt"/>
                          <a:ea typeface="Times New Roman"/>
                          <a:cs typeface="Times New Roman"/>
                        </a:rPr>
                        <a:t>Ich bin insgesamt zufrieden mit dem betrachteten Serviceerlebnis.</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919">
                <a:tc>
                  <a:txBody>
                    <a:bodyPr/>
                    <a:lstStyle/>
                    <a:p>
                      <a:pPr algn="l">
                        <a:lnSpc>
                          <a:spcPts val="1275"/>
                        </a:lnSpc>
                        <a:spcAft>
                          <a:spcPts val="0"/>
                        </a:spcAft>
                      </a:pPr>
                      <a:r>
                        <a:rPr lang="de-CH" sz="1000" spc="20" dirty="0" smtClean="0">
                          <a:effectLst/>
                          <a:latin typeface="+mj-lt"/>
                          <a:ea typeface="Times New Roman"/>
                          <a:cs typeface="Times New Roman"/>
                        </a:rPr>
                        <a:t>Wenn ich die betrachtete Dienstleistung wieder beziehen würde, würde ich sie wieder bei dem Unternehmen beziehen.</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701">
                <a:tc>
                  <a:txBody>
                    <a:bodyPr/>
                    <a:lstStyle/>
                    <a:p>
                      <a:pPr algn="l">
                        <a:lnSpc>
                          <a:spcPts val="1275"/>
                        </a:lnSpc>
                        <a:spcAft>
                          <a:spcPts val="0"/>
                        </a:spcAft>
                      </a:pPr>
                      <a:r>
                        <a:rPr lang="de-CH" sz="1000" spc="20" dirty="0" smtClean="0">
                          <a:effectLst/>
                          <a:latin typeface="+mj-lt"/>
                          <a:ea typeface="Times New Roman"/>
                          <a:cs typeface="Times New Roman"/>
                        </a:rPr>
                        <a:t>Ich würde das Unternehmen weiterempfehlen.</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Geschweifte Klammer links 6"/>
          <p:cNvSpPr/>
          <p:nvPr/>
        </p:nvSpPr>
        <p:spPr>
          <a:xfrm>
            <a:off x="1835696" y="2132856"/>
            <a:ext cx="108012" cy="648072"/>
          </a:xfrm>
          <a:prstGeom prst="leftBrace">
            <a:avLst>
              <a:gd name="adj1" fmla="val 38719"/>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8" name="Geschweifte Klammer links 7"/>
          <p:cNvSpPr/>
          <p:nvPr/>
        </p:nvSpPr>
        <p:spPr>
          <a:xfrm>
            <a:off x="1763688" y="3284984"/>
            <a:ext cx="144016" cy="1584176"/>
          </a:xfrm>
          <a:prstGeom prst="leftBrace">
            <a:avLst>
              <a:gd name="adj1" fmla="val 38719"/>
              <a:gd name="adj2" fmla="val 49553"/>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9" name="Textfeld 8"/>
          <p:cNvSpPr txBox="1"/>
          <p:nvPr/>
        </p:nvSpPr>
        <p:spPr>
          <a:xfrm>
            <a:off x="0" y="1628800"/>
            <a:ext cx="1835696" cy="161582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dirty="0" smtClean="0"/>
              <a:t>I. </a:t>
            </a:r>
            <a:r>
              <a:rPr lang="en-GB" sz="1100" dirty="0" err="1" smtClean="0"/>
              <a:t>Kundenleitwert</a:t>
            </a:r>
            <a:endParaRPr lang="en-GB" sz="1100" dirty="0" smtClean="0"/>
          </a:p>
          <a:p>
            <a:pPr marL="228600" indent="-228600">
              <a:buAutoNum type="arabicPeriod"/>
            </a:pPr>
            <a:r>
              <a:rPr lang="de-CH" sz="1100" dirty="0"/>
              <a:t>Persönliche Wertschätzung und Sicherheit erfahren </a:t>
            </a:r>
            <a:r>
              <a:rPr lang="de-CH" sz="1100" dirty="0">
                <a:solidFill>
                  <a:srgbClr val="000000"/>
                </a:solidFill>
              </a:rPr>
              <a:t>durch Vertrauen, Transparenz und Ehrlichkeit sowie </a:t>
            </a:r>
            <a:r>
              <a:rPr lang="de-CH" sz="1100" dirty="0" smtClean="0">
                <a:solidFill>
                  <a:srgbClr val="000000"/>
                </a:solidFill>
              </a:rPr>
              <a:t>ein </a:t>
            </a:r>
            <a:r>
              <a:rPr lang="de-CH" sz="1100" dirty="0">
                <a:solidFill>
                  <a:srgbClr val="000000"/>
                </a:solidFill>
              </a:rPr>
              <a:t>gewisses Mass an Konservativität</a:t>
            </a:r>
            <a:endParaRPr lang="en-GB" sz="1100" dirty="0" smtClean="0"/>
          </a:p>
        </p:txBody>
      </p:sp>
      <p:sp>
        <p:nvSpPr>
          <p:cNvPr id="10" name="Textfeld 9"/>
          <p:cNvSpPr txBox="1"/>
          <p:nvPr/>
        </p:nvSpPr>
        <p:spPr>
          <a:xfrm>
            <a:off x="0" y="3284984"/>
            <a:ext cx="1763688" cy="178510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dirty="0" smtClean="0"/>
              <a:t>II. </a:t>
            </a:r>
            <a:r>
              <a:rPr lang="en-GB" sz="1100" dirty="0" err="1" smtClean="0"/>
              <a:t>Wirkungsbezie-hungen</a:t>
            </a:r>
            <a:r>
              <a:rPr lang="en-GB" sz="1100" dirty="0" smtClean="0"/>
              <a:t> </a:t>
            </a:r>
            <a:r>
              <a:rPr lang="en-GB" sz="1100" dirty="0" err="1" smtClean="0"/>
              <a:t>der</a:t>
            </a:r>
            <a:r>
              <a:rPr lang="en-GB" sz="1100" dirty="0" smtClean="0"/>
              <a:t> Fishbone-</a:t>
            </a:r>
            <a:r>
              <a:rPr lang="en-GB" sz="1100" dirty="0" err="1" smtClean="0"/>
              <a:t>Diagramme</a:t>
            </a:r>
            <a:r>
              <a:rPr lang="en-GB" sz="1100" dirty="0" smtClean="0"/>
              <a:t>:</a:t>
            </a:r>
          </a:p>
          <a:p>
            <a:r>
              <a:rPr lang="en-GB" sz="1100" dirty="0" smtClean="0"/>
              <a:t>1.1–1.3 </a:t>
            </a:r>
            <a:r>
              <a:rPr lang="de-CH" sz="1100" dirty="0"/>
              <a:t>Persönliche Wertschätzung und Sicherheit erfahren </a:t>
            </a:r>
            <a:r>
              <a:rPr lang="de-CH" sz="1100" dirty="0">
                <a:solidFill>
                  <a:srgbClr val="000000"/>
                </a:solidFill>
              </a:rPr>
              <a:t>durch Vertrauen, Transparenz und Ehrlichkeit sowie und ein gewisses Mass an Konservativität </a:t>
            </a:r>
            <a:endParaRPr lang="en-GB" sz="1100" dirty="0"/>
          </a:p>
        </p:txBody>
      </p:sp>
      <p:sp>
        <p:nvSpPr>
          <p:cNvPr id="11" name="Textfeld 10"/>
          <p:cNvSpPr txBox="1"/>
          <p:nvPr/>
        </p:nvSpPr>
        <p:spPr>
          <a:xfrm>
            <a:off x="0" y="5661248"/>
            <a:ext cx="1835696" cy="6001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tabLst>
                <a:tab pos="266700" algn="l"/>
              </a:tabLst>
            </a:pPr>
            <a:r>
              <a:rPr lang="en-GB" sz="1100" dirty="0" smtClean="0"/>
              <a:t>III.	</a:t>
            </a:r>
            <a:r>
              <a:rPr lang="en-GB" sz="1100" dirty="0" err="1" smtClean="0"/>
              <a:t>Zufriedenheit</a:t>
            </a:r>
            <a:r>
              <a:rPr lang="en-GB" sz="1100" dirty="0" smtClean="0"/>
              <a:t>, 	</a:t>
            </a:r>
            <a:r>
              <a:rPr lang="en-GB" sz="1100" dirty="0" err="1" smtClean="0"/>
              <a:t>Wiederkauf</a:t>
            </a:r>
            <a:r>
              <a:rPr lang="en-GB" sz="1100" dirty="0" smtClean="0"/>
              <a:t>, 	</a:t>
            </a:r>
            <a:r>
              <a:rPr lang="en-GB" sz="1100" dirty="0" err="1" smtClean="0"/>
              <a:t>Weiterempfehlung</a:t>
            </a:r>
            <a:endParaRPr lang="en-GB" sz="1100" dirty="0"/>
          </a:p>
        </p:txBody>
      </p:sp>
      <p:sp>
        <p:nvSpPr>
          <p:cNvPr id="12" name="Geschweifte Klammer links 11"/>
          <p:cNvSpPr/>
          <p:nvPr/>
        </p:nvSpPr>
        <p:spPr>
          <a:xfrm>
            <a:off x="1835696" y="5517232"/>
            <a:ext cx="108012" cy="864096"/>
          </a:xfrm>
          <a:prstGeom prst="leftBrace">
            <a:avLst>
              <a:gd name="adj1" fmla="val 38719"/>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pic>
        <p:nvPicPr>
          <p:cNvPr id="13" name="Grafik 12" descr="LUKB_Logo.tif"/>
          <p:cNvPicPr>
            <a:picLocks noChangeAspect="1"/>
          </p:cNvPicPr>
          <p:nvPr/>
        </p:nvPicPr>
        <p:blipFill>
          <a:blip r:embed="rId3" cstate="print"/>
          <a:stretch>
            <a:fillRect/>
          </a:stretch>
        </p:blipFill>
        <p:spPr>
          <a:xfrm>
            <a:off x="7092280" y="908720"/>
            <a:ext cx="1804416" cy="35661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Schritt 1: Risiko-Nutzen-Screening</a:t>
            </a:r>
            <a:endParaRPr lang="de-DE" dirty="0"/>
          </a:p>
        </p:txBody>
      </p:sp>
      <p:sp>
        <p:nvSpPr>
          <p:cNvPr id="3" name="Inhaltsplatzhalter 2"/>
          <p:cNvSpPr>
            <a:spLocks noGrp="1"/>
          </p:cNvSpPr>
          <p:nvPr>
            <p:ph idx="1"/>
          </p:nvPr>
        </p:nvSpPr>
        <p:spPr>
          <a:xfrm>
            <a:off x="179512" y="2060848"/>
            <a:ext cx="8785225" cy="216025"/>
          </a:xfrm>
        </p:spPr>
        <p:txBody>
          <a:bodyPr/>
          <a:lstStyle/>
          <a:p>
            <a:r>
              <a:rPr lang="de-CH" sz="1200" dirty="0" smtClean="0"/>
              <a:t>Kreuzen Sie jeweils die zutreffende Antwort an.</a:t>
            </a:r>
            <a:endParaRPr lang="de-DE" sz="1200" dirty="0"/>
          </a:p>
        </p:txBody>
      </p:sp>
      <p:sp>
        <p:nvSpPr>
          <p:cNvPr id="4" name="Foliennummernplatzhalter 3"/>
          <p:cNvSpPr>
            <a:spLocks noGrp="1"/>
          </p:cNvSpPr>
          <p:nvPr>
            <p:ph type="sldNum" sz="quarter" idx="10"/>
          </p:nvPr>
        </p:nvSpPr>
        <p:spPr/>
        <p:txBody>
          <a:bodyPr/>
          <a:lstStyle/>
          <a:p>
            <a:fld id="{1B081D84-7461-4751-B538-5E930955CB74}" type="slidenum">
              <a:rPr lang="de-CH" smtClean="0"/>
              <a:pPr/>
              <a:t>5</a:t>
            </a:fld>
            <a:endParaRPr lang="de-CH">
              <a:latin typeface="Lucida Sans Unicode" pitchFamily="34" charset="0"/>
            </a:endParaRPr>
          </a:p>
        </p:txBody>
      </p:sp>
      <p:pic>
        <p:nvPicPr>
          <p:cNvPr id="5" name="Picture 3" descr="C:\Users\ujuettne\AppData\Local\Microsoft\Windows\Temporary Internet Files\Content.IE5\YC330E5M\MC90043982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556792"/>
            <a:ext cx="434495" cy="38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eck 5"/>
          <p:cNvSpPr/>
          <p:nvPr/>
        </p:nvSpPr>
        <p:spPr>
          <a:xfrm>
            <a:off x="755576" y="1556792"/>
            <a:ext cx="1003801" cy="276999"/>
          </a:xfrm>
          <a:prstGeom prst="rect">
            <a:avLst/>
          </a:prstGeom>
        </p:spPr>
        <p:txBody>
          <a:bodyPr wrap="none">
            <a:spAutoFit/>
          </a:bodyPr>
          <a:lstStyle/>
          <a:p>
            <a:r>
              <a:rPr lang="de-CH" sz="1200" dirty="0" smtClean="0">
                <a:latin typeface="+mj-lt"/>
              </a:rPr>
              <a:t>Umsetzung </a:t>
            </a:r>
          </a:p>
        </p:txBody>
      </p:sp>
      <p:graphicFrame>
        <p:nvGraphicFramePr>
          <p:cNvPr id="7" name="Group 288"/>
          <p:cNvGraphicFramePr>
            <a:graphicFrameLocks noGrp="1"/>
          </p:cNvGraphicFramePr>
          <p:nvPr>
            <p:extLst>
              <p:ext uri="{D42A27DB-BD31-4B8C-83A1-F6EECF244321}">
                <p14:modId xmlns:p14="http://schemas.microsoft.com/office/powerpoint/2010/main" val="3953451163"/>
              </p:ext>
            </p:extLst>
          </p:nvPr>
        </p:nvGraphicFramePr>
        <p:xfrm>
          <a:off x="179512" y="2420888"/>
          <a:ext cx="8784976" cy="4017373"/>
        </p:xfrm>
        <a:graphic>
          <a:graphicData uri="http://schemas.openxmlformats.org/drawingml/2006/table">
            <a:tbl>
              <a:tblPr/>
              <a:tblGrid>
                <a:gridCol w="6524171"/>
                <a:gridCol w="1130403"/>
                <a:gridCol w="1130402"/>
              </a:tblGrid>
              <a:tr h="4775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sz="1200" b="0" i="0" u="none" strike="noStrike" cap="none" normalizeH="0" baseline="0" dirty="0" smtClean="0">
                          <a:ln>
                            <a:noFill/>
                          </a:ln>
                          <a:solidFill>
                            <a:srgbClr val="FFFFFF"/>
                          </a:solidFill>
                          <a:effectLst/>
                          <a:latin typeface="+mj-lt"/>
                          <a:ea typeface="Times New Roman" pitchFamily="18" charset="0"/>
                          <a:cs typeface="Arial" charset="0"/>
                        </a:rPr>
                        <a:t>Sind wir bereit?</a:t>
                      </a:r>
                      <a:endParaRPr kumimoji="0" lang="de-CH" sz="1200" b="0" i="0" u="none" strike="noStrike" cap="none" normalizeH="0" baseline="0" dirty="0" smtClean="0">
                        <a:ln>
                          <a:noFill/>
                        </a:ln>
                        <a:solidFill>
                          <a:schemeClr val="tx1"/>
                        </a:solidFill>
                        <a:effectLst/>
                        <a:latin typeface="+mj-lt"/>
                        <a:ea typeface="Times New Roman" pitchFamily="18" charset="0"/>
                        <a:cs typeface="Arial" charset="0"/>
                      </a:endParaRPr>
                    </a:p>
                  </a:txBody>
                  <a:tcPr marT="45732" marB="45732"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8C8C8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CH" sz="2400" b="0" i="0" u="none" strike="noStrike" cap="none" normalizeH="0" baseline="0" smtClean="0">
                        <a:ln>
                          <a:noFill/>
                        </a:ln>
                        <a:solidFill>
                          <a:schemeClr val="tx1"/>
                        </a:solidFill>
                        <a:effectLst/>
                        <a:latin typeface="Lucida Sans Unicode" pitchFamily="34" charset="0"/>
                        <a:ea typeface="Times New Roman" pitchFamily="18" charset="0"/>
                        <a:cs typeface="Arial" charset="0"/>
                        <a:sym typeface="Wingdings" pitchFamily="2" charset="2"/>
                      </a:endParaRPr>
                    </a:p>
                  </a:txBody>
                  <a:tcPr marT="45732" marB="45732"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8C8C8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CH" sz="2400" b="0" i="0" u="none" strike="noStrike" cap="none" normalizeH="0" baseline="0" smtClean="0">
                        <a:ln>
                          <a:noFill/>
                        </a:ln>
                        <a:solidFill>
                          <a:schemeClr val="tx1"/>
                        </a:solidFill>
                        <a:effectLst/>
                        <a:latin typeface="Lucida Sans Unicode" pitchFamily="34" charset="0"/>
                        <a:ea typeface="Times New Roman" pitchFamily="18" charset="0"/>
                        <a:cs typeface="Arial" charset="0"/>
                        <a:sym typeface="Wingdings" pitchFamily="2" charset="2"/>
                      </a:endParaRPr>
                    </a:p>
                  </a:txBody>
                  <a:tcPr marT="45732" marB="45732"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8C8C8C"/>
                    </a:solidFill>
                  </a:tcPr>
                </a:tc>
              </a:tr>
              <a:tr h="386544">
                <a:tc>
                  <a:txBody>
                    <a:bodyPr/>
                    <a:lstStyle/>
                    <a:p>
                      <a:pPr marL="228600" marR="0" lvl="0" indent="-228600" algn="l" defTabSz="914400" rtl="0" eaLnBrk="1" fontAlgn="base" latinLnBrk="0" hangingPunct="1">
                        <a:lnSpc>
                          <a:spcPct val="100000"/>
                        </a:lnSpc>
                        <a:spcBef>
                          <a:spcPct val="0"/>
                        </a:spcBef>
                        <a:spcAft>
                          <a:spcPct val="0"/>
                        </a:spcAft>
                        <a:buClrTx/>
                        <a:buSzTx/>
                        <a:buFont typeface="+mj-lt"/>
                        <a:buAutoNum type="arabicPeriod"/>
                        <a:tabLst/>
                        <a:defRPr/>
                      </a:pPr>
                      <a:r>
                        <a:rPr kumimoji="0" lang="de-CH" sz="1000" b="0" i="0" u="none" strike="noStrike" cap="none" normalizeH="0" baseline="0" dirty="0" smtClean="0">
                          <a:ln>
                            <a:noFill/>
                          </a:ln>
                          <a:solidFill>
                            <a:schemeClr val="tx1"/>
                          </a:solidFill>
                          <a:effectLst/>
                          <a:latin typeface="+mj-lt"/>
                          <a:ea typeface="Times New Roman" pitchFamily="18" charset="0"/>
                          <a:cs typeface="Arial" charset="0"/>
                        </a:rPr>
                        <a:t>Unsere Kunden tauschen sich mit uns über ihre Bedürfnisse und Kaufmotive aus. W</a:t>
                      </a:r>
                      <a:r>
                        <a:rPr lang="de-CH" sz="1000" dirty="0" smtClean="0">
                          <a:latin typeface="+mj-lt"/>
                        </a:rPr>
                        <a:t>ir</a:t>
                      </a:r>
                      <a:r>
                        <a:rPr lang="de-CH" sz="1000" baseline="0" dirty="0" smtClean="0">
                          <a:latin typeface="+mj-lt"/>
                        </a:rPr>
                        <a:t> nehmen diese auf</a:t>
                      </a:r>
                      <a:r>
                        <a:rPr lang="de-CH" sz="1000" dirty="0" smtClean="0">
                          <a:latin typeface="+mj-lt"/>
                        </a:rPr>
                        <a:t>,</a:t>
                      </a:r>
                      <a:r>
                        <a:rPr lang="de-CH" sz="1000" baseline="0" dirty="0" smtClean="0">
                          <a:latin typeface="+mj-lt"/>
                        </a:rPr>
                        <a:t> </a:t>
                      </a:r>
                      <a:r>
                        <a:rPr lang="de-CH" sz="1000" dirty="0" smtClean="0">
                          <a:latin typeface="+mj-lt"/>
                        </a:rPr>
                        <a:t>sammeln</a:t>
                      </a:r>
                      <a:r>
                        <a:rPr lang="de-CH" sz="1000" baseline="0" dirty="0" smtClean="0">
                          <a:latin typeface="+mj-lt"/>
                        </a:rPr>
                        <a:t> sie </a:t>
                      </a:r>
                      <a:r>
                        <a:rPr lang="de-CH" sz="1000" dirty="0" smtClean="0">
                          <a:latin typeface="+mj-lt"/>
                        </a:rPr>
                        <a:t>und lassen sie in die Kundenerlebnisgestaltung einfliessen.</a:t>
                      </a:r>
                      <a:endParaRPr kumimoji="0" lang="de-CH" sz="1000" b="0" i="0" u="none" strike="noStrike" cap="none" normalizeH="0" baseline="0" dirty="0" smtClean="0">
                        <a:ln>
                          <a:noFill/>
                        </a:ln>
                        <a:solidFill>
                          <a:schemeClr val="tx1"/>
                        </a:solidFill>
                        <a:effectLst/>
                        <a:latin typeface="+mj-lt"/>
                        <a:ea typeface="Times New Roman" pitchFamily="18" charset="0"/>
                        <a:cs typeface="Arial" charset="0"/>
                      </a:endParaRPr>
                    </a:p>
                  </a:txBody>
                  <a:tcPr marT="45732" marB="45732"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30000"/>
                        </a:spcBef>
                        <a:spcAft>
                          <a:spcPct val="10000"/>
                        </a:spcAft>
                        <a:buClrTx/>
                        <a:buSzTx/>
                        <a:buFontTx/>
                        <a:buNone/>
                        <a:tabLst>
                          <a:tab pos="2514600" algn="l"/>
                        </a:tabLst>
                      </a:pPr>
                      <a:r>
                        <a:rPr kumimoji="0" lang="de-CH" sz="2400" b="0" i="0" u="none" strike="noStrike" cap="none" normalizeH="0" baseline="0" dirty="0" smtClean="0">
                          <a:ln>
                            <a:noFill/>
                          </a:ln>
                          <a:solidFill>
                            <a:schemeClr val="tx1"/>
                          </a:solidFill>
                          <a:effectLst/>
                          <a:latin typeface="Lucida Sans Unicode" pitchFamily="34" charset="0"/>
                          <a:ea typeface="Times New Roman" pitchFamily="18" charset="0"/>
                          <a:cs typeface="Arial" charset="0"/>
                          <a:sym typeface="Wingdings" pitchFamily="2" charset="2"/>
                        </a:rPr>
                        <a:t></a:t>
                      </a:r>
                    </a:p>
                  </a:txBody>
                  <a:tcPr marT="45732" marB="45732"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30000"/>
                        </a:spcBef>
                        <a:spcAft>
                          <a:spcPct val="10000"/>
                        </a:spcAft>
                        <a:buClrTx/>
                        <a:buSzTx/>
                        <a:buFontTx/>
                        <a:buNone/>
                        <a:tabLst>
                          <a:tab pos="2514600" algn="l"/>
                        </a:tabLst>
                      </a:pPr>
                      <a:r>
                        <a:rPr kumimoji="0" lang="de-CH" sz="2400" b="0" i="0" u="none" strike="noStrike" cap="none" normalizeH="0" baseline="0" dirty="0" smtClean="0">
                          <a:ln>
                            <a:noFill/>
                          </a:ln>
                          <a:solidFill>
                            <a:schemeClr val="tx1"/>
                          </a:solidFill>
                          <a:effectLst/>
                          <a:latin typeface="Lucida Sans Unicode" pitchFamily="34" charset="0"/>
                          <a:sym typeface="Wingdings" pitchFamily="2" charset="2"/>
                        </a:rPr>
                        <a:t></a:t>
                      </a:r>
                    </a:p>
                  </a:txBody>
                  <a:tcPr marT="45732" marB="45732"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r>
              <a:tr h="477551">
                <a:tc>
                  <a:txBody>
                    <a:bodyPr/>
                    <a:lstStyle/>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2"/>
                        <a:tabLst/>
                      </a:pPr>
                      <a:r>
                        <a:rPr kumimoji="0" lang="de-CH" sz="1000" b="0" i="0" u="none" strike="noStrike" cap="none" normalizeH="0" baseline="0" dirty="0" smtClean="0">
                          <a:ln>
                            <a:noFill/>
                          </a:ln>
                          <a:solidFill>
                            <a:schemeClr val="tx1"/>
                          </a:solidFill>
                          <a:effectLst/>
                          <a:latin typeface="+mj-lt"/>
                          <a:ea typeface="Times New Roman" pitchFamily="18" charset="0"/>
                          <a:cs typeface="Arial" charset="0"/>
                        </a:rPr>
                        <a:t>Wir interessieren uns dafür, welches Erlebnis der Kunde mithilfe unserer Dienstleistungen und Produkte realisieren möchte.</a:t>
                      </a:r>
                    </a:p>
                  </a:txBody>
                  <a:tcPr marT="45732" marB="45732"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30000"/>
                        </a:spcBef>
                        <a:spcAft>
                          <a:spcPct val="10000"/>
                        </a:spcAft>
                        <a:buClrTx/>
                        <a:buSzTx/>
                        <a:buFontTx/>
                        <a:buNone/>
                        <a:tabLst>
                          <a:tab pos="2514600" algn="l"/>
                        </a:tabLst>
                      </a:pPr>
                      <a:r>
                        <a:rPr kumimoji="0" lang="de-CH" sz="2400" b="0" i="0" u="none" strike="noStrike" cap="none" normalizeH="0" baseline="0" dirty="0" smtClean="0">
                          <a:ln>
                            <a:noFill/>
                          </a:ln>
                          <a:solidFill>
                            <a:schemeClr val="tx1"/>
                          </a:solidFill>
                          <a:effectLst/>
                          <a:latin typeface="Lucida Sans Unicode" pitchFamily="34" charset="0"/>
                          <a:ea typeface="Times New Roman" pitchFamily="18" charset="0"/>
                          <a:cs typeface="Arial" charset="0"/>
                          <a:sym typeface="Wingdings" pitchFamily="2" charset="2"/>
                        </a:rPr>
                        <a:t></a:t>
                      </a:r>
                    </a:p>
                  </a:txBody>
                  <a:tcPr marT="45732" marB="45732"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30000"/>
                        </a:spcBef>
                        <a:spcAft>
                          <a:spcPct val="10000"/>
                        </a:spcAft>
                        <a:buClrTx/>
                        <a:buSzTx/>
                        <a:buFontTx/>
                        <a:buNone/>
                        <a:tabLst>
                          <a:tab pos="2514600" algn="l"/>
                        </a:tabLst>
                      </a:pPr>
                      <a:r>
                        <a:rPr kumimoji="0" lang="de-CH" sz="2400" b="0" i="0" u="none" strike="noStrike" cap="none" normalizeH="0" baseline="0" dirty="0" smtClean="0">
                          <a:ln>
                            <a:noFill/>
                          </a:ln>
                          <a:solidFill>
                            <a:schemeClr val="tx1"/>
                          </a:solidFill>
                          <a:effectLst/>
                          <a:latin typeface="Lucida Sans Unicode" pitchFamily="34" charset="0"/>
                          <a:sym typeface="Wingdings" pitchFamily="2" charset="2"/>
                        </a:rPr>
                        <a:t></a:t>
                      </a:r>
                    </a:p>
                  </a:txBody>
                  <a:tcPr marT="45732" marB="45732"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r>
              <a:tr h="530286">
                <a:tc>
                  <a:txBody>
                    <a:bodyPr/>
                    <a:lstStyle/>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3"/>
                        <a:tabLst/>
                      </a:pPr>
                      <a:r>
                        <a:rPr kumimoji="0" lang="de-CH" sz="1000" b="0" i="0" u="none" strike="noStrike" cap="none" normalizeH="0" baseline="0" dirty="0" smtClean="0">
                          <a:ln>
                            <a:noFill/>
                          </a:ln>
                          <a:solidFill>
                            <a:schemeClr val="tx1"/>
                          </a:solidFill>
                          <a:effectLst/>
                          <a:latin typeface="+mj-lt"/>
                          <a:ea typeface="Times New Roman" pitchFamily="18" charset="0"/>
                          <a:cs typeface="Arial" charset="0"/>
                        </a:rPr>
                        <a:t>Wir kennen die externen Einflussfaktoren (z.B. Parkplatzsituation, Diskussionen über unsere Unternehmen in der Presse / bei Facebook), die nicht in unserem Kontrollbereich liegen und das Kundenerlebnis dennoch positiv oder negativ beeinflussen können.</a:t>
                      </a:r>
                      <a:endParaRPr kumimoji="0" lang="de-CH" sz="1000" b="0" i="0" u="none" strike="noStrike" cap="none" normalizeH="0" baseline="0" dirty="0" smtClean="0">
                        <a:ln>
                          <a:noFill/>
                        </a:ln>
                        <a:solidFill>
                          <a:srgbClr val="0000FF"/>
                        </a:solidFill>
                        <a:effectLst/>
                        <a:latin typeface="+mj-lt"/>
                        <a:ea typeface="Times New Roman" pitchFamily="18" charset="0"/>
                        <a:cs typeface="Arial" charset="0"/>
                      </a:endParaRPr>
                    </a:p>
                  </a:txBody>
                  <a:tcPr marT="45732" marB="45732"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30000"/>
                        </a:spcBef>
                        <a:spcAft>
                          <a:spcPct val="10000"/>
                        </a:spcAft>
                        <a:buClrTx/>
                        <a:buSzTx/>
                        <a:buFontTx/>
                        <a:buNone/>
                        <a:tabLst>
                          <a:tab pos="2514600" algn="l"/>
                        </a:tabLst>
                      </a:pPr>
                      <a:r>
                        <a:rPr kumimoji="0" lang="de-CH" sz="2400" b="0" i="0" u="none" strike="noStrike" cap="none" normalizeH="0" baseline="0" dirty="0" smtClean="0">
                          <a:ln>
                            <a:noFill/>
                          </a:ln>
                          <a:solidFill>
                            <a:schemeClr val="tx1"/>
                          </a:solidFill>
                          <a:effectLst/>
                          <a:latin typeface="Lucida Sans Unicode" pitchFamily="34" charset="0"/>
                          <a:ea typeface="Times New Roman" pitchFamily="18" charset="0"/>
                          <a:cs typeface="Arial" charset="0"/>
                          <a:sym typeface="Wingdings" pitchFamily="2" charset="2"/>
                        </a:rPr>
                        <a:t></a:t>
                      </a:r>
                    </a:p>
                  </a:txBody>
                  <a:tcPr marT="45732" marB="45732"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30000"/>
                        </a:spcBef>
                        <a:spcAft>
                          <a:spcPct val="10000"/>
                        </a:spcAft>
                        <a:buClrTx/>
                        <a:buSzTx/>
                        <a:buFontTx/>
                        <a:buNone/>
                        <a:tabLst>
                          <a:tab pos="2514600" algn="l"/>
                        </a:tabLst>
                      </a:pPr>
                      <a:r>
                        <a:rPr kumimoji="0" lang="de-CH" sz="2400" b="0" i="0" u="none" strike="noStrike" cap="none" normalizeH="0" baseline="0" dirty="0" smtClean="0">
                          <a:ln>
                            <a:noFill/>
                          </a:ln>
                          <a:solidFill>
                            <a:schemeClr val="tx1"/>
                          </a:solidFill>
                          <a:effectLst/>
                          <a:latin typeface="Lucida Sans Unicode" pitchFamily="34" charset="0"/>
                          <a:ea typeface="Times New Roman" pitchFamily="18" charset="0"/>
                          <a:cs typeface="Arial" charset="0"/>
                          <a:sym typeface="Wingdings" pitchFamily="2" charset="2"/>
                        </a:rPr>
                        <a:t></a:t>
                      </a:r>
                    </a:p>
                  </a:txBody>
                  <a:tcPr marT="45732" marB="45732"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r>
              <a:tr h="827889">
                <a:tc>
                  <a:txBody>
                    <a:bodyPr/>
                    <a:lstStyle/>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4"/>
                        <a:tabLst/>
                        <a:defRPr/>
                      </a:pPr>
                      <a:r>
                        <a:rPr kumimoji="0" lang="de-CH" sz="1000" b="0" i="0" u="none" strike="noStrike" cap="none" normalizeH="0" baseline="0" dirty="0" smtClean="0">
                          <a:ln>
                            <a:noFill/>
                          </a:ln>
                          <a:solidFill>
                            <a:schemeClr val="tx1"/>
                          </a:solidFill>
                          <a:effectLst/>
                          <a:latin typeface="+mj-lt"/>
                          <a:ea typeface="Times New Roman" pitchFamily="18" charset="0"/>
                          <a:cs typeface="Arial" charset="0"/>
                        </a:rPr>
                        <a:t>Nicht immer ist die Person, die das Kundenerlebnis erlebt, auch diejenige, die die Kaufentscheidung trifft bzw. für die Unternehmensleistung bezahlt. Für den Fall, dass die Rollen von Anwender, Entscheider und Zahler von unterschiedlichen Personen wahrgenommen werden, trifft folgende Aussage zu? Wir wissen, </a:t>
                      </a:r>
                      <a:br>
                        <a:rPr kumimoji="0" lang="de-CH" sz="1000" b="0" i="0" u="none" strike="noStrike" cap="none" normalizeH="0" baseline="0" dirty="0" smtClean="0">
                          <a:ln>
                            <a:noFill/>
                          </a:ln>
                          <a:solidFill>
                            <a:schemeClr val="tx1"/>
                          </a:solidFill>
                          <a:effectLst/>
                          <a:latin typeface="+mj-lt"/>
                          <a:ea typeface="Times New Roman" pitchFamily="18" charset="0"/>
                          <a:cs typeface="Arial" charset="0"/>
                        </a:rPr>
                      </a:br>
                      <a:r>
                        <a:rPr kumimoji="0" lang="de-CH" sz="1000" b="0" i="0" u="none" strike="noStrike" cap="none" normalizeH="0" baseline="0" dirty="0" smtClean="0">
                          <a:ln>
                            <a:noFill/>
                          </a:ln>
                          <a:solidFill>
                            <a:schemeClr val="tx1"/>
                          </a:solidFill>
                          <a:effectLst/>
                          <a:latin typeface="+mj-lt"/>
                          <a:ea typeface="Times New Roman" pitchFamily="18" charset="0"/>
                          <a:cs typeface="Arial" charset="0"/>
                        </a:rPr>
                        <a:t>wer der Entscheider oder / und der Zahler ist.</a:t>
                      </a:r>
                    </a:p>
                  </a:txBody>
                  <a:tcPr marT="45732" marB="45732"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30000"/>
                        </a:spcBef>
                        <a:spcAft>
                          <a:spcPct val="10000"/>
                        </a:spcAft>
                        <a:buClrTx/>
                        <a:buSzTx/>
                        <a:buFontTx/>
                        <a:buNone/>
                        <a:tabLst>
                          <a:tab pos="2514600" algn="l"/>
                        </a:tabLst>
                      </a:pPr>
                      <a:r>
                        <a:rPr kumimoji="0" lang="de-CH" sz="2400" b="0" i="0" u="none" strike="noStrike" cap="none" normalizeH="0" baseline="0" dirty="0" smtClean="0">
                          <a:ln>
                            <a:noFill/>
                          </a:ln>
                          <a:solidFill>
                            <a:schemeClr val="tx1"/>
                          </a:solidFill>
                          <a:effectLst/>
                          <a:latin typeface="Lucida Sans Unicode" pitchFamily="34" charset="0"/>
                          <a:ea typeface="Times New Roman" pitchFamily="18" charset="0"/>
                          <a:cs typeface="Arial" charset="0"/>
                          <a:sym typeface="Wingdings" pitchFamily="2" charset="2"/>
                        </a:rPr>
                        <a:t></a:t>
                      </a:r>
                    </a:p>
                  </a:txBody>
                  <a:tcPr marT="45732" marB="45732"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30000"/>
                        </a:spcBef>
                        <a:spcAft>
                          <a:spcPct val="10000"/>
                        </a:spcAft>
                        <a:buClrTx/>
                        <a:buSzTx/>
                        <a:buFontTx/>
                        <a:buNone/>
                        <a:tabLst>
                          <a:tab pos="2514600" algn="l"/>
                        </a:tabLst>
                      </a:pPr>
                      <a:r>
                        <a:rPr kumimoji="0" lang="de-CH" sz="2400" b="0" i="0" u="none" strike="noStrike" cap="none" normalizeH="0" baseline="0" dirty="0" smtClean="0">
                          <a:ln>
                            <a:noFill/>
                          </a:ln>
                          <a:solidFill>
                            <a:schemeClr val="tx1"/>
                          </a:solidFill>
                          <a:effectLst/>
                          <a:latin typeface="Lucida Sans Unicode" pitchFamily="34" charset="0"/>
                          <a:ea typeface="Times New Roman" pitchFamily="18" charset="0"/>
                          <a:cs typeface="Arial" charset="0"/>
                          <a:sym typeface="Wingdings" pitchFamily="2" charset="2"/>
                        </a:rPr>
                        <a:t></a:t>
                      </a:r>
                    </a:p>
                  </a:txBody>
                  <a:tcPr marT="45732" marB="45732"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r>
              <a:tr h="622497">
                <a:tc>
                  <a:txBody>
                    <a:bodyPr/>
                    <a:lstStyle/>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5"/>
                        <a:tabLst/>
                        <a:defRPr/>
                      </a:pPr>
                      <a:r>
                        <a:rPr kumimoji="0" lang="de-CH" sz="1000" b="0" i="0" u="none" strike="noStrike" cap="none" normalizeH="0" baseline="0" dirty="0" smtClean="0">
                          <a:ln>
                            <a:noFill/>
                          </a:ln>
                          <a:solidFill>
                            <a:schemeClr val="tx1"/>
                          </a:solidFill>
                          <a:effectLst/>
                          <a:latin typeface="+mj-lt"/>
                          <a:ea typeface="Times New Roman" pitchFamily="18" charset="0"/>
                          <a:cs typeface="Arial" charset="0"/>
                        </a:rPr>
                        <a:t>Wir kennen die wichtigsten Spieler/Akteure (z.B. Freunde, andere Kunden, Mitarbeitende etc.), die beim Erlebnis unserer Kunden eine Rolle spielen und dieses positiv oder negativ beeinflussen können.</a:t>
                      </a:r>
                      <a:endParaRPr kumimoji="0" lang="de-CH" sz="1000" b="0" i="0" u="none" strike="noStrike" kern="1200" cap="none" normalizeH="0" baseline="0" dirty="0" smtClean="0">
                        <a:ln>
                          <a:noFill/>
                        </a:ln>
                        <a:solidFill>
                          <a:schemeClr val="tx1"/>
                        </a:solidFill>
                        <a:effectLst/>
                        <a:latin typeface="+mj-lt"/>
                        <a:ea typeface="Times New Roman" pitchFamily="18" charset="0"/>
                        <a:cs typeface="Arial" charset="0"/>
                      </a:endParaRPr>
                    </a:p>
                  </a:txBody>
                  <a:tcPr marT="45732" marB="45732"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30000"/>
                        </a:spcBef>
                        <a:spcAft>
                          <a:spcPct val="10000"/>
                        </a:spcAft>
                        <a:buClrTx/>
                        <a:buSzTx/>
                        <a:buFontTx/>
                        <a:buNone/>
                        <a:tabLst>
                          <a:tab pos="2514600" algn="l"/>
                        </a:tabLst>
                      </a:pPr>
                      <a:r>
                        <a:rPr kumimoji="0" lang="de-CH" sz="2400" b="0" i="0" u="none" strike="noStrike" cap="none" normalizeH="0" baseline="0" dirty="0" smtClean="0">
                          <a:ln>
                            <a:noFill/>
                          </a:ln>
                          <a:solidFill>
                            <a:schemeClr val="tx1"/>
                          </a:solidFill>
                          <a:effectLst/>
                          <a:latin typeface="Lucida Sans Unicode" pitchFamily="34" charset="0"/>
                          <a:ea typeface="Times New Roman" pitchFamily="18" charset="0"/>
                          <a:cs typeface="Arial" charset="0"/>
                          <a:sym typeface="Wingdings" pitchFamily="2" charset="2"/>
                        </a:rPr>
                        <a:t></a:t>
                      </a:r>
                    </a:p>
                  </a:txBody>
                  <a:tcPr marT="45732" marB="45732"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30000"/>
                        </a:spcBef>
                        <a:spcAft>
                          <a:spcPct val="10000"/>
                        </a:spcAft>
                        <a:buClrTx/>
                        <a:buSzTx/>
                        <a:buFontTx/>
                        <a:buNone/>
                        <a:tabLst>
                          <a:tab pos="2514600" algn="l"/>
                        </a:tabLst>
                      </a:pPr>
                      <a:r>
                        <a:rPr kumimoji="0" lang="de-CH" sz="2400" b="0" i="0" u="none" strike="noStrike" cap="none" normalizeH="0" baseline="0" dirty="0" smtClean="0">
                          <a:ln>
                            <a:noFill/>
                          </a:ln>
                          <a:solidFill>
                            <a:schemeClr val="tx1"/>
                          </a:solidFill>
                          <a:effectLst/>
                          <a:latin typeface="Lucida Sans Unicode" pitchFamily="34" charset="0"/>
                          <a:ea typeface="Times New Roman" pitchFamily="18" charset="0"/>
                          <a:cs typeface="Arial" charset="0"/>
                          <a:sym typeface="Wingdings" pitchFamily="2" charset="2"/>
                        </a:rPr>
                        <a:t></a:t>
                      </a:r>
                    </a:p>
                  </a:txBody>
                  <a:tcPr marT="45732" marB="45732"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r>
              <a:tr h="605997">
                <a:tc>
                  <a:txBody>
                    <a:bodyPr/>
                    <a:lstStyle/>
                    <a:p>
                      <a:pPr marL="228600" marR="0" lvl="0" indent="-228600" algn="l" defTabSz="914400" rtl="0" eaLnBrk="1" fontAlgn="base" latinLnBrk="0" hangingPunct="1">
                        <a:lnSpc>
                          <a:spcPct val="100000"/>
                        </a:lnSpc>
                        <a:spcBef>
                          <a:spcPct val="0"/>
                        </a:spcBef>
                        <a:spcAft>
                          <a:spcPct val="0"/>
                        </a:spcAft>
                        <a:buClrTx/>
                        <a:buSzTx/>
                        <a:buFont typeface="+mj-lt"/>
                        <a:buAutoNum type="arabicPeriod" startAt="6"/>
                        <a:tabLst/>
                        <a:defRPr/>
                      </a:pPr>
                      <a:r>
                        <a:rPr kumimoji="0" lang="de-CH" sz="1000" b="0" i="0" u="none" strike="noStrike" kern="1200" cap="none" normalizeH="0" baseline="0" dirty="0" smtClean="0">
                          <a:ln>
                            <a:noFill/>
                          </a:ln>
                          <a:solidFill>
                            <a:schemeClr val="tx1"/>
                          </a:solidFill>
                          <a:effectLst/>
                          <a:latin typeface="+mj-lt"/>
                          <a:ea typeface="Times New Roman" pitchFamily="18" charset="0"/>
                          <a:cs typeface="Arial" charset="0"/>
                        </a:rPr>
                        <a:t>Kundenerlebnismanagement ist kein geradliniger, komplett steuerbarer Prozess. Wir akzeptieren dies und sind stets bereit, aus möglichen Fehlern zu lernen.</a:t>
                      </a:r>
                    </a:p>
                  </a:txBody>
                  <a:tcPr marT="45732" marB="45732"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30000"/>
                        </a:spcBef>
                        <a:spcAft>
                          <a:spcPct val="10000"/>
                        </a:spcAft>
                        <a:buClrTx/>
                        <a:buSzTx/>
                        <a:buFontTx/>
                        <a:buNone/>
                        <a:tabLst>
                          <a:tab pos="2514600" algn="l"/>
                        </a:tabLst>
                      </a:pPr>
                      <a:r>
                        <a:rPr kumimoji="0" lang="de-CH" sz="2400" b="0" i="0" u="none" strike="noStrike" cap="none" normalizeH="0" baseline="0" dirty="0" smtClean="0">
                          <a:ln>
                            <a:noFill/>
                          </a:ln>
                          <a:solidFill>
                            <a:schemeClr val="tx1"/>
                          </a:solidFill>
                          <a:effectLst/>
                          <a:latin typeface="Lucida Sans Unicode" pitchFamily="34" charset="0"/>
                          <a:ea typeface="Times New Roman" pitchFamily="18" charset="0"/>
                          <a:cs typeface="Arial" charset="0"/>
                          <a:sym typeface="Wingdings" pitchFamily="2" charset="2"/>
                        </a:rPr>
                        <a:t></a:t>
                      </a:r>
                    </a:p>
                  </a:txBody>
                  <a:tcPr marT="45732" marB="45732"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30000"/>
                        </a:spcBef>
                        <a:spcAft>
                          <a:spcPct val="10000"/>
                        </a:spcAft>
                        <a:buClrTx/>
                        <a:buSzTx/>
                        <a:buFontTx/>
                        <a:buNone/>
                        <a:tabLst>
                          <a:tab pos="2514600" algn="l"/>
                        </a:tabLst>
                      </a:pPr>
                      <a:r>
                        <a:rPr kumimoji="0" lang="de-CH" sz="2400" b="0" i="0" u="none" strike="noStrike" cap="none" normalizeH="0" baseline="0" dirty="0" smtClean="0">
                          <a:ln>
                            <a:noFill/>
                          </a:ln>
                          <a:solidFill>
                            <a:schemeClr val="tx1"/>
                          </a:solidFill>
                          <a:effectLst/>
                          <a:latin typeface="Lucida Sans Unicode" pitchFamily="34" charset="0"/>
                          <a:ea typeface="Times New Roman" pitchFamily="18" charset="0"/>
                          <a:cs typeface="Arial" charset="0"/>
                          <a:sym typeface="Wingdings" pitchFamily="2" charset="2"/>
                        </a:rPr>
                        <a:t></a:t>
                      </a:r>
                    </a:p>
                  </a:txBody>
                  <a:tcPr marT="45732" marB="45732"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CCCCCC"/>
                    </a:solidFill>
                  </a:tcPr>
                </a:tc>
              </a:tr>
            </a:tbl>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Schritt 2: Zielgruppe und -prozesse</a:t>
            </a:r>
            <a:endParaRPr lang="de-DE" dirty="0"/>
          </a:p>
        </p:txBody>
      </p:sp>
      <p:sp>
        <p:nvSpPr>
          <p:cNvPr id="4" name="Foliennummernplatzhalter 3"/>
          <p:cNvSpPr>
            <a:spLocks noGrp="1"/>
          </p:cNvSpPr>
          <p:nvPr>
            <p:ph type="sldNum" sz="quarter" idx="10"/>
          </p:nvPr>
        </p:nvSpPr>
        <p:spPr/>
        <p:txBody>
          <a:bodyPr/>
          <a:lstStyle/>
          <a:p>
            <a:fld id="{1B081D84-7461-4751-B538-5E930955CB74}" type="slidenum">
              <a:rPr lang="de-CH" smtClean="0"/>
              <a:pPr/>
              <a:t>50</a:t>
            </a:fld>
            <a:endParaRPr lang="de-CH">
              <a:latin typeface="Lucida Sans Unicode"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764704"/>
            <a:ext cx="2239264" cy="620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6"/>
          <p:cNvSpPr>
            <a:spLocks noChangeArrowheads="1"/>
          </p:cNvSpPr>
          <p:nvPr/>
        </p:nvSpPr>
        <p:spPr bwMode="auto">
          <a:xfrm>
            <a:off x="180082" y="1750040"/>
            <a:ext cx="8784405" cy="792088"/>
          </a:xfrm>
          <a:prstGeom prst="rect">
            <a:avLst/>
          </a:prstGeom>
          <a:noFill/>
          <a:ln w="9525">
            <a:solidFill>
              <a:srgbClr val="0065A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dirty="0"/>
          </a:p>
        </p:txBody>
      </p:sp>
      <p:sp>
        <p:nvSpPr>
          <p:cNvPr id="7" name="Rectangle 7"/>
          <p:cNvSpPr>
            <a:spLocks noChangeArrowheads="1"/>
          </p:cNvSpPr>
          <p:nvPr/>
        </p:nvSpPr>
        <p:spPr bwMode="auto">
          <a:xfrm>
            <a:off x="179512" y="1772816"/>
            <a:ext cx="22557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sz="1200" dirty="0" smtClean="0">
                <a:solidFill>
                  <a:srgbClr val="0065A6"/>
                </a:solidFill>
                <a:latin typeface="+mj-lt"/>
              </a:rPr>
              <a:t>Zielgruppe/Zielkunde:</a:t>
            </a:r>
          </a:p>
          <a:p>
            <a:r>
              <a:rPr lang="de-CH" sz="1200" dirty="0" smtClean="0">
                <a:latin typeface="+mj-lt"/>
              </a:rPr>
              <a:t>Mieter von Büroräumlichkeiten</a:t>
            </a:r>
            <a:endParaRPr lang="de-CH" sz="1200" dirty="0">
              <a:solidFill>
                <a:srgbClr val="E12F21"/>
              </a:solidFill>
              <a:latin typeface="+mj-lt"/>
            </a:endParaRPr>
          </a:p>
        </p:txBody>
      </p:sp>
      <p:sp>
        <p:nvSpPr>
          <p:cNvPr id="8" name="Rectangle 9"/>
          <p:cNvSpPr>
            <a:spLocks noChangeArrowheads="1"/>
          </p:cNvSpPr>
          <p:nvPr/>
        </p:nvSpPr>
        <p:spPr bwMode="auto">
          <a:xfrm>
            <a:off x="186432" y="3766264"/>
            <a:ext cx="8778055" cy="1008112"/>
          </a:xfrm>
          <a:prstGeom prst="rect">
            <a:avLst/>
          </a:prstGeom>
          <a:noFill/>
          <a:ln w="9525">
            <a:solidFill>
              <a:srgbClr val="0065A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dirty="0"/>
          </a:p>
        </p:txBody>
      </p:sp>
      <p:sp>
        <p:nvSpPr>
          <p:cNvPr id="9" name="Rectangle 10"/>
          <p:cNvSpPr>
            <a:spLocks noChangeArrowheads="1"/>
          </p:cNvSpPr>
          <p:nvPr/>
        </p:nvSpPr>
        <p:spPr bwMode="auto">
          <a:xfrm>
            <a:off x="188802" y="3788470"/>
            <a:ext cx="675946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CH" sz="1200" dirty="0" smtClean="0">
                <a:solidFill>
                  <a:srgbClr val="0065A6"/>
                </a:solidFill>
                <a:latin typeface="+mj-lt"/>
              </a:rPr>
              <a:t>Erwartungen, Bedürfnisse und Motive der Kundengruppe / des Kunden</a:t>
            </a:r>
          </a:p>
          <a:p>
            <a:r>
              <a:rPr lang="de-CH" sz="1200" dirty="0" smtClean="0">
                <a:latin typeface="+mj-lt"/>
              </a:rPr>
              <a:t>Bedürfnis nach komfortablem, funktionalem und «aufgestelltem» Arbeitsumfeld</a:t>
            </a:r>
          </a:p>
        </p:txBody>
      </p:sp>
      <p:sp>
        <p:nvSpPr>
          <p:cNvPr id="10" name="Rectangle 6"/>
          <p:cNvSpPr>
            <a:spLocks noChangeArrowheads="1"/>
          </p:cNvSpPr>
          <p:nvPr/>
        </p:nvSpPr>
        <p:spPr bwMode="auto">
          <a:xfrm>
            <a:off x="186928" y="2614136"/>
            <a:ext cx="8777559" cy="1081410"/>
          </a:xfrm>
          <a:prstGeom prst="rect">
            <a:avLst/>
          </a:prstGeom>
          <a:noFill/>
          <a:ln w="9525">
            <a:solidFill>
              <a:srgbClr val="0065A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dirty="0"/>
          </a:p>
        </p:txBody>
      </p:sp>
      <p:sp>
        <p:nvSpPr>
          <p:cNvPr id="11" name="Rectangle 10"/>
          <p:cNvSpPr>
            <a:spLocks noChangeArrowheads="1"/>
          </p:cNvSpPr>
          <p:nvPr/>
        </p:nvSpPr>
        <p:spPr bwMode="auto">
          <a:xfrm>
            <a:off x="186929" y="2615426"/>
            <a:ext cx="727280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CH" sz="1200" dirty="0" smtClean="0">
                <a:solidFill>
                  <a:srgbClr val="0065A6"/>
                </a:solidFill>
                <a:latin typeface="+mj-lt"/>
              </a:rPr>
              <a:t>Merkmale der Kundengruppen / des Kunden</a:t>
            </a:r>
          </a:p>
          <a:p>
            <a:r>
              <a:rPr lang="de-CH" sz="1200" dirty="0">
                <a:latin typeface="+mj-lt"/>
              </a:rPr>
              <a:t>A</a:t>
            </a:r>
            <a:r>
              <a:rPr lang="de-CH" sz="1200" dirty="0" smtClean="0">
                <a:latin typeface="+mj-lt"/>
              </a:rPr>
              <a:t>lle Altersgruppen, berufstätig, international</a:t>
            </a:r>
            <a:endParaRPr lang="de-CH" sz="1200" dirty="0">
              <a:latin typeface="+mj-lt"/>
            </a:endParaRPr>
          </a:p>
        </p:txBody>
      </p:sp>
      <p:sp>
        <p:nvSpPr>
          <p:cNvPr id="12" name="Rectangle 9"/>
          <p:cNvSpPr>
            <a:spLocks noChangeArrowheads="1"/>
          </p:cNvSpPr>
          <p:nvPr/>
        </p:nvSpPr>
        <p:spPr bwMode="auto">
          <a:xfrm>
            <a:off x="180082" y="4846384"/>
            <a:ext cx="8784405" cy="1440160"/>
          </a:xfrm>
          <a:prstGeom prst="rect">
            <a:avLst/>
          </a:prstGeom>
          <a:noFill/>
          <a:ln w="9525">
            <a:solidFill>
              <a:srgbClr val="0065A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dirty="0"/>
          </a:p>
        </p:txBody>
      </p:sp>
      <p:sp>
        <p:nvSpPr>
          <p:cNvPr id="13" name="Rectangle 10"/>
          <p:cNvSpPr>
            <a:spLocks noChangeArrowheads="1"/>
          </p:cNvSpPr>
          <p:nvPr/>
        </p:nvSpPr>
        <p:spPr bwMode="auto">
          <a:xfrm>
            <a:off x="179512" y="4869160"/>
            <a:ext cx="756084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CH" sz="1200" dirty="0" smtClean="0">
                <a:solidFill>
                  <a:srgbClr val="0065A6"/>
                </a:solidFill>
                <a:latin typeface="+mj-lt"/>
              </a:rPr>
              <a:t>Prozess:</a:t>
            </a:r>
          </a:p>
          <a:p>
            <a:r>
              <a:rPr lang="de-CH" sz="1200" dirty="0" smtClean="0">
                <a:latin typeface="+mj-lt"/>
              </a:rPr>
              <a:t>Arbeitstag:</a:t>
            </a:r>
          </a:p>
          <a:p>
            <a:pPr lvl="0"/>
            <a:r>
              <a:rPr lang="de-CH" sz="1200" dirty="0">
                <a:latin typeface="+mj-lt"/>
              </a:rPr>
              <a:t>Vor </a:t>
            </a:r>
            <a:r>
              <a:rPr lang="de-CH" sz="1200" dirty="0" smtClean="0">
                <a:latin typeface="+mj-lt"/>
              </a:rPr>
              <a:t>der Arbeit und Anreise – Ankunft und Arbeitstag im Business Center – Abreise und nach der Arbeit</a:t>
            </a:r>
            <a:endParaRPr lang="de-CH" sz="1200" dirty="0">
              <a:latin typeface="+mj-lt"/>
            </a:endParaRPr>
          </a:p>
          <a:p>
            <a:endParaRPr lang="de-CH" sz="1200" dirty="0">
              <a:latin typeface="+mj-lt"/>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Schritt 3: Markenwerte</a:t>
            </a:r>
            <a:endParaRPr lang="de-DE" dirty="0"/>
          </a:p>
        </p:txBody>
      </p:sp>
      <p:sp>
        <p:nvSpPr>
          <p:cNvPr id="4" name="Foliennummernplatzhalter 3"/>
          <p:cNvSpPr>
            <a:spLocks noGrp="1"/>
          </p:cNvSpPr>
          <p:nvPr>
            <p:ph type="sldNum" sz="quarter" idx="10"/>
          </p:nvPr>
        </p:nvSpPr>
        <p:spPr/>
        <p:txBody>
          <a:bodyPr/>
          <a:lstStyle/>
          <a:p>
            <a:fld id="{1B081D84-7461-4751-B538-5E930955CB74}" type="slidenum">
              <a:rPr lang="de-CH" smtClean="0"/>
              <a:pPr/>
              <a:t>51</a:t>
            </a:fld>
            <a:endParaRPr lang="de-CH">
              <a:latin typeface="Lucida Sans Unicode"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764704"/>
            <a:ext cx="2239264" cy="620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elle 5"/>
          <p:cNvGraphicFramePr>
            <a:graphicFrameLocks noGrp="1"/>
          </p:cNvGraphicFramePr>
          <p:nvPr>
            <p:extLst>
              <p:ext uri="{D42A27DB-BD31-4B8C-83A1-F6EECF244321}">
                <p14:modId xmlns:p14="http://schemas.microsoft.com/office/powerpoint/2010/main" val="798116014"/>
              </p:ext>
            </p:extLst>
          </p:nvPr>
        </p:nvGraphicFramePr>
        <p:xfrm>
          <a:off x="3779912" y="1844824"/>
          <a:ext cx="5247170" cy="4474559"/>
        </p:xfrm>
        <a:graphic>
          <a:graphicData uri="http://schemas.openxmlformats.org/drawingml/2006/table">
            <a:tbl>
              <a:tblPr/>
              <a:tblGrid>
                <a:gridCol w="1635717"/>
                <a:gridCol w="3611453"/>
              </a:tblGrid>
              <a:tr h="366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200" kern="1200" dirty="0" smtClean="0">
                          <a:solidFill>
                            <a:schemeClr val="bg1"/>
                          </a:solidFill>
                          <a:latin typeface="+mj-lt"/>
                          <a:ea typeface="+mn-ea"/>
                          <a:cs typeface="+mn-cs"/>
                        </a:rPr>
                        <a:t>Markenwerte</a:t>
                      </a:r>
                      <a:endParaRPr lang="de-CH" sz="1200" dirty="0">
                        <a:solidFill>
                          <a:schemeClr val="bg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5A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200" dirty="0" smtClean="0">
                          <a:solidFill>
                            <a:schemeClr val="bg1"/>
                          </a:solidFill>
                          <a:latin typeface="+mj-lt"/>
                        </a:rPr>
                        <a:t>Selbstverständnis der Markenwerte</a:t>
                      </a:r>
                      <a:endParaRPr lang="de-CH" sz="1200" dirty="0">
                        <a:solidFill>
                          <a:schemeClr val="bg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5A6"/>
                    </a:solidFill>
                  </a:tcPr>
                </a:tc>
              </a:tr>
              <a:tr h="9926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sz="1200" b="0" i="0" u="none" strike="noStrike" cap="none" normalizeH="0" baseline="0" dirty="0" smtClean="0">
                          <a:ln>
                            <a:noFill/>
                          </a:ln>
                          <a:solidFill>
                            <a:schemeClr val="tx1"/>
                          </a:solidFill>
                          <a:effectLst/>
                          <a:latin typeface="+mj-lt"/>
                        </a:rPr>
                        <a:t>Flexibilität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sz="1200" b="0" i="0" u="none" strike="noStrike" cap="none" normalizeH="0" baseline="0" dirty="0" smtClean="0">
                          <a:ln>
                            <a:noFill/>
                          </a:ln>
                          <a:solidFill>
                            <a:schemeClr val="tx1"/>
                          </a:solidFill>
                          <a:effectLst/>
                          <a:latin typeface="+mj-lt"/>
                        </a:rPr>
                        <a:t>«Nichts ist unmöglich.»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3258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sz="1200" b="0" i="0" u="none" strike="noStrike" cap="none" normalizeH="0" baseline="0" dirty="0" smtClean="0">
                          <a:ln>
                            <a:noFill/>
                          </a:ln>
                          <a:solidFill>
                            <a:schemeClr val="tx1"/>
                          </a:solidFill>
                          <a:effectLst/>
                          <a:latin typeface="+mj-lt"/>
                        </a:rPr>
                        <a:t>Persönliche Betreuung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sz="1200" b="0" i="0" u="none" strike="noStrike" cap="none" normalizeH="0" baseline="0" dirty="0" smtClean="0">
                          <a:ln>
                            <a:noFill/>
                          </a:ln>
                          <a:solidFill>
                            <a:schemeClr val="tx1"/>
                          </a:solidFill>
                          <a:effectLst/>
                          <a:latin typeface="+mj-lt"/>
                        </a:rPr>
                        <a:t>Jemand weiss über das Projekt / die Veranstaltung des Kunden optimal Bescheid. Dies gibt Sicherheit.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8280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sz="1200" b="0" i="0" u="none" strike="noStrike" cap="none" normalizeH="0" baseline="0" dirty="0" smtClean="0">
                          <a:ln>
                            <a:noFill/>
                          </a:ln>
                          <a:solidFill>
                            <a:schemeClr val="tx1"/>
                          </a:solidFill>
                          <a:effectLst/>
                          <a:latin typeface="+mj-lt"/>
                        </a:rPr>
                        <a:t>Hohe Qualität in der Infrastruktur und Unterstützung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sz="1200" b="0" i="0" u="none" strike="noStrike" cap="none" normalizeH="0" baseline="0" dirty="0" smtClean="0">
                          <a:ln>
                            <a:noFill/>
                          </a:ln>
                          <a:solidFill>
                            <a:schemeClr val="tx1"/>
                          </a:solidFill>
                          <a:effectLst/>
                          <a:latin typeface="+mj-lt"/>
                        </a:rPr>
                        <a:t>Wir bieten den Rahmen, der es dem Kunden ermöglicht, so effizient wie möglich seine Ziele zu erreichen.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Line 125"/>
          <p:cNvSpPr>
            <a:spLocks noChangeShapeType="1"/>
          </p:cNvSpPr>
          <p:nvPr/>
        </p:nvSpPr>
        <p:spPr bwMode="auto">
          <a:xfrm>
            <a:off x="2491222" y="2240682"/>
            <a:ext cx="1216681" cy="252214"/>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8" name="Line 124"/>
          <p:cNvSpPr>
            <a:spLocks noChangeShapeType="1"/>
          </p:cNvSpPr>
          <p:nvPr/>
        </p:nvSpPr>
        <p:spPr bwMode="auto">
          <a:xfrm flipV="1">
            <a:off x="1835696" y="3573016"/>
            <a:ext cx="1871662" cy="349250"/>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 name="Line 123"/>
          <p:cNvSpPr>
            <a:spLocks noChangeShapeType="1"/>
          </p:cNvSpPr>
          <p:nvPr/>
        </p:nvSpPr>
        <p:spPr bwMode="auto">
          <a:xfrm flipV="1">
            <a:off x="2843808" y="5373216"/>
            <a:ext cx="792088" cy="648071"/>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pic>
        <p:nvPicPr>
          <p:cNvPr id="10" name="Picture 48" descr="A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1191" y="4943027"/>
            <a:ext cx="1550988" cy="186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9" descr="B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2780928"/>
            <a:ext cx="1582738"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0" descr="C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63224" y="1461511"/>
            <a:ext cx="1112677" cy="135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Schritt 4: Kundenerlebnisgeschichte </a:t>
            </a:r>
            <a:br>
              <a:rPr lang="de-CH" dirty="0" smtClean="0"/>
            </a:br>
            <a:r>
              <a:rPr lang="de-CH" dirty="0" smtClean="0"/>
              <a:t>und Schritt 5: Kundenleitwerte</a:t>
            </a:r>
            <a:endParaRPr lang="de-DE" dirty="0"/>
          </a:p>
        </p:txBody>
      </p:sp>
      <p:sp>
        <p:nvSpPr>
          <p:cNvPr id="3" name="Inhaltsplatzhalter 2"/>
          <p:cNvSpPr>
            <a:spLocks noGrp="1"/>
          </p:cNvSpPr>
          <p:nvPr>
            <p:ph idx="1"/>
          </p:nvPr>
        </p:nvSpPr>
        <p:spPr>
          <a:xfrm>
            <a:off x="179388" y="2060847"/>
            <a:ext cx="8785225" cy="2808313"/>
          </a:xfrm>
        </p:spPr>
        <p:txBody>
          <a:bodyPr/>
          <a:lstStyle/>
          <a:p>
            <a:pPr marL="0"/>
            <a:r>
              <a:rPr lang="de-CH" sz="1200" dirty="0" smtClean="0"/>
              <a:t>Verena </a:t>
            </a:r>
            <a:r>
              <a:rPr lang="de-CH" sz="1200" dirty="0" err="1" smtClean="0"/>
              <a:t>Egli</a:t>
            </a:r>
            <a:r>
              <a:rPr lang="de-CH" sz="1200" dirty="0" smtClean="0"/>
              <a:t> erzählt von ihrem Arbeitstag im Business-Center-Büro. Auf die Frage «Schatz, wie war dein Tag?» antwortet sie wie folgt:</a:t>
            </a:r>
          </a:p>
          <a:p>
            <a:pPr marL="0"/>
            <a:r>
              <a:rPr lang="de-CH" sz="1200" dirty="0" smtClean="0"/>
              <a:t>Uff, anstrengend! Aber sehr befriedigend. Ich habe den ganzen Tag am Budget für das kommende Jahr gearbeitet. Bin gut vorwärtsgekommen. Es ist halt schon toll, wenn man sich um nichts kümmern muss. Wir bekommen ja nächste Woche einen neuen Mitarbeiter, aber das Business-Center-Team hat schon alles vorbereitet, das Büro gleich neben meinem haben wir kurzfristig </a:t>
            </a:r>
            <a:r>
              <a:rPr lang="de-CH" sz="1200" dirty="0" err="1" smtClean="0"/>
              <a:t>dazugemietet</a:t>
            </a:r>
            <a:r>
              <a:rPr lang="de-CH" sz="1200" dirty="0" smtClean="0"/>
              <a:t> und es ist bezugsbereit. Nun habe ich mir überlegt, dass er mehr offene Regale benötigen wird als geschlossene Sideboards. Das wird jetzt vom Business Center noch ausgewechselt, alles kein Problem. </a:t>
            </a:r>
          </a:p>
          <a:p>
            <a:pPr marL="0"/>
            <a:r>
              <a:rPr lang="de-CH" sz="1200" dirty="0" smtClean="0"/>
              <a:t>Im Bistro traf ich dann den Holländer von der andern Seite des Flurs. Wir unterhalten uns oft, er hat so einen netten Akzent. Ich finde dieses internationale Flair sehr inspirierend. Das ist ganz etwas anderes, als wenn ich den ganzen Tag alleine in meinem Kämmerchen arbeiten würde. </a:t>
            </a:r>
          </a:p>
          <a:p>
            <a:pPr marL="0"/>
            <a:r>
              <a:rPr lang="de-CH" sz="1200" dirty="0" smtClean="0"/>
              <a:t>Am Nachmittag brachte dann eine Mitarbeiterin des Business Center meine Post vorbei und nahm auch noch die neuen Verträge mit, die per Kurierdienst verschickt werden sollten. Stell dir vor, sie erinnerte sich, dass ich fürs Leben gerne Aprikosenkuchen esse, und hat mir eine Schnitte mitgebracht! Und das, weil ich ja am Sonntag Geburtstag habe und dann nicht im Büro bin. Ist das nicht aufmerksam? </a:t>
            </a:r>
          </a:p>
          <a:p>
            <a:pPr marL="0"/>
            <a:endParaRPr lang="de-DE" sz="1200" dirty="0"/>
          </a:p>
        </p:txBody>
      </p:sp>
      <p:sp>
        <p:nvSpPr>
          <p:cNvPr id="4" name="Foliennummernplatzhalter 3"/>
          <p:cNvSpPr>
            <a:spLocks noGrp="1"/>
          </p:cNvSpPr>
          <p:nvPr>
            <p:ph type="sldNum" sz="quarter" idx="10"/>
          </p:nvPr>
        </p:nvSpPr>
        <p:spPr/>
        <p:txBody>
          <a:bodyPr/>
          <a:lstStyle/>
          <a:p>
            <a:fld id="{1B081D84-7461-4751-B538-5E930955CB74}" type="slidenum">
              <a:rPr lang="de-CH" smtClean="0"/>
              <a:pPr/>
              <a:t>52</a:t>
            </a:fld>
            <a:endParaRPr lang="de-CH">
              <a:latin typeface="Lucida Sans Unicode"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764704"/>
            <a:ext cx="2239264" cy="620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feld 5"/>
          <p:cNvSpPr txBox="1"/>
          <p:nvPr/>
        </p:nvSpPr>
        <p:spPr>
          <a:xfrm>
            <a:off x="107504" y="5373216"/>
            <a:ext cx="5539017" cy="1015663"/>
          </a:xfrm>
          <a:prstGeom prst="rect">
            <a:avLst/>
          </a:prstGeom>
          <a:noFill/>
        </p:spPr>
        <p:txBody>
          <a:bodyPr wrap="none" rtlCol="0">
            <a:spAutoFit/>
          </a:bodyPr>
          <a:lstStyle/>
          <a:p>
            <a:r>
              <a:rPr lang="de-CH" sz="1200" dirty="0" smtClean="0">
                <a:solidFill>
                  <a:srgbClr val="0065A6"/>
                </a:solidFill>
                <a:latin typeface="+mj-lt"/>
              </a:rPr>
              <a:t>Kundenleitwerte:</a:t>
            </a:r>
          </a:p>
          <a:p>
            <a:pPr marL="265113" indent="-265113"/>
            <a:r>
              <a:rPr lang="de-CH" sz="1200" dirty="0" smtClean="0">
                <a:latin typeface="+mj-lt"/>
              </a:rPr>
              <a:t>1)	Effektives und effizientes Arbeiten in einem modern-funktionalen Ambiente.</a:t>
            </a:r>
          </a:p>
          <a:p>
            <a:pPr marL="265113" indent="-265113"/>
            <a:r>
              <a:rPr lang="de-CH" sz="1200" dirty="0" smtClean="0">
                <a:latin typeface="+mj-lt"/>
              </a:rPr>
              <a:t>2)	Unterstützung und soziale Wertschätzung im beruflichen Alltag.</a:t>
            </a:r>
          </a:p>
          <a:p>
            <a:endParaRPr lang="de-CH" sz="1200" dirty="0" smtClean="0">
              <a:latin typeface="+mj-lt"/>
            </a:endParaRPr>
          </a:p>
          <a:p>
            <a:endParaRPr lang="de-DE" sz="1200" dirty="0">
              <a:latin typeface="+mj-lt"/>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Schritt 6: Strategische Synthese</a:t>
            </a:r>
            <a:endParaRPr lang="de-DE" dirty="0"/>
          </a:p>
        </p:txBody>
      </p:sp>
      <p:sp>
        <p:nvSpPr>
          <p:cNvPr id="4" name="Foliennummernplatzhalter 3"/>
          <p:cNvSpPr>
            <a:spLocks noGrp="1"/>
          </p:cNvSpPr>
          <p:nvPr>
            <p:ph type="sldNum" sz="quarter" idx="10"/>
          </p:nvPr>
        </p:nvSpPr>
        <p:spPr/>
        <p:txBody>
          <a:bodyPr/>
          <a:lstStyle/>
          <a:p>
            <a:fld id="{1B081D84-7461-4751-B538-5E930955CB74}" type="slidenum">
              <a:rPr lang="de-CH" smtClean="0"/>
              <a:pPr/>
              <a:t>53</a:t>
            </a:fld>
            <a:endParaRPr lang="de-CH">
              <a:latin typeface="Lucida Sans Unicode"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764704"/>
            <a:ext cx="2239264" cy="620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hteck 5"/>
          <p:cNvSpPr/>
          <p:nvPr/>
        </p:nvSpPr>
        <p:spPr>
          <a:xfrm>
            <a:off x="179512" y="1988840"/>
            <a:ext cx="1728192" cy="792088"/>
          </a:xfrm>
          <a:prstGeom prst="rect">
            <a:avLst/>
          </a:prstGeom>
          <a:noFill/>
          <a:ln w="12700">
            <a:solidFill>
              <a:srgbClr val="0065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7" name="Rechteck 6"/>
          <p:cNvSpPr/>
          <p:nvPr/>
        </p:nvSpPr>
        <p:spPr>
          <a:xfrm>
            <a:off x="179512" y="2924944"/>
            <a:ext cx="1728192" cy="792088"/>
          </a:xfrm>
          <a:prstGeom prst="rect">
            <a:avLst/>
          </a:prstGeom>
          <a:noFill/>
          <a:ln w="12700">
            <a:solidFill>
              <a:srgbClr val="0065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8" name="Rechteck 7"/>
          <p:cNvSpPr/>
          <p:nvPr/>
        </p:nvSpPr>
        <p:spPr>
          <a:xfrm>
            <a:off x="179512" y="3861048"/>
            <a:ext cx="1728192" cy="792088"/>
          </a:xfrm>
          <a:prstGeom prst="rect">
            <a:avLst/>
          </a:prstGeom>
          <a:noFill/>
          <a:ln w="12700">
            <a:solidFill>
              <a:srgbClr val="0065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9" name="Rechteck 8"/>
          <p:cNvSpPr/>
          <p:nvPr/>
        </p:nvSpPr>
        <p:spPr>
          <a:xfrm>
            <a:off x="3491880" y="2511480"/>
            <a:ext cx="3600400" cy="911133"/>
          </a:xfrm>
          <a:prstGeom prst="rect">
            <a:avLst/>
          </a:prstGeom>
          <a:noFill/>
          <a:ln w="12700">
            <a:solidFill>
              <a:srgbClr val="0065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10" name="Textfeld 9"/>
          <p:cNvSpPr txBox="1"/>
          <p:nvPr/>
        </p:nvSpPr>
        <p:spPr>
          <a:xfrm>
            <a:off x="179512" y="1999873"/>
            <a:ext cx="1728192" cy="461665"/>
          </a:xfrm>
          <a:prstGeom prst="rect">
            <a:avLst/>
          </a:prstGeom>
          <a:noFill/>
        </p:spPr>
        <p:txBody>
          <a:bodyPr wrap="square" rtlCol="0">
            <a:spAutoFit/>
          </a:bodyPr>
          <a:lstStyle/>
          <a:p>
            <a:r>
              <a:rPr lang="en-GB" sz="1200" dirty="0" err="1" smtClean="0">
                <a:solidFill>
                  <a:srgbClr val="0065A6"/>
                </a:solidFill>
                <a:latin typeface="+mj-lt"/>
              </a:rPr>
              <a:t>Markenwert</a:t>
            </a:r>
            <a:r>
              <a:rPr lang="en-GB" sz="1200" dirty="0" smtClean="0">
                <a:solidFill>
                  <a:srgbClr val="0065A6"/>
                </a:solidFill>
                <a:latin typeface="+mj-lt"/>
              </a:rPr>
              <a:t> 1:</a:t>
            </a:r>
          </a:p>
          <a:p>
            <a:r>
              <a:rPr lang="en-GB" sz="1200" dirty="0" err="1" smtClean="0">
                <a:latin typeface="+mj-lt"/>
              </a:rPr>
              <a:t>Flexibilität</a:t>
            </a:r>
            <a:endParaRPr lang="en-GB" sz="1200" dirty="0">
              <a:latin typeface="+mj-lt"/>
            </a:endParaRPr>
          </a:p>
        </p:txBody>
      </p:sp>
      <p:sp>
        <p:nvSpPr>
          <p:cNvPr id="11" name="Textfeld 10"/>
          <p:cNvSpPr txBox="1"/>
          <p:nvPr/>
        </p:nvSpPr>
        <p:spPr>
          <a:xfrm>
            <a:off x="179512" y="2935977"/>
            <a:ext cx="1728192" cy="461665"/>
          </a:xfrm>
          <a:prstGeom prst="rect">
            <a:avLst/>
          </a:prstGeom>
          <a:noFill/>
        </p:spPr>
        <p:txBody>
          <a:bodyPr wrap="square" rtlCol="0">
            <a:spAutoFit/>
          </a:bodyPr>
          <a:lstStyle/>
          <a:p>
            <a:r>
              <a:rPr lang="en-GB" sz="1200" dirty="0" err="1" smtClean="0">
                <a:solidFill>
                  <a:srgbClr val="0065A6"/>
                </a:solidFill>
                <a:latin typeface="+mj-lt"/>
              </a:rPr>
              <a:t>Markenwert</a:t>
            </a:r>
            <a:r>
              <a:rPr lang="en-GB" sz="1200" dirty="0" smtClean="0">
                <a:solidFill>
                  <a:srgbClr val="0065A6"/>
                </a:solidFill>
                <a:latin typeface="+mj-lt"/>
              </a:rPr>
              <a:t> 2:</a:t>
            </a:r>
          </a:p>
          <a:p>
            <a:r>
              <a:rPr lang="en-GB" sz="1200" dirty="0" err="1" smtClean="0">
                <a:latin typeface="+mj-lt"/>
              </a:rPr>
              <a:t>Persönliche</a:t>
            </a:r>
            <a:r>
              <a:rPr lang="en-GB" sz="1200" dirty="0" smtClean="0">
                <a:latin typeface="+mj-lt"/>
              </a:rPr>
              <a:t> </a:t>
            </a:r>
            <a:r>
              <a:rPr lang="en-GB" sz="1200" dirty="0" err="1" smtClean="0">
                <a:latin typeface="+mj-lt"/>
              </a:rPr>
              <a:t>Betreuung</a:t>
            </a:r>
            <a:endParaRPr lang="en-GB" sz="1200" dirty="0">
              <a:latin typeface="+mj-lt"/>
            </a:endParaRPr>
          </a:p>
        </p:txBody>
      </p:sp>
      <p:sp>
        <p:nvSpPr>
          <p:cNvPr id="12" name="Textfeld 11"/>
          <p:cNvSpPr txBox="1"/>
          <p:nvPr/>
        </p:nvSpPr>
        <p:spPr>
          <a:xfrm>
            <a:off x="179512" y="3872081"/>
            <a:ext cx="1728192" cy="1015663"/>
          </a:xfrm>
          <a:prstGeom prst="rect">
            <a:avLst/>
          </a:prstGeom>
          <a:noFill/>
        </p:spPr>
        <p:txBody>
          <a:bodyPr wrap="square" rtlCol="0">
            <a:spAutoFit/>
          </a:bodyPr>
          <a:lstStyle/>
          <a:p>
            <a:r>
              <a:rPr lang="en-GB" sz="1200" dirty="0" err="1" smtClean="0">
                <a:solidFill>
                  <a:srgbClr val="0065A6"/>
                </a:solidFill>
                <a:latin typeface="+mj-lt"/>
              </a:rPr>
              <a:t>Markenwert</a:t>
            </a:r>
            <a:r>
              <a:rPr lang="en-GB" sz="1200" dirty="0" smtClean="0">
                <a:solidFill>
                  <a:srgbClr val="0065A6"/>
                </a:solidFill>
                <a:latin typeface="+mj-lt"/>
              </a:rPr>
              <a:t> 3:</a:t>
            </a:r>
          </a:p>
          <a:p>
            <a:pPr lvl="0"/>
            <a:r>
              <a:rPr lang="de-CH" sz="1200" dirty="0">
                <a:latin typeface="+mj-lt"/>
              </a:rPr>
              <a:t>Hohe Qualität in der Infrastruktur </a:t>
            </a:r>
            <a:r>
              <a:rPr lang="de-CH" sz="1200" dirty="0" smtClean="0">
                <a:latin typeface="+mj-lt"/>
              </a:rPr>
              <a:t>und </a:t>
            </a:r>
            <a:r>
              <a:rPr lang="de-CH" sz="1200" dirty="0">
                <a:latin typeface="+mj-lt"/>
              </a:rPr>
              <a:t>Unterstützung</a:t>
            </a:r>
          </a:p>
          <a:p>
            <a:endParaRPr lang="en-GB" sz="1200" dirty="0" smtClean="0">
              <a:solidFill>
                <a:srgbClr val="E12F21"/>
              </a:solidFill>
              <a:latin typeface="+mj-lt"/>
            </a:endParaRPr>
          </a:p>
        </p:txBody>
      </p:sp>
      <p:sp>
        <p:nvSpPr>
          <p:cNvPr id="13" name="Textfeld 12"/>
          <p:cNvSpPr txBox="1"/>
          <p:nvPr/>
        </p:nvSpPr>
        <p:spPr>
          <a:xfrm>
            <a:off x="3491880" y="2622974"/>
            <a:ext cx="3600400" cy="830997"/>
          </a:xfrm>
          <a:prstGeom prst="rect">
            <a:avLst/>
          </a:prstGeom>
          <a:noFill/>
        </p:spPr>
        <p:txBody>
          <a:bodyPr wrap="square" rtlCol="0">
            <a:spAutoFit/>
          </a:bodyPr>
          <a:lstStyle/>
          <a:p>
            <a:r>
              <a:rPr lang="en-GB" sz="1200" dirty="0" err="1" smtClean="0">
                <a:solidFill>
                  <a:srgbClr val="0065A6"/>
                </a:solidFill>
                <a:latin typeface="+mj-lt"/>
              </a:rPr>
              <a:t>Kundenleitwert</a:t>
            </a:r>
            <a:r>
              <a:rPr lang="en-GB" sz="1200" dirty="0" smtClean="0">
                <a:solidFill>
                  <a:srgbClr val="0065A6"/>
                </a:solidFill>
                <a:latin typeface="+mj-lt"/>
              </a:rPr>
              <a:t>: </a:t>
            </a:r>
            <a:r>
              <a:rPr lang="de-CH" sz="1200" dirty="0">
                <a:latin typeface="+mj-lt"/>
              </a:rPr>
              <a:t>Effizientes und effektives Arbeiten in einem </a:t>
            </a:r>
            <a:r>
              <a:rPr lang="de-CH" sz="1200" dirty="0" smtClean="0">
                <a:latin typeface="+mj-lt"/>
              </a:rPr>
              <a:t>modern-funktionalen Ambiente.</a:t>
            </a:r>
            <a:endParaRPr lang="de-CH" sz="1200" dirty="0">
              <a:solidFill>
                <a:srgbClr val="E12F21"/>
              </a:solidFill>
              <a:latin typeface="+mj-lt"/>
            </a:endParaRPr>
          </a:p>
          <a:p>
            <a:pPr lvl="0"/>
            <a:endParaRPr lang="de-CH" sz="1200" dirty="0">
              <a:solidFill>
                <a:srgbClr val="E12F21"/>
              </a:solidFill>
              <a:latin typeface="+mj-lt"/>
            </a:endParaRPr>
          </a:p>
          <a:p>
            <a:endParaRPr lang="en-GB" sz="1200" dirty="0">
              <a:solidFill>
                <a:srgbClr val="E12F21"/>
              </a:solidFill>
              <a:latin typeface="+mj-lt"/>
            </a:endParaRPr>
          </a:p>
        </p:txBody>
      </p:sp>
      <p:cxnSp>
        <p:nvCxnSpPr>
          <p:cNvPr id="14" name="Gerade Verbindung 13"/>
          <p:cNvCxnSpPr>
            <a:stCxn id="6" idx="3"/>
            <a:endCxn id="9" idx="1"/>
          </p:cNvCxnSpPr>
          <p:nvPr/>
        </p:nvCxnSpPr>
        <p:spPr>
          <a:xfrm>
            <a:off x="1907704" y="2384884"/>
            <a:ext cx="1584176" cy="582163"/>
          </a:xfrm>
          <a:prstGeom prst="line">
            <a:avLst/>
          </a:prstGeom>
        </p:spPr>
        <p:style>
          <a:lnRef idx="1">
            <a:schemeClr val="dk1"/>
          </a:lnRef>
          <a:fillRef idx="0">
            <a:schemeClr val="dk1"/>
          </a:fillRef>
          <a:effectRef idx="0">
            <a:schemeClr val="dk1"/>
          </a:effectRef>
          <a:fontRef idx="minor">
            <a:schemeClr val="tx1"/>
          </a:fontRef>
        </p:style>
      </p:cxnSp>
      <p:cxnSp>
        <p:nvCxnSpPr>
          <p:cNvPr id="15" name="Gerade Verbindung 14"/>
          <p:cNvCxnSpPr>
            <a:stCxn id="7" idx="3"/>
            <a:endCxn id="9" idx="1"/>
          </p:cNvCxnSpPr>
          <p:nvPr/>
        </p:nvCxnSpPr>
        <p:spPr>
          <a:xfrm flipV="1">
            <a:off x="1907704" y="2967047"/>
            <a:ext cx="1584176" cy="353941"/>
          </a:xfrm>
          <a:prstGeom prst="line">
            <a:avLst/>
          </a:prstGeom>
        </p:spPr>
        <p:style>
          <a:lnRef idx="1">
            <a:schemeClr val="dk1"/>
          </a:lnRef>
          <a:fillRef idx="0">
            <a:schemeClr val="dk1"/>
          </a:fillRef>
          <a:effectRef idx="0">
            <a:schemeClr val="dk1"/>
          </a:effectRef>
          <a:fontRef idx="minor">
            <a:schemeClr val="tx1"/>
          </a:fontRef>
        </p:style>
      </p:cxnSp>
      <p:cxnSp>
        <p:nvCxnSpPr>
          <p:cNvPr id="16" name="Gerade Verbindung 15"/>
          <p:cNvCxnSpPr>
            <a:stCxn id="8" idx="3"/>
            <a:endCxn id="9" idx="1"/>
          </p:cNvCxnSpPr>
          <p:nvPr/>
        </p:nvCxnSpPr>
        <p:spPr>
          <a:xfrm flipV="1">
            <a:off x="1907704" y="2967047"/>
            <a:ext cx="1584176" cy="1290045"/>
          </a:xfrm>
          <a:prstGeom prst="line">
            <a:avLst/>
          </a:prstGeom>
        </p:spPr>
        <p:style>
          <a:lnRef idx="1">
            <a:schemeClr val="dk1"/>
          </a:lnRef>
          <a:fillRef idx="0">
            <a:schemeClr val="dk1"/>
          </a:fillRef>
          <a:effectRef idx="0">
            <a:schemeClr val="dk1"/>
          </a:effectRef>
          <a:fontRef idx="minor">
            <a:schemeClr val="tx1"/>
          </a:fontRef>
        </p:style>
      </p:cxnSp>
      <p:sp>
        <p:nvSpPr>
          <p:cNvPr id="17" name="Rechteck 16"/>
          <p:cNvSpPr/>
          <p:nvPr/>
        </p:nvSpPr>
        <p:spPr>
          <a:xfrm>
            <a:off x="3491880" y="3585213"/>
            <a:ext cx="3600400" cy="911133"/>
          </a:xfrm>
          <a:prstGeom prst="rect">
            <a:avLst/>
          </a:prstGeom>
          <a:noFill/>
          <a:ln w="12700">
            <a:solidFill>
              <a:srgbClr val="0065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18" name="Textfeld 17"/>
          <p:cNvSpPr txBox="1"/>
          <p:nvPr/>
        </p:nvSpPr>
        <p:spPr>
          <a:xfrm>
            <a:off x="3491880" y="3696707"/>
            <a:ext cx="3600400" cy="830997"/>
          </a:xfrm>
          <a:prstGeom prst="rect">
            <a:avLst/>
          </a:prstGeom>
          <a:noFill/>
        </p:spPr>
        <p:txBody>
          <a:bodyPr wrap="square" rtlCol="0">
            <a:spAutoFit/>
          </a:bodyPr>
          <a:lstStyle/>
          <a:p>
            <a:r>
              <a:rPr lang="en-GB" sz="1200" dirty="0" err="1" smtClean="0">
                <a:solidFill>
                  <a:srgbClr val="0065A6"/>
                </a:solidFill>
                <a:latin typeface="+mj-lt"/>
              </a:rPr>
              <a:t>Kundenleitwert</a:t>
            </a:r>
            <a:r>
              <a:rPr lang="en-GB" sz="1200" dirty="0" smtClean="0">
                <a:solidFill>
                  <a:srgbClr val="0065A6"/>
                </a:solidFill>
                <a:latin typeface="+mj-lt"/>
              </a:rPr>
              <a:t>: </a:t>
            </a:r>
            <a:r>
              <a:rPr lang="de-CH" sz="1200" dirty="0">
                <a:latin typeface="+mj-lt"/>
              </a:rPr>
              <a:t>Unterstützung und soziale Wertschätzung im beruflichen Alltag</a:t>
            </a:r>
            <a:r>
              <a:rPr lang="de-CH" sz="1200" dirty="0" smtClean="0">
                <a:latin typeface="+mj-lt"/>
              </a:rPr>
              <a:t>.</a:t>
            </a:r>
            <a:endParaRPr lang="de-CH" sz="1200" dirty="0">
              <a:solidFill>
                <a:srgbClr val="E12F21"/>
              </a:solidFill>
              <a:latin typeface="+mj-lt"/>
            </a:endParaRPr>
          </a:p>
          <a:p>
            <a:pPr lvl="0"/>
            <a:endParaRPr lang="de-CH" sz="1200" dirty="0">
              <a:solidFill>
                <a:srgbClr val="E12F21"/>
              </a:solidFill>
              <a:latin typeface="+mj-lt"/>
            </a:endParaRPr>
          </a:p>
          <a:p>
            <a:endParaRPr lang="en-GB" sz="1200" dirty="0">
              <a:solidFill>
                <a:srgbClr val="E12F21"/>
              </a:solidFill>
              <a:latin typeface="+mj-lt"/>
            </a:endParaRPr>
          </a:p>
        </p:txBody>
      </p:sp>
      <p:cxnSp>
        <p:nvCxnSpPr>
          <p:cNvPr id="19" name="Gerade Verbindung 18"/>
          <p:cNvCxnSpPr>
            <a:stCxn id="6" idx="3"/>
            <a:endCxn id="17" idx="1"/>
          </p:cNvCxnSpPr>
          <p:nvPr/>
        </p:nvCxnSpPr>
        <p:spPr>
          <a:xfrm>
            <a:off x="1907704" y="2384884"/>
            <a:ext cx="1584176" cy="16558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a:stCxn id="7" idx="3"/>
            <a:endCxn id="18" idx="1"/>
          </p:cNvCxnSpPr>
          <p:nvPr/>
        </p:nvCxnSpPr>
        <p:spPr>
          <a:xfrm>
            <a:off x="1907704" y="3320988"/>
            <a:ext cx="1584176" cy="7912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Schritt 7: Drehbuch Kundenerlebnis</a:t>
            </a:r>
            <a:endParaRPr lang="de-DE" dirty="0"/>
          </a:p>
        </p:txBody>
      </p:sp>
      <p:sp>
        <p:nvSpPr>
          <p:cNvPr id="3" name="Inhaltsplatzhalter 2"/>
          <p:cNvSpPr>
            <a:spLocks noGrp="1"/>
          </p:cNvSpPr>
          <p:nvPr>
            <p:ph idx="1"/>
          </p:nvPr>
        </p:nvSpPr>
        <p:spPr/>
        <p:txBody>
          <a:bodyPr/>
          <a:lstStyle/>
          <a:p>
            <a:pPr marL="0" lvl="0"/>
            <a:r>
              <a:rPr lang="de-CH" sz="1200" dirty="0">
                <a:solidFill>
                  <a:srgbClr val="000000"/>
                </a:solidFill>
              </a:rPr>
              <a:t>Verena </a:t>
            </a:r>
            <a:r>
              <a:rPr lang="de-CH" sz="1200" dirty="0" err="1">
                <a:solidFill>
                  <a:srgbClr val="000000"/>
                </a:solidFill>
              </a:rPr>
              <a:t>Egli</a:t>
            </a:r>
            <a:r>
              <a:rPr lang="de-CH" sz="1200" dirty="0">
                <a:solidFill>
                  <a:srgbClr val="000000"/>
                </a:solidFill>
              </a:rPr>
              <a:t> erzählt von </a:t>
            </a:r>
            <a:r>
              <a:rPr lang="de-CH" sz="1200" dirty="0" smtClean="0">
                <a:solidFill>
                  <a:srgbClr val="000000"/>
                </a:solidFill>
              </a:rPr>
              <a:t>ihrem </a:t>
            </a:r>
            <a:r>
              <a:rPr lang="de-CH" sz="1200" dirty="0">
                <a:solidFill>
                  <a:srgbClr val="000000"/>
                </a:solidFill>
              </a:rPr>
              <a:t>Arbeitstag im Business Center </a:t>
            </a:r>
            <a:r>
              <a:rPr lang="de-CH" sz="1200" dirty="0" smtClean="0">
                <a:solidFill>
                  <a:srgbClr val="000000"/>
                </a:solidFill>
              </a:rPr>
              <a:t>Büro. Auf </a:t>
            </a:r>
            <a:r>
              <a:rPr lang="de-CH" sz="1200" dirty="0">
                <a:solidFill>
                  <a:srgbClr val="000000"/>
                </a:solidFill>
              </a:rPr>
              <a:t>die Frage </a:t>
            </a:r>
            <a:r>
              <a:rPr lang="de-CH" sz="1200" dirty="0" smtClean="0">
                <a:solidFill>
                  <a:srgbClr val="000000"/>
                </a:solidFill>
              </a:rPr>
              <a:t>«Schatz</a:t>
            </a:r>
            <a:r>
              <a:rPr lang="de-CH" sz="1200" dirty="0">
                <a:solidFill>
                  <a:srgbClr val="000000"/>
                </a:solidFill>
              </a:rPr>
              <a:t>, wie war dein Tag</a:t>
            </a:r>
            <a:r>
              <a:rPr lang="de-CH" sz="1200" dirty="0" smtClean="0">
                <a:solidFill>
                  <a:srgbClr val="000000"/>
                </a:solidFill>
              </a:rPr>
              <a:t>?» </a:t>
            </a:r>
            <a:r>
              <a:rPr lang="de-CH" sz="1200" dirty="0">
                <a:solidFill>
                  <a:srgbClr val="000000"/>
                </a:solidFill>
              </a:rPr>
              <a:t>antwortet </a:t>
            </a:r>
            <a:r>
              <a:rPr lang="de-CH" sz="1200" dirty="0" smtClean="0">
                <a:solidFill>
                  <a:srgbClr val="000000"/>
                </a:solidFill>
              </a:rPr>
              <a:t>sie </a:t>
            </a:r>
            <a:r>
              <a:rPr lang="de-CH" sz="1200" dirty="0">
                <a:solidFill>
                  <a:srgbClr val="000000"/>
                </a:solidFill>
              </a:rPr>
              <a:t>wie folgt: </a:t>
            </a:r>
          </a:p>
          <a:p>
            <a:pPr marL="0" lvl="0"/>
            <a:r>
              <a:rPr lang="de-CH" sz="1200" dirty="0">
                <a:solidFill>
                  <a:srgbClr val="000000"/>
                </a:solidFill>
              </a:rPr>
              <a:t>Uff, </a:t>
            </a:r>
            <a:r>
              <a:rPr lang="de-CH" sz="1200" dirty="0" smtClean="0">
                <a:solidFill>
                  <a:srgbClr val="000000"/>
                </a:solidFill>
              </a:rPr>
              <a:t>anstrengend! </a:t>
            </a:r>
            <a:r>
              <a:rPr lang="de-CH" sz="1200" dirty="0">
                <a:solidFill>
                  <a:srgbClr val="000000"/>
                </a:solidFill>
              </a:rPr>
              <a:t>Aber sehr befriedigend. Ich habe den ganzen Tag am Budget für das kommende Jahr gearbeitet. Bin gut </a:t>
            </a:r>
            <a:r>
              <a:rPr lang="de-CH" sz="1200" dirty="0" smtClean="0">
                <a:solidFill>
                  <a:srgbClr val="000000"/>
                </a:solidFill>
              </a:rPr>
              <a:t>vorwärtsgekommen </a:t>
            </a:r>
            <a:r>
              <a:rPr lang="de-CH" sz="1200" dirty="0">
                <a:solidFill>
                  <a:srgbClr val="000000"/>
                </a:solidFill>
              </a:rPr>
              <a:t>und wurde durch nichts gestört. Die Büros haben so </a:t>
            </a:r>
            <a:r>
              <a:rPr lang="de-CH" sz="1200" u="sng" dirty="0">
                <a:solidFill>
                  <a:srgbClr val="000000"/>
                </a:solidFill>
              </a:rPr>
              <a:t>eine angenehm ruhige Atmosphäre</a:t>
            </a:r>
            <a:r>
              <a:rPr lang="de-CH" sz="1200" dirty="0">
                <a:solidFill>
                  <a:srgbClr val="000000"/>
                </a:solidFill>
              </a:rPr>
              <a:t>. </a:t>
            </a:r>
            <a:r>
              <a:rPr lang="de-CH" sz="1200" dirty="0" smtClean="0">
                <a:solidFill>
                  <a:srgbClr val="00B0F0"/>
                </a:solidFill>
              </a:rPr>
              <a:t>Ausserdem ist es halt schon toll, wenn man sich um nichts kümmern muss</a:t>
            </a:r>
            <a:r>
              <a:rPr lang="de-CH" sz="1200" dirty="0">
                <a:solidFill>
                  <a:srgbClr val="000000"/>
                </a:solidFill>
              </a:rPr>
              <a:t>. Wir bekommen ja nächste Woche einen neuen Mitarbeiter, aber </a:t>
            </a:r>
            <a:r>
              <a:rPr lang="de-CH" sz="1200" dirty="0" smtClean="0">
                <a:solidFill>
                  <a:srgbClr val="FFC000"/>
                </a:solidFill>
              </a:rPr>
              <a:t>das Business-Center-Team hat schon alles vorbereitet</a:t>
            </a:r>
            <a:r>
              <a:rPr lang="de-CH" sz="1200" dirty="0">
                <a:solidFill>
                  <a:srgbClr val="000000"/>
                </a:solidFill>
              </a:rPr>
              <a:t>, </a:t>
            </a:r>
            <a:r>
              <a:rPr lang="de-CH" sz="1200" dirty="0" smtClean="0">
                <a:solidFill>
                  <a:srgbClr val="00B0F0"/>
                </a:solidFill>
              </a:rPr>
              <a:t>das Büro gleich neben meinem haben wir kurzfristig </a:t>
            </a:r>
            <a:r>
              <a:rPr lang="de-CH" sz="1200" dirty="0" err="1" smtClean="0">
                <a:solidFill>
                  <a:srgbClr val="00B0F0"/>
                </a:solidFill>
              </a:rPr>
              <a:t>dazugemietet</a:t>
            </a:r>
            <a:r>
              <a:rPr lang="de-CH" sz="1200" dirty="0" smtClean="0">
                <a:solidFill>
                  <a:srgbClr val="00B0F0"/>
                </a:solidFill>
              </a:rPr>
              <a:t> und es ist bezugsbereit. Nun habe ich mir überlegt, dass er mehr offene Regale benötigen wird als geschlossene Sideboards.</a:t>
            </a:r>
            <a:r>
              <a:rPr lang="de-CH" sz="1200" dirty="0">
                <a:solidFill>
                  <a:srgbClr val="000000"/>
                </a:solidFill>
              </a:rPr>
              <a:t> </a:t>
            </a:r>
            <a:r>
              <a:rPr lang="de-CH" sz="1200" dirty="0" smtClean="0">
                <a:solidFill>
                  <a:srgbClr val="00B0F0"/>
                </a:solidFill>
              </a:rPr>
              <a:t>Das wird jetzt vom Business Center noch ausgewechselt, alles kein Problem. </a:t>
            </a:r>
            <a:r>
              <a:rPr lang="de-CH" sz="1200" dirty="0" smtClean="0">
                <a:solidFill>
                  <a:srgbClr val="FF0000"/>
                </a:solidFill>
              </a:rPr>
              <a:t>Im Bistro traf ich dann den Holländer von der andern Seite des Flurs. Wir unterhalten uns oft, er hat so einen netten Akzent. Ich finde dieses internationale Flair sehr inspirierend. Das ist ganz etwas anderes, als wenn ich den ganzen Tag alleine in meinem Kämmerchen arbeiten würde.</a:t>
            </a:r>
            <a:r>
              <a:rPr lang="de-CH" sz="1200" dirty="0">
                <a:solidFill>
                  <a:srgbClr val="000000"/>
                </a:solidFill>
              </a:rPr>
              <a:t> </a:t>
            </a:r>
          </a:p>
          <a:p>
            <a:pPr marL="0" lvl="0"/>
            <a:r>
              <a:rPr lang="de-CH" sz="1200" dirty="0" smtClean="0">
                <a:solidFill>
                  <a:srgbClr val="FFC000"/>
                </a:solidFill>
              </a:rPr>
              <a:t>Am Nachmittag brachte dann eine Mitarbeiterin des Business Center meine Post vorbei und nahm auch noch die neuen Verträge mit, die per Kurierdienst verschickt werden sollten</a:t>
            </a:r>
            <a:r>
              <a:rPr lang="de-CH" sz="1200" dirty="0">
                <a:solidFill>
                  <a:srgbClr val="000000"/>
                </a:solidFill>
              </a:rPr>
              <a:t>. </a:t>
            </a:r>
            <a:r>
              <a:rPr lang="de-CH" sz="1200" u="sng" dirty="0" smtClean="0">
                <a:solidFill>
                  <a:srgbClr val="00B050"/>
                </a:solidFill>
              </a:rPr>
              <a:t>Stell dir vor, sie erinnerte sich, dass ich fürs Leben gerne Aprikosenkuchen esse. Jetzt hat sie mir für meinen morgigen Geburtstag eine Schnitte mitgebracht! Und das, weil ich ja morgen frei habe und nicht im Büro bin</a:t>
            </a:r>
            <a:r>
              <a:rPr lang="de-CH" sz="1200" u="sng" dirty="0">
                <a:solidFill>
                  <a:srgbClr val="000000"/>
                </a:solidFill>
              </a:rPr>
              <a:t>. </a:t>
            </a:r>
            <a:r>
              <a:rPr lang="de-CH" sz="1200" u="sng" dirty="0" smtClean="0">
                <a:solidFill>
                  <a:srgbClr val="FFC000"/>
                </a:solidFill>
              </a:rPr>
              <a:t>Ist das nicht aufmerksam?</a:t>
            </a:r>
            <a:r>
              <a:rPr lang="de-CH" sz="1200" u="sng" dirty="0">
                <a:solidFill>
                  <a:srgbClr val="000000"/>
                </a:solidFill>
              </a:rPr>
              <a:t> </a:t>
            </a:r>
          </a:p>
          <a:p>
            <a:pPr marL="0"/>
            <a:endParaRPr lang="de-DE" sz="1200" dirty="0"/>
          </a:p>
        </p:txBody>
      </p:sp>
      <p:sp>
        <p:nvSpPr>
          <p:cNvPr id="4" name="Foliennummernplatzhalter 3"/>
          <p:cNvSpPr>
            <a:spLocks noGrp="1"/>
          </p:cNvSpPr>
          <p:nvPr>
            <p:ph type="sldNum" sz="quarter" idx="10"/>
          </p:nvPr>
        </p:nvSpPr>
        <p:spPr/>
        <p:txBody>
          <a:bodyPr/>
          <a:lstStyle/>
          <a:p>
            <a:fld id="{1B081D84-7461-4751-B538-5E930955CB74}" type="slidenum">
              <a:rPr lang="de-CH" smtClean="0"/>
              <a:pPr/>
              <a:t>54</a:t>
            </a:fld>
            <a:endParaRPr lang="de-CH">
              <a:latin typeface="Lucida Sans Unicode"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764704"/>
            <a:ext cx="2239264" cy="620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Schritt 7: Drehbuch Kundenerlebnis</a:t>
            </a:r>
            <a:endParaRPr lang="de-DE" dirty="0"/>
          </a:p>
        </p:txBody>
      </p:sp>
      <p:sp>
        <p:nvSpPr>
          <p:cNvPr id="4" name="Foliennummernplatzhalter 3"/>
          <p:cNvSpPr>
            <a:spLocks noGrp="1"/>
          </p:cNvSpPr>
          <p:nvPr>
            <p:ph type="sldNum" sz="quarter" idx="10"/>
          </p:nvPr>
        </p:nvSpPr>
        <p:spPr/>
        <p:txBody>
          <a:bodyPr/>
          <a:lstStyle/>
          <a:p>
            <a:fld id="{1B081D84-7461-4751-B538-5E930955CB74}" type="slidenum">
              <a:rPr lang="de-CH" smtClean="0"/>
              <a:pPr/>
              <a:t>55</a:t>
            </a:fld>
            <a:endParaRPr lang="de-CH">
              <a:latin typeface="Lucida Sans Unicode"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764704"/>
            <a:ext cx="2239264" cy="620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Ellipse 38"/>
          <p:cNvSpPr/>
          <p:nvPr/>
        </p:nvSpPr>
        <p:spPr bwMode="auto">
          <a:xfrm>
            <a:off x="7308303" y="2852936"/>
            <a:ext cx="1784103" cy="2188006"/>
          </a:xfrm>
          <a:prstGeom prst="ellipse">
            <a:avLst/>
          </a:prstGeom>
          <a:no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r>
              <a:rPr lang="de-CH" sz="1100" kern="0" dirty="0" smtClean="0">
                <a:solidFill>
                  <a:sysClr val="windowText" lastClr="000000"/>
                </a:solidFill>
                <a:latin typeface="+mj-lt"/>
              </a:rPr>
              <a:t>Effizientes und effektives Arbeiten in modern-funktionalem Ambiente &amp;</a:t>
            </a:r>
          </a:p>
          <a:p>
            <a:pPr algn="ctr" fontAlgn="auto">
              <a:spcBef>
                <a:spcPts val="0"/>
              </a:spcBef>
              <a:spcAft>
                <a:spcPts val="0"/>
              </a:spcAft>
              <a:defRPr/>
            </a:pPr>
            <a:r>
              <a:rPr lang="de-CH" sz="1100" kern="0" dirty="0" smtClean="0">
                <a:solidFill>
                  <a:sysClr val="windowText" lastClr="000000"/>
                </a:solidFill>
                <a:latin typeface="+mj-lt"/>
              </a:rPr>
              <a:t>Unterstützung und soziale Wertschätzung im </a:t>
            </a:r>
            <a:r>
              <a:rPr lang="de-CH" sz="1100" kern="0" dirty="0">
                <a:solidFill>
                  <a:sysClr val="windowText" lastClr="000000"/>
                </a:solidFill>
                <a:latin typeface="+mj-lt"/>
              </a:rPr>
              <a:t>beruflichen Alltag</a:t>
            </a:r>
          </a:p>
        </p:txBody>
      </p:sp>
      <p:sp>
        <p:nvSpPr>
          <p:cNvPr id="40" name="Rechteck 39"/>
          <p:cNvSpPr/>
          <p:nvPr/>
        </p:nvSpPr>
        <p:spPr bwMode="auto">
          <a:xfrm>
            <a:off x="3293629" y="3944533"/>
            <a:ext cx="1644624" cy="34856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CH" sz="1100" dirty="0" smtClean="0">
                <a:solidFill>
                  <a:schemeClr val="tx1"/>
                </a:solidFill>
                <a:latin typeface="+mj-lt"/>
              </a:rPr>
              <a:t>CRM System: </a:t>
            </a:r>
            <a:r>
              <a:rPr lang="de-CH" sz="1100" dirty="0">
                <a:solidFill>
                  <a:schemeClr val="tx1"/>
                </a:solidFill>
                <a:latin typeface="+mj-lt"/>
              </a:rPr>
              <a:t>Persönliche Vorlieben</a:t>
            </a:r>
          </a:p>
        </p:txBody>
      </p:sp>
      <p:sp>
        <p:nvSpPr>
          <p:cNvPr id="41" name="Rechteck 40"/>
          <p:cNvSpPr/>
          <p:nvPr/>
        </p:nvSpPr>
        <p:spPr bwMode="auto">
          <a:xfrm>
            <a:off x="119477" y="2436695"/>
            <a:ext cx="1932243" cy="34423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CH" sz="1100" dirty="0" smtClean="0">
                <a:solidFill>
                  <a:schemeClr val="tx1"/>
                </a:solidFill>
                <a:latin typeface="+mj-lt"/>
              </a:rPr>
              <a:t>Proaktive Begleitung/Betreuung</a:t>
            </a:r>
            <a:endParaRPr lang="de-CH" sz="1100" dirty="0">
              <a:solidFill>
                <a:schemeClr val="tx1"/>
              </a:solidFill>
              <a:latin typeface="+mj-lt"/>
            </a:endParaRPr>
          </a:p>
        </p:txBody>
      </p:sp>
      <p:sp>
        <p:nvSpPr>
          <p:cNvPr id="42" name="Rechteck 41"/>
          <p:cNvSpPr/>
          <p:nvPr/>
        </p:nvSpPr>
        <p:spPr bwMode="auto">
          <a:xfrm>
            <a:off x="683568" y="2816784"/>
            <a:ext cx="2104989" cy="39619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CH" sz="1100" dirty="0">
                <a:solidFill>
                  <a:schemeClr val="tx1"/>
                </a:solidFill>
                <a:latin typeface="+mj-lt"/>
              </a:rPr>
              <a:t>Persönliche  </a:t>
            </a:r>
            <a:endParaRPr lang="de-CH" sz="1100" dirty="0" smtClean="0">
              <a:solidFill>
                <a:schemeClr val="tx1"/>
              </a:solidFill>
              <a:latin typeface="+mj-lt"/>
            </a:endParaRPr>
          </a:p>
          <a:p>
            <a:pPr>
              <a:defRPr/>
            </a:pPr>
            <a:r>
              <a:rPr lang="de-CH" sz="1100" dirty="0" smtClean="0">
                <a:solidFill>
                  <a:schemeClr val="tx1"/>
                </a:solidFill>
                <a:latin typeface="+mj-lt"/>
              </a:rPr>
              <a:t>Aufmerksamkeiten</a:t>
            </a:r>
            <a:endParaRPr lang="de-CH" sz="1100" dirty="0">
              <a:solidFill>
                <a:schemeClr val="tx1"/>
              </a:solidFill>
              <a:latin typeface="+mj-lt"/>
            </a:endParaRPr>
          </a:p>
        </p:txBody>
      </p:sp>
      <p:sp>
        <p:nvSpPr>
          <p:cNvPr id="43" name="Rechteck 42"/>
          <p:cNvSpPr/>
          <p:nvPr/>
        </p:nvSpPr>
        <p:spPr bwMode="auto">
          <a:xfrm>
            <a:off x="2578086" y="4592607"/>
            <a:ext cx="1541965" cy="348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CH" sz="1100" dirty="0" smtClean="0">
                <a:solidFill>
                  <a:schemeClr val="tx1"/>
                </a:solidFill>
                <a:latin typeface="+mj-lt"/>
              </a:rPr>
              <a:t>CRM System:  </a:t>
            </a:r>
            <a:r>
              <a:rPr lang="de-CH" sz="1100" dirty="0">
                <a:solidFill>
                  <a:schemeClr val="tx1"/>
                </a:solidFill>
                <a:latin typeface="+mj-lt"/>
              </a:rPr>
              <a:t>Ereignisse im Berufsalltag/firmen-spezifische Anlässe</a:t>
            </a:r>
          </a:p>
        </p:txBody>
      </p:sp>
      <p:sp>
        <p:nvSpPr>
          <p:cNvPr id="44" name="Rechteck 43"/>
          <p:cNvSpPr/>
          <p:nvPr/>
        </p:nvSpPr>
        <p:spPr bwMode="auto">
          <a:xfrm>
            <a:off x="4450294" y="2436695"/>
            <a:ext cx="2256380" cy="34423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CH" sz="1100" dirty="0" smtClean="0">
                <a:solidFill>
                  <a:schemeClr val="tx1"/>
                </a:solidFill>
                <a:latin typeface="+mj-lt"/>
              </a:rPr>
              <a:t>«</a:t>
            </a:r>
            <a:r>
              <a:rPr lang="de-CH" sz="1100" dirty="0" err="1" smtClean="0">
                <a:solidFill>
                  <a:schemeClr val="tx1"/>
                </a:solidFill>
                <a:latin typeface="+mj-lt"/>
              </a:rPr>
              <a:t>Matching</a:t>
            </a:r>
            <a:r>
              <a:rPr lang="de-CH" sz="1100" dirty="0">
                <a:solidFill>
                  <a:schemeClr val="tx1"/>
                </a:solidFill>
                <a:latin typeface="+mj-lt"/>
              </a:rPr>
              <a:t>» bei </a:t>
            </a:r>
            <a:endParaRPr lang="de-CH" sz="1100" dirty="0" smtClean="0">
              <a:solidFill>
                <a:schemeClr val="tx1"/>
              </a:solidFill>
              <a:latin typeface="+mj-lt"/>
            </a:endParaRPr>
          </a:p>
          <a:p>
            <a:pPr>
              <a:defRPr/>
            </a:pPr>
            <a:r>
              <a:rPr lang="de-CH" sz="1100" dirty="0" smtClean="0">
                <a:solidFill>
                  <a:schemeClr val="tx1"/>
                </a:solidFill>
                <a:latin typeface="+mj-lt"/>
              </a:rPr>
              <a:t>der </a:t>
            </a:r>
            <a:r>
              <a:rPr lang="de-CH" sz="1100" dirty="0">
                <a:solidFill>
                  <a:schemeClr val="tx1"/>
                </a:solidFill>
                <a:latin typeface="+mj-lt"/>
              </a:rPr>
              <a:t>Bürobelegung</a:t>
            </a:r>
          </a:p>
        </p:txBody>
      </p:sp>
      <p:sp>
        <p:nvSpPr>
          <p:cNvPr id="45" name="Rechteck 44"/>
          <p:cNvSpPr/>
          <p:nvPr/>
        </p:nvSpPr>
        <p:spPr bwMode="auto">
          <a:xfrm>
            <a:off x="1043608" y="3933056"/>
            <a:ext cx="1864604" cy="34423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CH" sz="1100" dirty="0">
                <a:solidFill>
                  <a:schemeClr val="tx1"/>
                </a:solidFill>
                <a:latin typeface="+mj-lt"/>
              </a:rPr>
              <a:t>Offene Pausenzonen in unmittelbarer  </a:t>
            </a:r>
            <a:r>
              <a:rPr lang="de-CH" sz="1100" dirty="0" err="1">
                <a:solidFill>
                  <a:schemeClr val="tx1"/>
                </a:solidFill>
                <a:latin typeface="+mj-lt"/>
              </a:rPr>
              <a:t>Büronähe</a:t>
            </a:r>
            <a:r>
              <a:rPr lang="de-CH" sz="1100" dirty="0">
                <a:solidFill>
                  <a:schemeClr val="tx1"/>
                </a:solidFill>
                <a:latin typeface="+mj-lt"/>
              </a:rPr>
              <a:t> </a:t>
            </a:r>
          </a:p>
        </p:txBody>
      </p:sp>
      <p:sp>
        <p:nvSpPr>
          <p:cNvPr id="46" name="Rechteck 45"/>
          <p:cNvSpPr/>
          <p:nvPr/>
        </p:nvSpPr>
        <p:spPr bwMode="auto">
          <a:xfrm>
            <a:off x="5220072" y="3854730"/>
            <a:ext cx="1696999" cy="58238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CH" sz="1100" dirty="0" smtClean="0">
                <a:solidFill>
                  <a:schemeClr val="tx1"/>
                </a:solidFill>
                <a:latin typeface="+mj-lt"/>
              </a:rPr>
              <a:t>Ruhige Atmosphäre in den Büros  </a:t>
            </a:r>
            <a:endParaRPr lang="de-CH" sz="1100" dirty="0">
              <a:solidFill>
                <a:schemeClr val="tx1"/>
              </a:solidFill>
              <a:latin typeface="+mj-lt"/>
            </a:endParaRPr>
          </a:p>
        </p:txBody>
      </p:sp>
      <p:sp>
        <p:nvSpPr>
          <p:cNvPr id="47" name="Rechteck 46"/>
          <p:cNvSpPr/>
          <p:nvPr/>
        </p:nvSpPr>
        <p:spPr bwMode="auto">
          <a:xfrm>
            <a:off x="467544" y="4365104"/>
            <a:ext cx="2016224" cy="34423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CH" sz="1100" dirty="0">
                <a:solidFill>
                  <a:schemeClr val="tx1"/>
                </a:solidFill>
                <a:latin typeface="+mj-lt"/>
              </a:rPr>
              <a:t>Flexible Büroausstattung:  </a:t>
            </a:r>
            <a:r>
              <a:rPr lang="de-CH" sz="1100" dirty="0" err="1">
                <a:solidFill>
                  <a:schemeClr val="tx1"/>
                </a:solidFill>
                <a:latin typeface="+mj-lt"/>
              </a:rPr>
              <a:t>phyisches</a:t>
            </a:r>
            <a:r>
              <a:rPr lang="de-CH" sz="1100" dirty="0">
                <a:solidFill>
                  <a:schemeClr val="tx1"/>
                </a:solidFill>
                <a:latin typeface="+mj-lt"/>
              </a:rPr>
              <a:t> Mobiliar</a:t>
            </a:r>
          </a:p>
        </p:txBody>
      </p:sp>
      <p:sp>
        <p:nvSpPr>
          <p:cNvPr id="48" name="Rechteck 47"/>
          <p:cNvSpPr/>
          <p:nvPr/>
        </p:nvSpPr>
        <p:spPr bwMode="auto">
          <a:xfrm>
            <a:off x="-36512" y="4797152"/>
            <a:ext cx="2107631" cy="34423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CH" sz="1100" dirty="0">
                <a:solidFill>
                  <a:schemeClr val="tx1"/>
                </a:solidFill>
                <a:latin typeface="+mj-lt"/>
              </a:rPr>
              <a:t>Bedarfsgerechte Anpassungen der Einrichtung </a:t>
            </a:r>
          </a:p>
        </p:txBody>
      </p:sp>
      <p:cxnSp>
        <p:nvCxnSpPr>
          <p:cNvPr id="49" name="Gerade Verbindung mit Pfeil 48"/>
          <p:cNvCxnSpPr/>
          <p:nvPr/>
        </p:nvCxnSpPr>
        <p:spPr bwMode="auto">
          <a:xfrm>
            <a:off x="416233" y="3926160"/>
            <a:ext cx="6892071" cy="35665"/>
          </a:xfrm>
          <a:prstGeom prst="straightConnector1">
            <a:avLst/>
          </a:prstGeom>
          <a:noFill/>
          <a:ln w="9525" cap="flat" cmpd="sng" algn="ctr">
            <a:solidFill>
              <a:srgbClr val="4F81BD">
                <a:shade val="95000"/>
                <a:satMod val="105000"/>
              </a:srgbClr>
            </a:solidFill>
            <a:prstDash val="solid"/>
            <a:tailEnd type="arrow"/>
          </a:ln>
          <a:effectLst/>
        </p:spPr>
      </p:cxnSp>
      <p:cxnSp>
        <p:nvCxnSpPr>
          <p:cNvPr id="50" name="Gerade Verbindung mit Pfeil 49"/>
          <p:cNvCxnSpPr/>
          <p:nvPr/>
        </p:nvCxnSpPr>
        <p:spPr bwMode="auto">
          <a:xfrm>
            <a:off x="5519658" y="2420481"/>
            <a:ext cx="1592212" cy="1541344"/>
          </a:xfrm>
          <a:prstGeom prst="straightConnector1">
            <a:avLst/>
          </a:prstGeom>
          <a:noFill/>
          <a:ln w="9525" cap="flat" cmpd="sng" algn="ctr">
            <a:solidFill>
              <a:srgbClr val="4F81BD">
                <a:shade val="95000"/>
                <a:satMod val="105000"/>
              </a:srgbClr>
            </a:solidFill>
            <a:prstDash val="solid"/>
            <a:tailEnd type="arrow"/>
          </a:ln>
          <a:effectLst/>
        </p:spPr>
      </p:cxnSp>
      <p:sp>
        <p:nvSpPr>
          <p:cNvPr id="51" name="Rechteck 50"/>
          <p:cNvSpPr/>
          <p:nvPr/>
        </p:nvSpPr>
        <p:spPr bwMode="auto">
          <a:xfrm>
            <a:off x="4807614" y="1772816"/>
            <a:ext cx="1507848" cy="647665"/>
          </a:xfrm>
          <a:prstGeom prst="rect">
            <a:avLst/>
          </a:prstGeom>
          <a:no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pPr>
            <a:r>
              <a:rPr lang="de-CH" sz="1400" kern="0" dirty="0">
                <a:solidFill>
                  <a:srgbClr val="FF0000"/>
                </a:solidFill>
                <a:latin typeface="+mj-lt"/>
              </a:rPr>
              <a:t>Interaktion zwischen Kunden</a:t>
            </a:r>
          </a:p>
        </p:txBody>
      </p:sp>
      <p:sp>
        <p:nvSpPr>
          <p:cNvPr id="52" name="Rechteck 51"/>
          <p:cNvSpPr/>
          <p:nvPr/>
        </p:nvSpPr>
        <p:spPr bwMode="auto">
          <a:xfrm>
            <a:off x="2575057" y="1772816"/>
            <a:ext cx="2071363" cy="647665"/>
          </a:xfrm>
          <a:prstGeom prst="rect">
            <a:avLst/>
          </a:prstGeom>
          <a:no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pPr>
            <a:r>
              <a:rPr lang="de-CH" sz="1400" kern="0" dirty="0" smtClean="0">
                <a:solidFill>
                  <a:srgbClr val="7030A0"/>
                </a:solidFill>
                <a:latin typeface="+mj-lt"/>
              </a:rPr>
              <a:t>Interaktionen mit Dienstleistungspartnern</a:t>
            </a:r>
            <a:endParaRPr lang="de-CH" sz="1400" kern="0" dirty="0">
              <a:solidFill>
                <a:srgbClr val="7030A0"/>
              </a:solidFill>
              <a:latin typeface="+mj-lt"/>
            </a:endParaRPr>
          </a:p>
        </p:txBody>
      </p:sp>
      <p:sp>
        <p:nvSpPr>
          <p:cNvPr id="53" name="Rechteck 52"/>
          <p:cNvSpPr/>
          <p:nvPr/>
        </p:nvSpPr>
        <p:spPr bwMode="auto">
          <a:xfrm>
            <a:off x="2575366" y="5501218"/>
            <a:ext cx="1322096" cy="664086"/>
          </a:xfrm>
          <a:prstGeom prst="rect">
            <a:avLst/>
          </a:prstGeom>
          <a:no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pPr>
            <a:r>
              <a:rPr lang="de-CH" sz="1400" kern="0" dirty="0">
                <a:solidFill>
                  <a:srgbClr val="00B050"/>
                </a:solidFill>
                <a:latin typeface="+mj-lt"/>
              </a:rPr>
              <a:t>Informations-flüsse &amp; IT</a:t>
            </a:r>
          </a:p>
        </p:txBody>
      </p:sp>
      <p:sp>
        <p:nvSpPr>
          <p:cNvPr id="54" name="Rechteck 53"/>
          <p:cNvSpPr/>
          <p:nvPr/>
        </p:nvSpPr>
        <p:spPr bwMode="auto">
          <a:xfrm>
            <a:off x="4807614" y="5510743"/>
            <a:ext cx="1477260" cy="647665"/>
          </a:xfrm>
          <a:prstGeom prst="rect">
            <a:avLst/>
          </a:prstGeom>
          <a:no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pPr>
            <a:r>
              <a:rPr lang="de-CH" sz="1400" u="sng" kern="0" dirty="0" smtClean="0">
                <a:solidFill>
                  <a:schemeClr val="tx1"/>
                </a:solidFill>
                <a:latin typeface="+mj-lt"/>
              </a:rPr>
              <a:t>Sensorisches Umfeld</a:t>
            </a:r>
            <a:endParaRPr lang="de-CH" sz="1400" u="sng" kern="0" dirty="0">
              <a:solidFill>
                <a:schemeClr val="tx1"/>
              </a:solidFill>
              <a:latin typeface="+mj-lt"/>
            </a:endParaRPr>
          </a:p>
        </p:txBody>
      </p:sp>
      <p:cxnSp>
        <p:nvCxnSpPr>
          <p:cNvPr id="55" name="Gerade Verbindung 54"/>
          <p:cNvCxnSpPr/>
          <p:nvPr/>
        </p:nvCxnSpPr>
        <p:spPr bwMode="auto">
          <a:xfrm flipH="1" flipV="1">
            <a:off x="5045445" y="3196308"/>
            <a:ext cx="1274337" cy="16668"/>
          </a:xfrm>
          <a:prstGeom prst="line">
            <a:avLst/>
          </a:prstGeom>
          <a:noFill/>
          <a:ln w="9525" cap="flat" cmpd="sng" algn="ctr">
            <a:solidFill>
              <a:srgbClr val="4F81BD">
                <a:shade val="95000"/>
                <a:satMod val="105000"/>
              </a:srgbClr>
            </a:solidFill>
            <a:prstDash val="solid"/>
          </a:ln>
          <a:effectLst/>
        </p:spPr>
      </p:cxnSp>
      <p:sp>
        <p:nvSpPr>
          <p:cNvPr id="56" name="Ellipse 35"/>
          <p:cNvSpPr/>
          <p:nvPr/>
        </p:nvSpPr>
        <p:spPr bwMode="auto">
          <a:xfrm>
            <a:off x="415126" y="1772816"/>
            <a:ext cx="1511645" cy="647665"/>
          </a:xfrm>
          <a:prstGeom prst="rect">
            <a:avLst/>
          </a:prstGeom>
          <a:no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pPr>
            <a:r>
              <a:rPr lang="de-CH" sz="1400" kern="0" dirty="0">
                <a:solidFill>
                  <a:srgbClr val="FFC000"/>
                </a:solidFill>
                <a:latin typeface="+mj-lt"/>
              </a:rPr>
              <a:t>Mitarbeitende im Kundenkontakt</a:t>
            </a:r>
          </a:p>
        </p:txBody>
      </p:sp>
      <p:sp>
        <p:nvSpPr>
          <p:cNvPr id="57" name="Ellipse 36"/>
          <p:cNvSpPr/>
          <p:nvPr/>
        </p:nvSpPr>
        <p:spPr bwMode="auto">
          <a:xfrm>
            <a:off x="401749" y="5510743"/>
            <a:ext cx="1548836" cy="647665"/>
          </a:xfrm>
          <a:prstGeom prst="rect">
            <a:avLst/>
          </a:prstGeom>
          <a:no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pPr>
            <a:r>
              <a:rPr lang="de-CH" sz="1400" kern="0" dirty="0">
                <a:solidFill>
                  <a:srgbClr val="0070C0"/>
                </a:solidFill>
                <a:latin typeface="+mj-lt"/>
              </a:rPr>
              <a:t>Physisches </a:t>
            </a:r>
            <a:r>
              <a:rPr lang="de-CH" sz="1400" kern="0" dirty="0" smtClean="0">
                <a:solidFill>
                  <a:srgbClr val="0070C0"/>
                </a:solidFill>
                <a:latin typeface="+mj-lt"/>
              </a:rPr>
              <a:t>Angebot </a:t>
            </a:r>
            <a:r>
              <a:rPr lang="de-CH" sz="1400" kern="0" dirty="0">
                <a:solidFill>
                  <a:srgbClr val="0070C0"/>
                </a:solidFill>
                <a:latin typeface="+mj-lt"/>
              </a:rPr>
              <a:t>&amp; Infrastruktur</a:t>
            </a:r>
          </a:p>
        </p:txBody>
      </p:sp>
      <p:cxnSp>
        <p:nvCxnSpPr>
          <p:cNvPr id="58" name="Gerade Verbindung 57"/>
          <p:cNvCxnSpPr/>
          <p:nvPr/>
        </p:nvCxnSpPr>
        <p:spPr bwMode="auto">
          <a:xfrm flipH="1" flipV="1">
            <a:off x="5477493" y="3617761"/>
            <a:ext cx="1274337" cy="16668"/>
          </a:xfrm>
          <a:prstGeom prst="line">
            <a:avLst/>
          </a:prstGeom>
          <a:noFill/>
          <a:ln w="9525" cap="flat" cmpd="sng" algn="ctr">
            <a:solidFill>
              <a:srgbClr val="4F81BD">
                <a:shade val="95000"/>
                <a:satMod val="105000"/>
              </a:srgbClr>
            </a:solidFill>
            <a:prstDash val="solid"/>
          </a:ln>
          <a:effectLst/>
        </p:spPr>
      </p:cxnSp>
      <p:cxnSp>
        <p:nvCxnSpPr>
          <p:cNvPr id="59" name="Gerade Verbindung 58"/>
          <p:cNvCxnSpPr/>
          <p:nvPr/>
        </p:nvCxnSpPr>
        <p:spPr bwMode="auto">
          <a:xfrm flipH="1" flipV="1">
            <a:off x="4610839" y="2780928"/>
            <a:ext cx="1276895" cy="16669"/>
          </a:xfrm>
          <a:prstGeom prst="line">
            <a:avLst/>
          </a:prstGeom>
          <a:noFill/>
          <a:ln w="9525" cap="flat" cmpd="sng" algn="ctr">
            <a:solidFill>
              <a:srgbClr val="4F81BD">
                <a:shade val="95000"/>
                <a:satMod val="105000"/>
              </a:srgbClr>
            </a:solidFill>
            <a:prstDash val="solid"/>
          </a:ln>
          <a:effectLst/>
        </p:spPr>
      </p:cxnSp>
      <p:cxnSp>
        <p:nvCxnSpPr>
          <p:cNvPr id="60" name="Gerade Verbindung mit Pfeil 59"/>
          <p:cNvCxnSpPr/>
          <p:nvPr/>
        </p:nvCxnSpPr>
        <p:spPr bwMode="auto">
          <a:xfrm>
            <a:off x="3556193" y="2420888"/>
            <a:ext cx="1592212" cy="1541344"/>
          </a:xfrm>
          <a:prstGeom prst="straightConnector1">
            <a:avLst/>
          </a:prstGeom>
          <a:noFill/>
          <a:ln w="9525" cap="flat" cmpd="sng" algn="ctr">
            <a:solidFill>
              <a:srgbClr val="4F81BD">
                <a:shade val="95000"/>
                <a:satMod val="105000"/>
              </a:srgbClr>
            </a:solidFill>
            <a:prstDash val="solid"/>
            <a:tailEnd type="arrow"/>
          </a:ln>
          <a:effectLst/>
        </p:spPr>
      </p:cxnSp>
      <p:cxnSp>
        <p:nvCxnSpPr>
          <p:cNvPr id="61" name="Gerade Verbindung 60"/>
          <p:cNvCxnSpPr/>
          <p:nvPr/>
        </p:nvCxnSpPr>
        <p:spPr bwMode="auto">
          <a:xfrm flipH="1" flipV="1">
            <a:off x="3081980" y="3196715"/>
            <a:ext cx="1274337" cy="16668"/>
          </a:xfrm>
          <a:prstGeom prst="line">
            <a:avLst/>
          </a:prstGeom>
          <a:noFill/>
          <a:ln w="9525" cap="flat" cmpd="sng" algn="ctr">
            <a:solidFill>
              <a:srgbClr val="4F81BD">
                <a:shade val="95000"/>
                <a:satMod val="105000"/>
              </a:srgbClr>
            </a:solidFill>
            <a:prstDash val="solid"/>
          </a:ln>
          <a:effectLst/>
        </p:spPr>
      </p:cxnSp>
      <p:cxnSp>
        <p:nvCxnSpPr>
          <p:cNvPr id="62" name="Gerade Verbindung 61"/>
          <p:cNvCxnSpPr/>
          <p:nvPr/>
        </p:nvCxnSpPr>
        <p:spPr bwMode="auto">
          <a:xfrm flipH="1" flipV="1">
            <a:off x="3514028" y="3618168"/>
            <a:ext cx="1274337" cy="16668"/>
          </a:xfrm>
          <a:prstGeom prst="line">
            <a:avLst/>
          </a:prstGeom>
          <a:noFill/>
          <a:ln w="9525" cap="flat" cmpd="sng" algn="ctr">
            <a:solidFill>
              <a:srgbClr val="4F81BD">
                <a:shade val="95000"/>
                <a:satMod val="105000"/>
              </a:srgbClr>
            </a:solidFill>
            <a:prstDash val="solid"/>
          </a:ln>
          <a:effectLst/>
        </p:spPr>
      </p:cxnSp>
      <p:cxnSp>
        <p:nvCxnSpPr>
          <p:cNvPr id="63" name="Gerade Verbindung 62"/>
          <p:cNvCxnSpPr/>
          <p:nvPr/>
        </p:nvCxnSpPr>
        <p:spPr bwMode="auto">
          <a:xfrm flipH="1" flipV="1">
            <a:off x="2647374" y="2781335"/>
            <a:ext cx="1276895" cy="16669"/>
          </a:xfrm>
          <a:prstGeom prst="line">
            <a:avLst/>
          </a:prstGeom>
          <a:noFill/>
          <a:ln w="9525" cap="flat" cmpd="sng" algn="ctr">
            <a:solidFill>
              <a:srgbClr val="4F81BD">
                <a:shade val="95000"/>
                <a:satMod val="105000"/>
              </a:srgbClr>
            </a:solidFill>
            <a:prstDash val="solid"/>
          </a:ln>
          <a:effectLst/>
        </p:spPr>
      </p:cxnSp>
      <p:cxnSp>
        <p:nvCxnSpPr>
          <p:cNvPr id="64" name="Gerade Verbindung mit Pfeil 63"/>
          <p:cNvCxnSpPr/>
          <p:nvPr/>
        </p:nvCxnSpPr>
        <p:spPr bwMode="auto">
          <a:xfrm>
            <a:off x="1395953" y="2420888"/>
            <a:ext cx="1592212" cy="1541344"/>
          </a:xfrm>
          <a:prstGeom prst="straightConnector1">
            <a:avLst/>
          </a:prstGeom>
          <a:noFill/>
          <a:ln w="9525" cap="flat" cmpd="sng" algn="ctr">
            <a:solidFill>
              <a:srgbClr val="4F81BD">
                <a:shade val="95000"/>
                <a:satMod val="105000"/>
              </a:srgbClr>
            </a:solidFill>
            <a:prstDash val="solid"/>
            <a:tailEnd type="arrow"/>
          </a:ln>
          <a:effectLst/>
        </p:spPr>
      </p:cxnSp>
      <p:cxnSp>
        <p:nvCxnSpPr>
          <p:cNvPr id="65" name="Gerade Verbindung 64"/>
          <p:cNvCxnSpPr/>
          <p:nvPr/>
        </p:nvCxnSpPr>
        <p:spPr bwMode="auto">
          <a:xfrm flipH="1" flipV="1">
            <a:off x="921740" y="3196715"/>
            <a:ext cx="1274337" cy="16668"/>
          </a:xfrm>
          <a:prstGeom prst="line">
            <a:avLst/>
          </a:prstGeom>
          <a:noFill/>
          <a:ln w="9525" cap="flat" cmpd="sng" algn="ctr">
            <a:solidFill>
              <a:srgbClr val="4F81BD">
                <a:shade val="95000"/>
                <a:satMod val="105000"/>
              </a:srgbClr>
            </a:solidFill>
            <a:prstDash val="solid"/>
          </a:ln>
          <a:effectLst/>
        </p:spPr>
      </p:cxnSp>
      <p:cxnSp>
        <p:nvCxnSpPr>
          <p:cNvPr id="66" name="Gerade Verbindung 65"/>
          <p:cNvCxnSpPr/>
          <p:nvPr/>
        </p:nvCxnSpPr>
        <p:spPr bwMode="auto">
          <a:xfrm flipH="1" flipV="1">
            <a:off x="1353788" y="3618168"/>
            <a:ext cx="1274337" cy="16668"/>
          </a:xfrm>
          <a:prstGeom prst="line">
            <a:avLst/>
          </a:prstGeom>
          <a:noFill/>
          <a:ln w="9525" cap="flat" cmpd="sng" algn="ctr">
            <a:solidFill>
              <a:srgbClr val="4F81BD">
                <a:shade val="95000"/>
                <a:satMod val="105000"/>
              </a:srgbClr>
            </a:solidFill>
            <a:prstDash val="solid"/>
          </a:ln>
          <a:effectLst/>
        </p:spPr>
      </p:cxnSp>
      <p:cxnSp>
        <p:nvCxnSpPr>
          <p:cNvPr id="67" name="Gerade Verbindung 66"/>
          <p:cNvCxnSpPr/>
          <p:nvPr/>
        </p:nvCxnSpPr>
        <p:spPr bwMode="auto">
          <a:xfrm flipH="1" flipV="1">
            <a:off x="487134" y="2781335"/>
            <a:ext cx="1276895" cy="16669"/>
          </a:xfrm>
          <a:prstGeom prst="line">
            <a:avLst/>
          </a:prstGeom>
          <a:noFill/>
          <a:ln w="9525" cap="flat" cmpd="sng" algn="ctr">
            <a:solidFill>
              <a:srgbClr val="4F81BD">
                <a:shade val="95000"/>
                <a:satMod val="105000"/>
              </a:srgbClr>
            </a:solidFill>
            <a:prstDash val="solid"/>
          </a:ln>
          <a:effectLst/>
        </p:spPr>
      </p:cxnSp>
      <p:grpSp>
        <p:nvGrpSpPr>
          <p:cNvPr id="68" name="Gruppieren 67"/>
          <p:cNvGrpSpPr/>
          <p:nvPr/>
        </p:nvGrpSpPr>
        <p:grpSpPr>
          <a:xfrm>
            <a:off x="525632" y="3933056"/>
            <a:ext cx="4230107" cy="1541344"/>
            <a:chOff x="866082" y="4581128"/>
            <a:chExt cx="4230107" cy="1541344"/>
          </a:xfrm>
        </p:grpSpPr>
        <p:cxnSp>
          <p:nvCxnSpPr>
            <p:cNvPr id="69" name="Gerade Verbindung mit Pfeil 68"/>
            <p:cNvCxnSpPr/>
            <p:nvPr/>
          </p:nvCxnSpPr>
          <p:spPr bwMode="auto">
            <a:xfrm flipV="1">
              <a:off x="1808411" y="4581128"/>
              <a:ext cx="1592212" cy="1541344"/>
            </a:xfrm>
            <a:prstGeom prst="straightConnector1">
              <a:avLst/>
            </a:prstGeom>
            <a:noFill/>
            <a:ln w="9525" cap="flat" cmpd="sng" algn="ctr">
              <a:solidFill>
                <a:srgbClr val="4F81BD">
                  <a:shade val="95000"/>
                  <a:satMod val="105000"/>
                </a:srgbClr>
              </a:solidFill>
              <a:prstDash val="solid"/>
              <a:tailEnd type="arrow"/>
            </a:ln>
            <a:effectLst/>
          </p:spPr>
        </p:cxnSp>
        <p:cxnSp>
          <p:nvCxnSpPr>
            <p:cNvPr id="70" name="Gerade Verbindung 69"/>
            <p:cNvCxnSpPr/>
            <p:nvPr/>
          </p:nvCxnSpPr>
          <p:spPr>
            <a:xfrm>
              <a:off x="1763688" y="4941168"/>
              <a:ext cx="12576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Gerade Verbindung 70"/>
            <p:cNvCxnSpPr/>
            <p:nvPr/>
          </p:nvCxnSpPr>
          <p:spPr>
            <a:xfrm>
              <a:off x="1298130" y="5373216"/>
              <a:ext cx="12576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Gerade Verbindung 71"/>
            <p:cNvCxnSpPr/>
            <p:nvPr/>
          </p:nvCxnSpPr>
          <p:spPr>
            <a:xfrm>
              <a:off x="866082" y="5805264"/>
              <a:ext cx="12576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Gerade Verbindung 72"/>
            <p:cNvCxnSpPr/>
            <p:nvPr/>
          </p:nvCxnSpPr>
          <p:spPr>
            <a:xfrm>
              <a:off x="3838543" y="4941168"/>
              <a:ext cx="1257646"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74" name="Gerade Verbindung mit Pfeil 73"/>
          <p:cNvCxnSpPr/>
          <p:nvPr/>
        </p:nvCxnSpPr>
        <p:spPr bwMode="auto">
          <a:xfrm flipV="1">
            <a:off x="3575442" y="3933056"/>
            <a:ext cx="1592212" cy="1541344"/>
          </a:xfrm>
          <a:prstGeom prst="straightConnector1">
            <a:avLst/>
          </a:prstGeom>
          <a:noFill/>
          <a:ln w="9525" cap="flat" cmpd="sng" algn="ctr">
            <a:solidFill>
              <a:srgbClr val="4F81BD">
                <a:shade val="95000"/>
                <a:satMod val="105000"/>
              </a:srgbClr>
            </a:solidFill>
            <a:prstDash val="solid"/>
            <a:tailEnd type="arrow"/>
          </a:ln>
          <a:effectLst/>
        </p:spPr>
      </p:cxnSp>
      <p:cxnSp>
        <p:nvCxnSpPr>
          <p:cNvPr id="75" name="Gerade Verbindung 74"/>
          <p:cNvCxnSpPr/>
          <p:nvPr/>
        </p:nvCxnSpPr>
        <p:spPr>
          <a:xfrm>
            <a:off x="2633113" y="5157192"/>
            <a:ext cx="125764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76" name="Gruppieren 75"/>
          <p:cNvGrpSpPr/>
          <p:nvPr/>
        </p:nvGrpSpPr>
        <p:grpSpPr>
          <a:xfrm>
            <a:off x="4425264" y="3933056"/>
            <a:ext cx="2534541" cy="1541344"/>
            <a:chOff x="866082" y="4581128"/>
            <a:chExt cx="2534541" cy="1541344"/>
          </a:xfrm>
        </p:grpSpPr>
        <p:cxnSp>
          <p:nvCxnSpPr>
            <p:cNvPr id="77" name="Gerade Verbindung mit Pfeil 76"/>
            <p:cNvCxnSpPr/>
            <p:nvPr/>
          </p:nvCxnSpPr>
          <p:spPr bwMode="auto">
            <a:xfrm flipV="1">
              <a:off x="1808411" y="4581128"/>
              <a:ext cx="1592212" cy="1541344"/>
            </a:xfrm>
            <a:prstGeom prst="straightConnector1">
              <a:avLst/>
            </a:prstGeom>
            <a:noFill/>
            <a:ln w="9525" cap="flat" cmpd="sng" algn="ctr">
              <a:solidFill>
                <a:srgbClr val="4F81BD">
                  <a:shade val="95000"/>
                  <a:satMod val="105000"/>
                </a:srgbClr>
              </a:solidFill>
              <a:prstDash val="solid"/>
              <a:tailEnd type="arrow"/>
            </a:ln>
            <a:effectLst/>
          </p:spPr>
        </p:cxnSp>
        <p:cxnSp>
          <p:nvCxnSpPr>
            <p:cNvPr id="78" name="Gerade Verbindung 77"/>
            <p:cNvCxnSpPr/>
            <p:nvPr/>
          </p:nvCxnSpPr>
          <p:spPr>
            <a:xfrm>
              <a:off x="1660890" y="5013176"/>
              <a:ext cx="12576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Gerade Verbindung 78"/>
            <p:cNvCxnSpPr/>
            <p:nvPr/>
          </p:nvCxnSpPr>
          <p:spPr>
            <a:xfrm>
              <a:off x="1298130" y="5373216"/>
              <a:ext cx="12576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Gerade Verbindung 79"/>
            <p:cNvCxnSpPr/>
            <p:nvPr/>
          </p:nvCxnSpPr>
          <p:spPr>
            <a:xfrm>
              <a:off x="866082" y="5805264"/>
              <a:ext cx="1257646"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Schritt 8: Messung</a:t>
            </a:r>
            <a:endParaRPr lang="de-DE" dirty="0"/>
          </a:p>
        </p:txBody>
      </p:sp>
      <p:sp>
        <p:nvSpPr>
          <p:cNvPr id="4" name="Foliennummernplatzhalter 3"/>
          <p:cNvSpPr>
            <a:spLocks noGrp="1"/>
          </p:cNvSpPr>
          <p:nvPr>
            <p:ph type="sldNum" sz="quarter" idx="10"/>
          </p:nvPr>
        </p:nvSpPr>
        <p:spPr/>
        <p:txBody>
          <a:bodyPr/>
          <a:lstStyle/>
          <a:p>
            <a:fld id="{1B081D84-7461-4751-B538-5E930955CB74}" type="slidenum">
              <a:rPr lang="de-CH" smtClean="0"/>
              <a:pPr/>
              <a:t>56</a:t>
            </a:fld>
            <a:endParaRPr lang="de-CH">
              <a:latin typeface="Lucida Sans Unicode"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764704"/>
            <a:ext cx="2239264" cy="620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elle 5"/>
          <p:cNvGraphicFramePr>
            <a:graphicFrameLocks noGrp="1"/>
          </p:cNvGraphicFramePr>
          <p:nvPr>
            <p:extLst>
              <p:ext uri="{D42A27DB-BD31-4B8C-83A1-F6EECF244321}">
                <p14:modId xmlns:p14="http://schemas.microsoft.com/office/powerpoint/2010/main" val="3019454885"/>
              </p:ext>
            </p:extLst>
          </p:nvPr>
        </p:nvGraphicFramePr>
        <p:xfrm>
          <a:off x="1907704" y="1772816"/>
          <a:ext cx="7068908" cy="4840510"/>
        </p:xfrm>
        <a:graphic>
          <a:graphicData uri="http://schemas.openxmlformats.org/drawingml/2006/table">
            <a:tbl>
              <a:tblPr firstRow="1" firstCol="1" lastRow="1" lastCol="1" bandRow="1" bandCol="1"/>
              <a:tblGrid>
                <a:gridCol w="4536504"/>
                <a:gridCol w="432048"/>
                <a:gridCol w="216024"/>
                <a:gridCol w="288032"/>
                <a:gridCol w="288032"/>
                <a:gridCol w="288032"/>
                <a:gridCol w="288032"/>
                <a:gridCol w="288032"/>
                <a:gridCol w="444172"/>
              </a:tblGrid>
              <a:tr h="486160">
                <a:tc>
                  <a:txBody>
                    <a:bodyPr/>
                    <a:lstStyle/>
                    <a:p>
                      <a:pPr algn="l">
                        <a:lnSpc>
                          <a:spcPts val="1275"/>
                        </a:lnSpc>
                        <a:spcAft>
                          <a:spcPts val="0"/>
                        </a:spcAft>
                      </a:pPr>
                      <a:r>
                        <a:rPr lang="de-CH" sz="1000" spc="20" dirty="0" smtClean="0">
                          <a:effectLst/>
                          <a:latin typeface="+mj-lt"/>
                          <a:ea typeface="Times New Roman"/>
                          <a:cs typeface="Times New Roman"/>
                        </a:rPr>
                        <a:t>Hinweis:</a:t>
                      </a:r>
                      <a:r>
                        <a:rPr lang="de-CH" sz="1000" spc="20" baseline="0" dirty="0" smtClean="0">
                          <a:effectLst/>
                          <a:latin typeface="+mj-lt"/>
                          <a:ea typeface="Times New Roman"/>
                          <a:cs typeface="Times New Roman"/>
                        </a:rPr>
                        <a:t> Bitte beziehen Sie sich bei der Beantwortung der Fragen auf ein bestimmtes Kundenerlebnis (z.B. Ihren letzten Arbeitstag im Business Center) und notieren Sie hier, um welches es sich handelt: ------------------------------------------------------ </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700" spc="20" dirty="0">
                          <a:effectLst/>
                          <a:latin typeface="+mj-lt"/>
                          <a:ea typeface="Times New Roman"/>
                          <a:cs typeface="Times New Roman"/>
                        </a:rPr>
                        <a:t>Trifft gar nicht zu</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700" spc="20" dirty="0">
                          <a:effectLst/>
                          <a:latin typeface="+mj-lt"/>
                          <a:ea typeface="Times New Roman"/>
                          <a:cs typeface="Times New Roman"/>
                        </a:rPr>
                        <a:t> </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700" spc="20">
                          <a:effectLst/>
                          <a:latin typeface="+mj-lt"/>
                          <a:ea typeface="Times New Roman"/>
                          <a:cs typeface="Times New Roman"/>
                        </a:rPr>
                        <a:t> </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700" spc="20">
                          <a:effectLst/>
                          <a:latin typeface="+mj-lt"/>
                          <a:ea typeface="Times New Roman"/>
                          <a:cs typeface="Times New Roman"/>
                        </a:rPr>
                        <a:t> </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700" spc="20">
                          <a:effectLst/>
                          <a:latin typeface="+mj-lt"/>
                          <a:ea typeface="Times New Roman"/>
                          <a:cs typeface="Times New Roman"/>
                        </a:rPr>
                        <a:t> </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700" spc="20">
                          <a:effectLst/>
                          <a:latin typeface="+mj-lt"/>
                          <a:ea typeface="Times New Roman"/>
                          <a:cs typeface="Times New Roman"/>
                        </a:rPr>
                        <a:t> </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700" spc="20">
                          <a:effectLst/>
                          <a:latin typeface="+mj-lt"/>
                          <a:ea typeface="Times New Roman"/>
                          <a:cs typeface="Times New Roman"/>
                        </a:rPr>
                        <a:t>Trifft </a:t>
                      </a:r>
                      <a:endParaRPr lang="de-CH" sz="1000" spc="20">
                        <a:effectLst/>
                        <a:latin typeface="+mj-lt"/>
                        <a:ea typeface="Times New Roman"/>
                        <a:cs typeface="Times New Roman"/>
                      </a:endParaRPr>
                    </a:p>
                    <a:p>
                      <a:pPr algn="ctr">
                        <a:lnSpc>
                          <a:spcPts val="1275"/>
                        </a:lnSpc>
                        <a:spcAft>
                          <a:spcPts val="0"/>
                        </a:spcAft>
                      </a:pPr>
                      <a:r>
                        <a:rPr lang="de-CH" sz="700" spc="20">
                          <a:effectLst/>
                          <a:latin typeface="+mj-lt"/>
                          <a:ea typeface="Times New Roman"/>
                          <a:cs typeface="Times New Roman"/>
                        </a:rPr>
                        <a:t>sehr zu</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700" spc="20" dirty="0">
                          <a:effectLst/>
                          <a:latin typeface="+mj-lt"/>
                          <a:ea typeface="Times New Roman"/>
                          <a:cs typeface="Times New Roman"/>
                        </a:rPr>
                        <a:t>Nicht relevant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021">
                <a:tc>
                  <a:txBody>
                    <a:bodyPr/>
                    <a:lstStyle/>
                    <a:p>
                      <a:pPr algn="l">
                        <a:lnSpc>
                          <a:spcPts val="1275"/>
                        </a:lnSpc>
                        <a:spcAft>
                          <a:spcPts val="0"/>
                        </a:spcAft>
                      </a:pPr>
                      <a:r>
                        <a:rPr lang="de-CH" sz="1000" spc="20" dirty="0" smtClean="0">
                          <a:effectLst/>
                          <a:latin typeface="+mj-lt"/>
                          <a:ea typeface="Times New Roman"/>
                          <a:cs typeface="Times New Roman"/>
                        </a:rPr>
                        <a:t>1 Das Ambiente des Business Center ermöglichte</a:t>
                      </a:r>
                      <a:r>
                        <a:rPr lang="de-CH" sz="1000" spc="20" baseline="0" dirty="0" smtClean="0">
                          <a:effectLst/>
                          <a:latin typeface="+mj-lt"/>
                          <a:ea typeface="Times New Roman"/>
                          <a:cs typeface="Times New Roman"/>
                        </a:rPr>
                        <a:t> mir ein effizientes und effektives Arbeiten.</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021">
                <a:tc>
                  <a:txBody>
                    <a:bodyPr/>
                    <a:lstStyle/>
                    <a:p>
                      <a:pPr algn="l">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021">
                <a:tc>
                  <a:txBody>
                    <a:bodyPr/>
                    <a:lstStyle/>
                    <a:p>
                      <a:pPr marL="0" marR="0" indent="0" algn="l" defTabSz="914400" rtl="0" eaLnBrk="1" fontAlgn="auto" latinLnBrk="0" hangingPunct="1">
                        <a:lnSpc>
                          <a:spcPts val="1275"/>
                        </a:lnSpc>
                        <a:spcBef>
                          <a:spcPts val="0"/>
                        </a:spcBef>
                        <a:spcAft>
                          <a:spcPts val="0"/>
                        </a:spcAft>
                        <a:buClrTx/>
                        <a:buSzTx/>
                        <a:buFontTx/>
                        <a:buNone/>
                        <a:tabLst/>
                        <a:defRPr/>
                      </a:pPr>
                      <a:endParaRPr lang="de-CH" sz="1000" spc="20" dirty="0" smtClean="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021">
                <a:tc>
                  <a:txBody>
                    <a:bodyPr/>
                    <a:lstStyle/>
                    <a:p>
                      <a:pPr algn="l">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93">
                <a:tc>
                  <a:txBody>
                    <a:bodyPr/>
                    <a:lstStyle/>
                    <a:p>
                      <a:pPr algn="l">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639">
                <a:tc>
                  <a:txBody>
                    <a:bodyPr/>
                    <a:lstStyle/>
                    <a:p>
                      <a:pPr marL="0" marR="0" indent="0" algn="l" defTabSz="914400" rtl="0" eaLnBrk="1" fontAlgn="auto" latinLnBrk="0" hangingPunct="1">
                        <a:lnSpc>
                          <a:spcPts val="1275"/>
                        </a:lnSpc>
                        <a:spcBef>
                          <a:spcPts val="0"/>
                        </a:spcBef>
                        <a:spcAft>
                          <a:spcPts val="0"/>
                        </a:spcAft>
                        <a:buClrTx/>
                        <a:buSzTx/>
                        <a:buFontTx/>
                        <a:buNone/>
                        <a:tabLst/>
                        <a:defRPr/>
                      </a:pPr>
                      <a:r>
                        <a:rPr lang="de-CH" sz="1000" spc="20" dirty="0" smtClean="0">
                          <a:effectLst/>
                          <a:latin typeface="+mj-lt"/>
                          <a:ea typeface="Times New Roman"/>
                          <a:cs typeface="Times New Roman"/>
                        </a:rPr>
                        <a:t>1.1 Die</a:t>
                      </a:r>
                      <a:r>
                        <a:rPr lang="de-CH" sz="1000" spc="20" baseline="0" dirty="0" smtClean="0">
                          <a:effectLst/>
                          <a:latin typeface="+mj-lt"/>
                          <a:ea typeface="Times New Roman"/>
                          <a:cs typeface="Times New Roman"/>
                        </a:rPr>
                        <a:t> Begegnung mit anderen Kunden des </a:t>
                      </a:r>
                      <a:r>
                        <a:rPr lang="de-CH" sz="1000" spc="20" baseline="0" smtClean="0">
                          <a:effectLst/>
                          <a:latin typeface="+mj-lt"/>
                          <a:ea typeface="Times New Roman"/>
                          <a:cs typeface="Times New Roman"/>
                        </a:rPr>
                        <a:t>Business Center </a:t>
                      </a:r>
                      <a:r>
                        <a:rPr lang="de-CH" sz="1000" spc="20" baseline="0" dirty="0" smtClean="0">
                          <a:effectLst/>
                          <a:latin typeface="+mj-lt"/>
                          <a:ea typeface="Times New Roman"/>
                          <a:cs typeface="Times New Roman"/>
                        </a:rPr>
                        <a:t>hat mir Freude bereitet.</a:t>
                      </a:r>
                      <a:endParaRPr lang="de-CH" sz="1000" spc="20" dirty="0" smtClean="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021">
                <a:tc>
                  <a:txBody>
                    <a:bodyPr/>
                    <a:lstStyle/>
                    <a:p>
                      <a:pPr algn="l">
                        <a:lnSpc>
                          <a:spcPts val="1275"/>
                        </a:lnSpc>
                        <a:spcAft>
                          <a:spcPts val="0"/>
                        </a:spcAft>
                      </a:pPr>
                      <a:r>
                        <a:rPr lang="de-CH" sz="1000" spc="20" dirty="0" smtClean="0">
                          <a:effectLst/>
                          <a:latin typeface="+mj-lt"/>
                          <a:ea typeface="Times New Roman"/>
                          <a:cs typeface="Times New Roman"/>
                        </a:rPr>
                        <a:t>1.2</a:t>
                      </a:r>
                      <a:r>
                        <a:rPr lang="de-CH" sz="1000" spc="20" baseline="0" dirty="0" smtClean="0">
                          <a:effectLst/>
                          <a:latin typeface="+mj-lt"/>
                          <a:ea typeface="Times New Roman"/>
                          <a:cs typeface="Times New Roman"/>
                        </a:rPr>
                        <a:t> Die Infrastruktur im Business Center entspricht meinen Bedürfnissen.</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021">
                <a:tc>
                  <a:txBody>
                    <a:bodyPr/>
                    <a:lstStyle/>
                    <a:p>
                      <a:pPr algn="l">
                        <a:lnSpc>
                          <a:spcPts val="1275"/>
                        </a:lnSpc>
                        <a:spcAft>
                          <a:spcPts val="0"/>
                        </a:spcAft>
                      </a:pPr>
                      <a:r>
                        <a:rPr lang="de-CH" sz="1000" spc="20" dirty="0" smtClean="0">
                          <a:effectLst/>
                          <a:latin typeface="+mj-lt"/>
                          <a:ea typeface="Times New Roman"/>
                          <a:cs typeface="Times New Roman"/>
                        </a:rPr>
                        <a:t>1.3 Die Mitarbeitenden begegneten </a:t>
                      </a:r>
                      <a:r>
                        <a:rPr lang="de-CH" sz="1000" spc="20" baseline="0" dirty="0" smtClean="0">
                          <a:effectLst/>
                          <a:latin typeface="+mj-lt"/>
                          <a:ea typeface="Times New Roman"/>
                          <a:cs typeface="Times New Roman"/>
                        </a:rPr>
                        <a:t>mir aufmerksam. </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802">
                <a:tc>
                  <a:txBody>
                    <a:bodyPr/>
                    <a:lstStyle/>
                    <a:p>
                      <a:pPr algn="l">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4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CH" sz="1000" spc="20" dirty="0" smtClean="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021">
                <a:tc>
                  <a:txBody>
                    <a:bodyPr/>
                    <a:lstStyle/>
                    <a:p>
                      <a:pPr algn="l">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021">
                <a:tc>
                  <a:txBody>
                    <a:bodyPr/>
                    <a:lstStyle/>
                    <a:p>
                      <a:endParaRPr lang="de-CH" dirty="0">
                        <a:latin typeface="+mj-lt"/>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817">
                <a:tc>
                  <a:txBody>
                    <a:bodyPr/>
                    <a:lstStyle/>
                    <a:p>
                      <a:pPr algn="l">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021">
                <a:tc>
                  <a:txBody>
                    <a:bodyPr/>
                    <a:lstStyle/>
                    <a:p>
                      <a:pPr algn="l">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464">
                <a:tc>
                  <a:txBody>
                    <a:bodyPr/>
                    <a:lstStyle/>
                    <a:p>
                      <a:pPr algn="l">
                        <a:lnSpc>
                          <a:spcPts val="1275"/>
                        </a:lnSpc>
                        <a:spcAft>
                          <a:spcPts val="0"/>
                        </a:spcAft>
                      </a:pPr>
                      <a:r>
                        <a:rPr lang="de-CH" sz="1000" spc="20" dirty="0" smtClean="0">
                          <a:effectLst/>
                          <a:latin typeface="+mj-lt"/>
                          <a:ea typeface="Times New Roman"/>
                          <a:cs typeface="Times New Roman"/>
                        </a:rPr>
                        <a:t>Ich bin insgesamt zufrieden mit dem betrachteten Serviceerlebnis.</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919">
                <a:tc>
                  <a:txBody>
                    <a:bodyPr/>
                    <a:lstStyle/>
                    <a:p>
                      <a:pPr algn="l">
                        <a:lnSpc>
                          <a:spcPts val="1275"/>
                        </a:lnSpc>
                        <a:spcAft>
                          <a:spcPts val="0"/>
                        </a:spcAft>
                      </a:pPr>
                      <a:r>
                        <a:rPr lang="de-CH" sz="1000" spc="20" dirty="0" smtClean="0">
                          <a:effectLst/>
                          <a:latin typeface="+mj-lt"/>
                          <a:ea typeface="Times New Roman"/>
                          <a:cs typeface="Times New Roman"/>
                        </a:rPr>
                        <a:t>Wenn ich die betrachtete Dienstleistung wieder beziehen würde, würde ich sie wieder bei dem Unternehmen beziehen.</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701">
                <a:tc>
                  <a:txBody>
                    <a:bodyPr/>
                    <a:lstStyle/>
                    <a:p>
                      <a:pPr algn="l">
                        <a:lnSpc>
                          <a:spcPts val="1275"/>
                        </a:lnSpc>
                        <a:spcAft>
                          <a:spcPts val="0"/>
                        </a:spcAft>
                      </a:pPr>
                      <a:r>
                        <a:rPr lang="de-CH" sz="1000" spc="20" dirty="0" smtClean="0">
                          <a:effectLst/>
                          <a:latin typeface="+mj-lt"/>
                          <a:ea typeface="Times New Roman"/>
                          <a:cs typeface="Times New Roman"/>
                        </a:rPr>
                        <a:t>Ich würde das Unternehmen weiterempfehlen.</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Geschweifte Klammer links 6"/>
          <p:cNvSpPr/>
          <p:nvPr/>
        </p:nvSpPr>
        <p:spPr>
          <a:xfrm>
            <a:off x="1799692" y="2420888"/>
            <a:ext cx="108012" cy="648072"/>
          </a:xfrm>
          <a:prstGeom prst="leftBrace">
            <a:avLst>
              <a:gd name="adj1" fmla="val 38719"/>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8" name="Textfeld 7"/>
          <p:cNvSpPr txBox="1"/>
          <p:nvPr/>
        </p:nvSpPr>
        <p:spPr>
          <a:xfrm>
            <a:off x="0" y="2204864"/>
            <a:ext cx="1782750" cy="93871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dirty="0" smtClean="0"/>
              <a:t>I. </a:t>
            </a:r>
            <a:r>
              <a:rPr lang="en-GB" sz="1100" dirty="0" err="1" smtClean="0"/>
              <a:t>Kundenleitwert</a:t>
            </a:r>
            <a:endParaRPr lang="en-GB" sz="1100" dirty="0" smtClean="0"/>
          </a:p>
          <a:p>
            <a:r>
              <a:rPr lang="de-CH" sz="1100" dirty="0"/>
              <a:t>Effizientes und effektives Arbeiten in einem </a:t>
            </a:r>
            <a:r>
              <a:rPr lang="de-CH" sz="1100" dirty="0" smtClean="0"/>
              <a:t>modern-funktionalen Ambiente</a:t>
            </a:r>
            <a:endParaRPr lang="de-CH" sz="1100" dirty="0">
              <a:solidFill>
                <a:srgbClr val="E12F21"/>
              </a:solidFill>
            </a:endParaRPr>
          </a:p>
        </p:txBody>
      </p:sp>
      <p:sp>
        <p:nvSpPr>
          <p:cNvPr id="9" name="Textfeld 8"/>
          <p:cNvSpPr txBox="1"/>
          <p:nvPr/>
        </p:nvSpPr>
        <p:spPr>
          <a:xfrm>
            <a:off x="0" y="3356992"/>
            <a:ext cx="1763688" cy="127727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dirty="0" smtClean="0"/>
              <a:t>II. </a:t>
            </a:r>
            <a:r>
              <a:rPr lang="en-GB" sz="1100" dirty="0" err="1" smtClean="0"/>
              <a:t>Wirkungsbezie-hungen</a:t>
            </a:r>
            <a:r>
              <a:rPr lang="en-GB" sz="1100" dirty="0" smtClean="0"/>
              <a:t> </a:t>
            </a:r>
            <a:r>
              <a:rPr lang="en-GB" sz="1100" dirty="0" err="1" smtClean="0"/>
              <a:t>der</a:t>
            </a:r>
            <a:r>
              <a:rPr lang="en-GB" sz="1100" dirty="0" smtClean="0"/>
              <a:t> Fishbone- </a:t>
            </a:r>
            <a:r>
              <a:rPr lang="en-GB" sz="1100" dirty="0" err="1" smtClean="0"/>
              <a:t>Diagramme</a:t>
            </a:r>
            <a:r>
              <a:rPr lang="en-GB" sz="1100" dirty="0" smtClean="0"/>
              <a:t>:</a:t>
            </a:r>
          </a:p>
          <a:p>
            <a:r>
              <a:rPr lang="en-GB" sz="1100" dirty="0" smtClean="0"/>
              <a:t>1.1–1.3 </a:t>
            </a:r>
            <a:r>
              <a:rPr lang="de-CH" sz="1100" dirty="0"/>
              <a:t>Effizientes und effektives Arbeiten in einem </a:t>
            </a:r>
            <a:r>
              <a:rPr lang="de-CH" sz="1100" dirty="0" smtClean="0"/>
              <a:t>modern-funktionalen Ambiente</a:t>
            </a:r>
            <a:endParaRPr lang="en-GB" sz="1100" dirty="0"/>
          </a:p>
        </p:txBody>
      </p:sp>
      <p:sp>
        <p:nvSpPr>
          <p:cNvPr id="10" name="Textfeld 9"/>
          <p:cNvSpPr txBox="1"/>
          <p:nvPr/>
        </p:nvSpPr>
        <p:spPr>
          <a:xfrm>
            <a:off x="0" y="5949280"/>
            <a:ext cx="1763688" cy="6001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tabLst>
                <a:tab pos="266700" algn="l"/>
              </a:tabLst>
            </a:pPr>
            <a:r>
              <a:rPr lang="en-GB" sz="1100" dirty="0" smtClean="0"/>
              <a:t>III.	</a:t>
            </a:r>
            <a:r>
              <a:rPr lang="en-GB" sz="1100" dirty="0" err="1" smtClean="0"/>
              <a:t>Zufriedenheit</a:t>
            </a:r>
            <a:r>
              <a:rPr lang="en-GB" sz="1100" dirty="0" smtClean="0"/>
              <a:t>, 	</a:t>
            </a:r>
            <a:r>
              <a:rPr lang="en-GB" sz="1100" dirty="0" err="1" smtClean="0"/>
              <a:t>Wiederkauf</a:t>
            </a:r>
            <a:r>
              <a:rPr lang="en-GB" sz="1100" dirty="0" smtClean="0"/>
              <a:t>, 	</a:t>
            </a:r>
            <a:r>
              <a:rPr lang="en-GB" sz="1100" dirty="0" err="1" smtClean="0"/>
              <a:t>Weiterempfehlung</a:t>
            </a:r>
            <a:endParaRPr lang="en-GB" sz="1100" dirty="0"/>
          </a:p>
        </p:txBody>
      </p:sp>
      <p:sp>
        <p:nvSpPr>
          <p:cNvPr id="11" name="Geschweifte Klammer links 10"/>
          <p:cNvSpPr/>
          <p:nvPr/>
        </p:nvSpPr>
        <p:spPr>
          <a:xfrm>
            <a:off x="1799692" y="5805264"/>
            <a:ext cx="108012" cy="792088"/>
          </a:xfrm>
          <a:prstGeom prst="leftBrace">
            <a:avLst>
              <a:gd name="adj1" fmla="val 38719"/>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5" name="Geschweifte Klammer links 14"/>
          <p:cNvSpPr/>
          <p:nvPr/>
        </p:nvSpPr>
        <p:spPr>
          <a:xfrm>
            <a:off x="1763688" y="3573016"/>
            <a:ext cx="144016" cy="1008112"/>
          </a:xfrm>
          <a:prstGeom prst="leftBrace">
            <a:avLst>
              <a:gd name="adj1" fmla="val 38719"/>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Schritt 2: Zielgruppe und -prozesse</a:t>
            </a:r>
            <a:endParaRPr lang="de-DE" dirty="0"/>
          </a:p>
        </p:txBody>
      </p:sp>
      <p:sp>
        <p:nvSpPr>
          <p:cNvPr id="4" name="Foliennummernplatzhalter 3"/>
          <p:cNvSpPr>
            <a:spLocks noGrp="1"/>
          </p:cNvSpPr>
          <p:nvPr>
            <p:ph type="sldNum" sz="quarter" idx="10"/>
          </p:nvPr>
        </p:nvSpPr>
        <p:spPr/>
        <p:txBody>
          <a:bodyPr/>
          <a:lstStyle/>
          <a:p>
            <a:fld id="{1B081D84-7461-4751-B538-5E930955CB74}" type="slidenum">
              <a:rPr lang="de-CH" smtClean="0"/>
              <a:pPr/>
              <a:t>57</a:t>
            </a:fld>
            <a:endParaRPr lang="de-CH">
              <a:latin typeface="Lucida Sans Unicode" pitchFamily="34" charset="0"/>
            </a:endParaRPr>
          </a:p>
        </p:txBody>
      </p:sp>
      <p:sp>
        <p:nvSpPr>
          <p:cNvPr id="5" name="Rectangle 6"/>
          <p:cNvSpPr>
            <a:spLocks noChangeArrowheads="1"/>
          </p:cNvSpPr>
          <p:nvPr/>
        </p:nvSpPr>
        <p:spPr bwMode="auto">
          <a:xfrm>
            <a:off x="179512" y="1628800"/>
            <a:ext cx="8784976" cy="792088"/>
          </a:xfrm>
          <a:prstGeom prst="rect">
            <a:avLst/>
          </a:prstGeom>
          <a:noFill/>
          <a:ln w="9525">
            <a:solidFill>
              <a:srgbClr val="0065A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dirty="0"/>
          </a:p>
        </p:txBody>
      </p:sp>
      <p:sp>
        <p:nvSpPr>
          <p:cNvPr id="6" name="Rectangle 7"/>
          <p:cNvSpPr>
            <a:spLocks noChangeArrowheads="1"/>
          </p:cNvSpPr>
          <p:nvPr/>
        </p:nvSpPr>
        <p:spPr bwMode="auto">
          <a:xfrm>
            <a:off x="179512" y="1628800"/>
            <a:ext cx="277627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sz="1200" dirty="0" smtClean="0">
                <a:solidFill>
                  <a:srgbClr val="0065A6"/>
                </a:solidFill>
                <a:latin typeface="+mj-lt"/>
              </a:rPr>
              <a:t>Zielgruppe/Zielkunde:</a:t>
            </a:r>
          </a:p>
          <a:p>
            <a:r>
              <a:rPr lang="de-CH" sz="1200" dirty="0" smtClean="0">
                <a:latin typeface="+mj-lt"/>
              </a:rPr>
              <a:t>Personen, die einen Autokauf planen </a:t>
            </a:r>
            <a:r>
              <a:rPr lang="de-CH" sz="1200" dirty="0" smtClean="0">
                <a:solidFill>
                  <a:srgbClr val="E12F21"/>
                </a:solidFill>
                <a:latin typeface="+mj-lt"/>
              </a:rPr>
              <a:t> </a:t>
            </a:r>
            <a:endParaRPr lang="de-CH" sz="1200" dirty="0">
              <a:solidFill>
                <a:srgbClr val="E12F21"/>
              </a:solidFill>
              <a:latin typeface="+mj-lt"/>
            </a:endParaRPr>
          </a:p>
        </p:txBody>
      </p:sp>
      <p:sp>
        <p:nvSpPr>
          <p:cNvPr id="7" name="Rectangle 9"/>
          <p:cNvSpPr>
            <a:spLocks noChangeArrowheads="1"/>
          </p:cNvSpPr>
          <p:nvPr/>
        </p:nvSpPr>
        <p:spPr bwMode="auto">
          <a:xfrm>
            <a:off x="185862" y="3645024"/>
            <a:ext cx="8778626" cy="1008112"/>
          </a:xfrm>
          <a:prstGeom prst="rect">
            <a:avLst/>
          </a:prstGeom>
          <a:noFill/>
          <a:ln w="9525">
            <a:solidFill>
              <a:srgbClr val="0065A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dirty="0"/>
          </a:p>
        </p:txBody>
      </p:sp>
      <p:sp>
        <p:nvSpPr>
          <p:cNvPr id="8" name="Rectangle 10"/>
          <p:cNvSpPr>
            <a:spLocks noChangeArrowheads="1"/>
          </p:cNvSpPr>
          <p:nvPr/>
        </p:nvSpPr>
        <p:spPr bwMode="auto">
          <a:xfrm>
            <a:off x="188232" y="3667230"/>
            <a:ext cx="870424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CH" sz="1200" dirty="0" smtClean="0">
                <a:solidFill>
                  <a:srgbClr val="0065A6"/>
                </a:solidFill>
                <a:latin typeface="+mj-lt"/>
              </a:rPr>
              <a:t>Erwartungen, Bedürfnisse und Motive der Kundengruppe / des Kunden</a:t>
            </a:r>
          </a:p>
          <a:p>
            <a:r>
              <a:rPr lang="de-CH" sz="1200" dirty="0" smtClean="0">
                <a:latin typeface="+mj-lt"/>
              </a:rPr>
              <a:t>Sehr hohe Erwartungen an die Serviceleistung, Bedürfnis nach Sicherheit, Komfort und sozialer Anerkennung. </a:t>
            </a:r>
          </a:p>
        </p:txBody>
      </p:sp>
      <p:sp>
        <p:nvSpPr>
          <p:cNvPr id="9" name="Rectangle 6"/>
          <p:cNvSpPr>
            <a:spLocks noChangeArrowheads="1"/>
          </p:cNvSpPr>
          <p:nvPr/>
        </p:nvSpPr>
        <p:spPr bwMode="auto">
          <a:xfrm>
            <a:off x="186358" y="2492896"/>
            <a:ext cx="8778130" cy="1081410"/>
          </a:xfrm>
          <a:prstGeom prst="rect">
            <a:avLst/>
          </a:prstGeom>
          <a:noFill/>
          <a:ln w="9525">
            <a:solidFill>
              <a:srgbClr val="0065A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dirty="0"/>
          </a:p>
        </p:txBody>
      </p:sp>
      <p:sp>
        <p:nvSpPr>
          <p:cNvPr id="10" name="Rectangle 10"/>
          <p:cNvSpPr>
            <a:spLocks noChangeArrowheads="1"/>
          </p:cNvSpPr>
          <p:nvPr/>
        </p:nvSpPr>
        <p:spPr bwMode="auto">
          <a:xfrm>
            <a:off x="186358" y="2494186"/>
            <a:ext cx="877813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CH" sz="1200" dirty="0" smtClean="0">
                <a:solidFill>
                  <a:srgbClr val="0065A6"/>
                </a:solidFill>
                <a:latin typeface="+mj-lt"/>
              </a:rPr>
              <a:t>Typische Merkmale der Kundengruppen / des Kunden</a:t>
            </a:r>
          </a:p>
          <a:p>
            <a:r>
              <a:rPr lang="de-CH" sz="1200" dirty="0" smtClean="0">
                <a:latin typeface="+mj-lt"/>
              </a:rPr>
              <a:t>Mittleres bis fortgeschrittenes Alter, vorwiegend männlich, wohlhabend, mittleres bis Topmanagement / im Ruhestand, legen Wert auf Tradition und Status </a:t>
            </a:r>
            <a:endParaRPr lang="de-CH" sz="1200" dirty="0">
              <a:latin typeface="+mj-lt"/>
            </a:endParaRPr>
          </a:p>
        </p:txBody>
      </p:sp>
      <p:sp>
        <p:nvSpPr>
          <p:cNvPr id="11" name="Rectangle 9"/>
          <p:cNvSpPr>
            <a:spLocks noChangeArrowheads="1"/>
          </p:cNvSpPr>
          <p:nvPr/>
        </p:nvSpPr>
        <p:spPr bwMode="auto">
          <a:xfrm>
            <a:off x="179512" y="4725144"/>
            <a:ext cx="8784976" cy="1440160"/>
          </a:xfrm>
          <a:prstGeom prst="rect">
            <a:avLst/>
          </a:prstGeom>
          <a:noFill/>
          <a:ln w="9525">
            <a:solidFill>
              <a:srgbClr val="0065A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dirty="0"/>
          </a:p>
        </p:txBody>
      </p:sp>
      <p:sp>
        <p:nvSpPr>
          <p:cNvPr id="12" name="Rectangle 10"/>
          <p:cNvSpPr>
            <a:spLocks noChangeArrowheads="1"/>
          </p:cNvSpPr>
          <p:nvPr/>
        </p:nvSpPr>
        <p:spPr bwMode="auto">
          <a:xfrm>
            <a:off x="179512" y="4725144"/>
            <a:ext cx="862531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CH" sz="1200" dirty="0" smtClean="0">
                <a:solidFill>
                  <a:srgbClr val="0065A6"/>
                </a:solidFill>
                <a:latin typeface="+mj-lt"/>
              </a:rPr>
              <a:t>Prozess:</a:t>
            </a:r>
          </a:p>
          <a:p>
            <a:r>
              <a:rPr lang="de-CH" sz="1200" dirty="0" smtClean="0">
                <a:latin typeface="+mj-lt"/>
              </a:rPr>
              <a:t>Neukauf eines Autos:</a:t>
            </a:r>
          </a:p>
          <a:p>
            <a:pPr lvl="0"/>
            <a:r>
              <a:rPr lang="de-CH" sz="1200" dirty="0">
                <a:latin typeface="+mj-lt"/>
              </a:rPr>
              <a:t>Vor dem </a:t>
            </a:r>
            <a:r>
              <a:rPr lang="de-CH" sz="1200" dirty="0" smtClean="0">
                <a:latin typeface="+mj-lt"/>
              </a:rPr>
              <a:t>Besuch im Autohaus – Hinweg – Begrüssung – Bedürfnisabklärung</a:t>
            </a:r>
            <a:r>
              <a:rPr lang="de-CH" sz="1200" dirty="0">
                <a:latin typeface="+mj-lt"/>
              </a:rPr>
              <a:t> </a:t>
            </a:r>
            <a:r>
              <a:rPr lang="de-CH" sz="1200" dirty="0" smtClean="0">
                <a:latin typeface="+mj-lt"/>
              </a:rPr>
              <a:t>– Probefahrt – nach </a:t>
            </a:r>
            <a:r>
              <a:rPr lang="de-CH" sz="1200" dirty="0">
                <a:latin typeface="+mj-lt"/>
              </a:rPr>
              <a:t>der </a:t>
            </a:r>
            <a:r>
              <a:rPr lang="de-CH" sz="1200" dirty="0" smtClean="0">
                <a:latin typeface="+mj-lt"/>
              </a:rPr>
              <a:t>Probefahrt – nach </a:t>
            </a:r>
            <a:r>
              <a:rPr lang="de-CH" sz="1200" dirty="0">
                <a:latin typeface="+mj-lt"/>
              </a:rPr>
              <a:t>dem </a:t>
            </a:r>
            <a:r>
              <a:rPr lang="de-CH" sz="1200" dirty="0" smtClean="0">
                <a:latin typeface="+mj-lt"/>
              </a:rPr>
              <a:t>Besuch im Autohaus</a:t>
            </a:r>
            <a:endParaRPr lang="de-CH" sz="1200" dirty="0">
              <a:latin typeface="+mj-lt"/>
            </a:endParaRPr>
          </a:p>
          <a:p>
            <a:endParaRPr lang="de-CH" sz="1200" dirty="0">
              <a:latin typeface="+mj-lt"/>
            </a:endParaRPr>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836712"/>
            <a:ext cx="2698681" cy="668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Schritt 3: Markenwerte</a:t>
            </a:r>
            <a:endParaRPr lang="de-DE" dirty="0"/>
          </a:p>
        </p:txBody>
      </p:sp>
      <p:sp>
        <p:nvSpPr>
          <p:cNvPr id="4" name="Foliennummernplatzhalter 3"/>
          <p:cNvSpPr>
            <a:spLocks noGrp="1"/>
          </p:cNvSpPr>
          <p:nvPr>
            <p:ph type="sldNum" sz="quarter" idx="10"/>
          </p:nvPr>
        </p:nvSpPr>
        <p:spPr/>
        <p:txBody>
          <a:bodyPr/>
          <a:lstStyle/>
          <a:p>
            <a:fld id="{1B081D84-7461-4751-B538-5E930955CB74}" type="slidenum">
              <a:rPr lang="de-CH" smtClean="0"/>
              <a:pPr/>
              <a:t>58</a:t>
            </a:fld>
            <a:endParaRPr lang="de-CH">
              <a:latin typeface="Lucida Sans Unicode"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836712"/>
            <a:ext cx="2698681" cy="668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elle 5"/>
          <p:cNvGraphicFramePr>
            <a:graphicFrameLocks noGrp="1"/>
          </p:cNvGraphicFramePr>
          <p:nvPr>
            <p:extLst>
              <p:ext uri="{D42A27DB-BD31-4B8C-83A1-F6EECF244321}">
                <p14:modId xmlns:p14="http://schemas.microsoft.com/office/powerpoint/2010/main" val="4042291120"/>
              </p:ext>
            </p:extLst>
          </p:nvPr>
        </p:nvGraphicFramePr>
        <p:xfrm>
          <a:off x="3491880" y="1916832"/>
          <a:ext cx="5472608" cy="3538455"/>
        </p:xfrm>
        <a:graphic>
          <a:graphicData uri="http://schemas.openxmlformats.org/drawingml/2006/table">
            <a:tbl>
              <a:tblPr/>
              <a:tblGrid>
                <a:gridCol w="1705994"/>
                <a:gridCol w="3766614"/>
              </a:tblGrid>
              <a:tr h="3277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200" kern="1200" dirty="0" smtClean="0">
                          <a:solidFill>
                            <a:schemeClr val="bg1"/>
                          </a:solidFill>
                          <a:latin typeface="+mj-lt"/>
                          <a:ea typeface="+mn-ea"/>
                          <a:cs typeface="+mn-cs"/>
                        </a:rPr>
                        <a:t>Markenwerte</a:t>
                      </a:r>
                      <a:endParaRPr lang="de-CH" sz="1200" dirty="0">
                        <a:solidFill>
                          <a:schemeClr val="bg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5A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200" dirty="0" smtClean="0">
                          <a:solidFill>
                            <a:schemeClr val="bg1"/>
                          </a:solidFill>
                          <a:latin typeface="+mj-lt"/>
                        </a:rPr>
                        <a:t>Selbstverständnis der Markenwerte</a:t>
                      </a:r>
                      <a:endParaRPr lang="de-CH" sz="1200" dirty="0">
                        <a:solidFill>
                          <a:schemeClr val="bg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5A6"/>
                    </a:solidFill>
                  </a:tcPr>
                </a:tc>
              </a:tr>
              <a:tr h="10629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sz="1200" b="0" i="0" u="none" strike="noStrike" cap="none" normalizeH="0" baseline="0" dirty="0" smtClean="0">
                          <a:ln>
                            <a:noFill/>
                          </a:ln>
                          <a:solidFill>
                            <a:schemeClr val="tx1"/>
                          </a:solidFill>
                          <a:effectLst/>
                          <a:latin typeface="+mj-lt"/>
                        </a:rPr>
                        <a:t>Hochwertig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sz="1200" b="0" i="0" u="none" strike="noStrike" cap="none" normalizeH="0" baseline="0" dirty="0" smtClean="0">
                          <a:ln>
                            <a:noFill/>
                          </a:ln>
                          <a:solidFill>
                            <a:schemeClr val="tx1"/>
                          </a:solidFill>
                          <a:effectLst/>
                          <a:latin typeface="+mj-lt"/>
                        </a:rPr>
                        <a:t>Zurückhaltung im positiven Sinn</a:t>
                      </a:r>
                    </a:p>
                    <a:p>
                      <a:pPr marL="0" marR="0" lvl="0" indent="0" algn="l" defTabSz="914400" rtl="0" eaLnBrk="1" fontAlgn="base" latinLnBrk="0" hangingPunct="1">
                        <a:lnSpc>
                          <a:spcPct val="100000"/>
                        </a:lnSpc>
                        <a:spcBef>
                          <a:spcPct val="0"/>
                        </a:spcBef>
                        <a:spcAft>
                          <a:spcPct val="0"/>
                        </a:spcAft>
                        <a:buClrTx/>
                        <a:buSzTx/>
                        <a:buFontTx/>
                        <a:buNone/>
                        <a:tabLst/>
                      </a:pPr>
                      <a:r>
                        <a:rPr kumimoji="0" lang="de-CH" sz="1200" b="0" i="0" u="none" strike="noStrike" cap="none" normalizeH="0" baseline="0" dirty="0" smtClean="0">
                          <a:ln>
                            <a:noFill/>
                          </a:ln>
                          <a:solidFill>
                            <a:schemeClr val="tx1"/>
                          </a:solidFill>
                          <a:effectLst/>
                          <a:latin typeface="+mj-lt"/>
                        </a:rPr>
                        <a:t>Understatement</a:t>
                      </a:r>
                    </a:p>
                    <a:p>
                      <a:pPr marL="0" marR="0" lvl="0" indent="0" algn="l" defTabSz="914400" rtl="0" eaLnBrk="1" fontAlgn="base" latinLnBrk="0" hangingPunct="1">
                        <a:lnSpc>
                          <a:spcPct val="100000"/>
                        </a:lnSpc>
                        <a:spcBef>
                          <a:spcPct val="0"/>
                        </a:spcBef>
                        <a:spcAft>
                          <a:spcPct val="0"/>
                        </a:spcAft>
                        <a:buClrTx/>
                        <a:buSzTx/>
                        <a:buFontTx/>
                        <a:buNone/>
                        <a:tabLst/>
                      </a:pPr>
                      <a:r>
                        <a:rPr kumimoji="0" lang="de-CH" sz="1200" b="0" i="0" u="none" strike="noStrike" cap="none" normalizeH="0" baseline="0" dirty="0" smtClean="0">
                          <a:ln>
                            <a:noFill/>
                          </a:ln>
                          <a:solidFill>
                            <a:schemeClr val="tx1"/>
                          </a:solidFill>
                          <a:effectLst/>
                          <a:latin typeface="+mj-lt"/>
                        </a:rPr>
                        <a:t>Klare Linie, kaum verspielt</a:t>
                      </a:r>
                    </a:p>
                    <a:p>
                      <a:pPr marL="0" marR="0" lvl="0" indent="0" algn="l" defTabSz="914400" rtl="0" eaLnBrk="1" fontAlgn="base" latinLnBrk="0" hangingPunct="1">
                        <a:lnSpc>
                          <a:spcPct val="100000"/>
                        </a:lnSpc>
                        <a:spcBef>
                          <a:spcPct val="0"/>
                        </a:spcBef>
                        <a:spcAft>
                          <a:spcPct val="0"/>
                        </a:spcAft>
                        <a:buClrTx/>
                        <a:buSzTx/>
                        <a:buFontTx/>
                        <a:buNone/>
                        <a:tabLst/>
                      </a:pPr>
                      <a:r>
                        <a:rPr kumimoji="0" lang="de-CH" sz="1200" b="0" i="0" u="none" strike="noStrike" cap="none" normalizeH="0" baseline="0" dirty="0" smtClean="0">
                          <a:ln>
                            <a:noFill/>
                          </a:ln>
                          <a:solidFill>
                            <a:schemeClr val="tx1"/>
                          </a:solidFill>
                          <a:effectLst/>
                          <a:latin typeface="+mj-lt"/>
                        </a:rPr>
                        <a:t>Beständigkeit</a:t>
                      </a:r>
                    </a:p>
                    <a:p>
                      <a:pPr marL="0" marR="0" lvl="0" indent="0" algn="l" defTabSz="914400" rtl="0" eaLnBrk="1" fontAlgn="base" latinLnBrk="0" hangingPunct="1">
                        <a:lnSpc>
                          <a:spcPct val="100000"/>
                        </a:lnSpc>
                        <a:spcBef>
                          <a:spcPct val="0"/>
                        </a:spcBef>
                        <a:spcAft>
                          <a:spcPct val="0"/>
                        </a:spcAft>
                        <a:buClrTx/>
                        <a:buSzTx/>
                        <a:buFontTx/>
                        <a:buNone/>
                        <a:tabLst/>
                      </a:pPr>
                      <a:r>
                        <a:rPr kumimoji="0" lang="de-CH" sz="1200" b="0" i="0" u="none" strike="noStrike" cap="none" normalizeH="0" baseline="0" dirty="0" smtClean="0">
                          <a:ln>
                            <a:noFill/>
                          </a:ln>
                          <a:solidFill>
                            <a:schemeClr val="tx1"/>
                          </a:solidFill>
                          <a:effectLst/>
                          <a:latin typeface="+mj-lt"/>
                        </a:rPr>
                        <a:t>Zeitlos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007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sz="1200" b="0" i="0" u="none" strike="noStrike" cap="none" normalizeH="0" baseline="0" dirty="0" smtClean="0">
                          <a:ln>
                            <a:noFill/>
                          </a:ln>
                          <a:solidFill>
                            <a:schemeClr val="tx1"/>
                          </a:solidFill>
                          <a:effectLst/>
                          <a:latin typeface="+mj-lt"/>
                        </a:rPr>
                        <a:t>Führend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sz="1200" b="0" i="0" u="none" strike="noStrike" cap="none" normalizeH="0" baseline="0" dirty="0" smtClean="0">
                          <a:ln>
                            <a:noFill/>
                          </a:ln>
                          <a:solidFill>
                            <a:schemeClr val="tx1"/>
                          </a:solidFill>
                          <a:effectLst/>
                          <a:latin typeface="+mj-lt"/>
                        </a:rPr>
                        <a:t>Innovativ</a:t>
                      </a:r>
                    </a:p>
                    <a:p>
                      <a:pPr marL="0" marR="0" lvl="0" indent="0" algn="l" defTabSz="914400" rtl="0" eaLnBrk="1" fontAlgn="base" latinLnBrk="0" hangingPunct="1">
                        <a:lnSpc>
                          <a:spcPct val="100000"/>
                        </a:lnSpc>
                        <a:spcBef>
                          <a:spcPct val="0"/>
                        </a:spcBef>
                        <a:spcAft>
                          <a:spcPct val="0"/>
                        </a:spcAft>
                        <a:buClrTx/>
                        <a:buSzTx/>
                        <a:buFontTx/>
                        <a:buNone/>
                        <a:tabLst/>
                      </a:pPr>
                      <a:r>
                        <a:rPr kumimoji="0" lang="de-CH" sz="1200" b="0" i="0" u="none" strike="noStrike" cap="none" normalizeH="0" baseline="0" dirty="0" smtClean="0">
                          <a:ln>
                            <a:noFill/>
                          </a:ln>
                          <a:solidFill>
                            <a:schemeClr val="tx1"/>
                          </a:solidFill>
                          <a:effectLst/>
                          <a:latin typeface="+mj-lt"/>
                        </a:rPr>
                        <a:t>Nr. 1</a:t>
                      </a:r>
                    </a:p>
                    <a:p>
                      <a:pPr marL="0" marR="0" lvl="0" indent="0" algn="l" defTabSz="914400" rtl="0" eaLnBrk="1" fontAlgn="base" latinLnBrk="0" hangingPunct="1">
                        <a:lnSpc>
                          <a:spcPct val="100000"/>
                        </a:lnSpc>
                        <a:spcBef>
                          <a:spcPct val="0"/>
                        </a:spcBef>
                        <a:spcAft>
                          <a:spcPct val="0"/>
                        </a:spcAft>
                        <a:buClrTx/>
                        <a:buSzTx/>
                        <a:buFontTx/>
                        <a:buNone/>
                        <a:tabLst/>
                      </a:pPr>
                      <a:r>
                        <a:rPr kumimoji="0" lang="de-CH" sz="1200" b="0" i="0" u="none" strike="noStrike" cap="none" normalizeH="0" baseline="0" dirty="0" smtClean="0">
                          <a:ln>
                            <a:noFill/>
                          </a:ln>
                          <a:solidFill>
                            <a:schemeClr val="tx1"/>
                          </a:solidFill>
                          <a:effectLst/>
                          <a:latin typeface="+mj-lt"/>
                        </a:rPr>
                        <a:t>Trendsetter</a:t>
                      </a:r>
                    </a:p>
                    <a:p>
                      <a:pPr marL="0" marR="0" lvl="0" indent="0" algn="l" defTabSz="914400" rtl="0" eaLnBrk="1" fontAlgn="base" latinLnBrk="0" hangingPunct="1">
                        <a:lnSpc>
                          <a:spcPct val="100000"/>
                        </a:lnSpc>
                        <a:spcBef>
                          <a:spcPct val="0"/>
                        </a:spcBef>
                        <a:spcAft>
                          <a:spcPct val="0"/>
                        </a:spcAft>
                        <a:buClrTx/>
                        <a:buSzTx/>
                        <a:buFontTx/>
                        <a:buNone/>
                        <a:tabLst/>
                      </a:pPr>
                      <a:r>
                        <a:rPr kumimoji="0" lang="de-CH" sz="1200" b="0" i="0" u="none" strike="noStrike" cap="none" normalizeH="0" baseline="0" dirty="0" smtClean="0">
                          <a:ln>
                            <a:noFill/>
                          </a:ln>
                          <a:solidFill>
                            <a:schemeClr val="tx1"/>
                          </a:solidFill>
                          <a:effectLst/>
                          <a:latin typeface="+mj-lt"/>
                        </a:rPr>
                        <a:t>Visionär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470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sz="1200" b="0" i="0" u="none" strike="noStrike" cap="none" normalizeH="0" baseline="0" dirty="0" smtClean="0">
                          <a:ln>
                            <a:noFill/>
                          </a:ln>
                          <a:solidFill>
                            <a:schemeClr val="tx1"/>
                          </a:solidFill>
                          <a:effectLst/>
                          <a:latin typeface="+mj-lt"/>
                        </a:rPr>
                        <a:t>Faszinierend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sz="1200" b="0" i="0" u="none" strike="noStrike" cap="none" normalizeH="0" baseline="0" dirty="0" smtClean="0">
                          <a:ln>
                            <a:noFill/>
                          </a:ln>
                          <a:solidFill>
                            <a:schemeClr val="tx1"/>
                          </a:solidFill>
                          <a:effectLst/>
                          <a:latin typeface="+mj-lt"/>
                        </a:rPr>
                        <a:t>Speziell</a:t>
                      </a:r>
                    </a:p>
                    <a:p>
                      <a:pPr marL="0" marR="0" lvl="0" indent="0" algn="l" defTabSz="914400" rtl="0" eaLnBrk="1" fontAlgn="base" latinLnBrk="0" hangingPunct="1">
                        <a:lnSpc>
                          <a:spcPct val="100000"/>
                        </a:lnSpc>
                        <a:spcBef>
                          <a:spcPct val="0"/>
                        </a:spcBef>
                        <a:spcAft>
                          <a:spcPct val="0"/>
                        </a:spcAft>
                        <a:buClrTx/>
                        <a:buSzTx/>
                        <a:buFontTx/>
                        <a:buNone/>
                        <a:tabLst/>
                      </a:pPr>
                      <a:r>
                        <a:rPr kumimoji="0" lang="de-CH" sz="1200" b="0" i="0" u="none" strike="noStrike" cap="none" normalizeH="0" baseline="0" dirty="0" smtClean="0">
                          <a:ln>
                            <a:noFill/>
                          </a:ln>
                          <a:solidFill>
                            <a:schemeClr val="tx1"/>
                          </a:solidFill>
                          <a:effectLst/>
                          <a:latin typeface="+mj-lt"/>
                        </a:rPr>
                        <a:t>Anders</a:t>
                      </a:r>
                    </a:p>
                    <a:p>
                      <a:pPr marL="0" marR="0" lvl="0" indent="0" algn="l" defTabSz="914400" rtl="0" eaLnBrk="1" fontAlgn="base" latinLnBrk="0" hangingPunct="1">
                        <a:lnSpc>
                          <a:spcPct val="100000"/>
                        </a:lnSpc>
                        <a:spcBef>
                          <a:spcPct val="0"/>
                        </a:spcBef>
                        <a:spcAft>
                          <a:spcPct val="0"/>
                        </a:spcAft>
                        <a:buClrTx/>
                        <a:buSzTx/>
                        <a:buFontTx/>
                        <a:buNone/>
                        <a:tabLst/>
                      </a:pPr>
                      <a:r>
                        <a:rPr kumimoji="0" lang="de-CH" sz="1200" b="0" i="0" u="none" strike="noStrike" cap="none" normalizeH="0" baseline="0" dirty="0" smtClean="0">
                          <a:ln>
                            <a:noFill/>
                          </a:ln>
                          <a:solidFill>
                            <a:schemeClr val="tx1"/>
                          </a:solidFill>
                          <a:effectLst/>
                          <a:latin typeface="+mj-lt"/>
                        </a:rPr>
                        <a:t>Fesselnd</a:t>
                      </a:r>
                    </a:p>
                    <a:p>
                      <a:pPr marL="0" marR="0" lvl="0" indent="0" algn="l" defTabSz="914400" rtl="0" eaLnBrk="1" fontAlgn="base" latinLnBrk="0" hangingPunct="1">
                        <a:lnSpc>
                          <a:spcPct val="100000"/>
                        </a:lnSpc>
                        <a:spcBef>
                          <a:spcPct val="0"/>
                        </a:spcBef>
                        <a:spcAft>
                          <a:spcPct val="0"/>
                        </a:spcAft>
                        <a:buClrTx/>
                        <a:buSzTx/>
                        <a:buFontTx/>
                        <a:buNone/>
                        <a:tabLst/>
                      </a:pPr>
                      <a:r>
                        <a:rPr kumimoji="0" lang="de-CH" sz="1200" b="0" i="0" u="none" strike="noStrike" cap="none" normalizeH="0" baseline="0" dirty="0" smtClean="0">
                          <a:ln>
                            <a:noFill/>
                          </a:ln>
                          <a:solidFill>
                            <a:schemeClr val="tx1"/>
                          </a:solidFill>
                          <a:effectLst/>
                          <a:latin typeface="+mj-lt"/>
                        </a:rPr>
                        <a:t>Etwas, das einen beschäftigt, nicht loslässt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Line 125"/>
          <p:cNvSpPr>
            <a:spLocks noChangeShapeType="1"/>
          </p:cNvSpPr>
          <p:nvPr/>
        </p:nvSpPr>
        <p:spPr bwMode="auto">
          <a:xfrm>
            <a:off x="2553816" y="2502959"/>
            <a:ext cx="866055" cy="205961"/>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8" name="Line 124"/>
          <p:cNvSpPr>
            <a:spLocks noChangeShapeType="1"/>
          </p:cNvSpPr>
          <p:nvPr/>
        </p:nvSpPr>
        <p:spPr bwMode="auto">
          <a:xfrm flipV="1">
            <a:off x="1682266" y="3573016"/>
            <a:ext cx="1737606" cy="514119"/>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 name="Line 123"/>
          <p:cNvSpPr>
            <a:spLocks noChangeShapeType="1"/>
          </p:cNvSpPr>
          <p:nvPr/>
        </p:nvSpPr>
        <p:spPr bwMode="auto">
          <a:xfrm flipV="1">
            <a:off x="2618370" y="4725143"/>
            <a:ext cx="801502" cy="1234199"/>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1370" y="3295047"/>
            <a:ext cx="1228725"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01292" y="1602443"/>
            <a:ext cx="1152525"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descr="EPSON00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43595" y="5351330"/>
            <a:ext cx="137477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Schritt 4: Kundenerlebnisgeschichte </a:t>
            </a:r>
            <a:br>
              <a:rPr lang="de-CH" dirty="0" smtClean="0"/>
            </a:br>
            <a:r>
              <a:rPr lang="de-CH" dirty="0" smtClean="0"/>
              <a:t>und Schritt 5: Kundenleitwerte</a:t>
            </a:r>
            <a:endParaRPr lang="de-DE" dirty="0"/>
          </a:p>
        </p:txBody>
      </p:sp>
      <p:sp>
        <p:nvSpPr>
          <p:cNvPr id="3" name="Inhaltsplatzhalter 2"/>
          <p:cNvSpPr>
            <a:spLocks noGrp="1"/>
          </p:cNvSpPr>
          <p:nvPr>
            <p:ph idx="1"/>
          </p:nvPr>
        </p:nvSpPr>
        <p:spPr>
          <a:xfrm>
            <a:off x="179388" y="2060847"/>
            <a:ext cx="8785225" cy="3168353"/>
          </a:xfrm>
        </p:spPr>
        <p:txBody>
          <a:bodyPr/>
          <a:lstStyle/>
          <a:p>
            <a:pPr marL="0"/>
            <a:r>
              <a:rPr lang="de-CH" sz="1200" dirty="0" smtClean="0"/>
              <a:t>Schon seit Wochen habe ich immer wieder im Verkaufsprospekt von Mercedes geblättert. Die Eleganz dieser Autos finde ich einfach faszinierend. Die Anzeige im Tages-Anzeiger hat schlussendlich den Ausschlag gegeben, dass ich mich auf den Weg zu Mercedes gemacht habe, um mir die Autos einmal ganz genau aus der Nähe anzuschauen. Die Garage ist etwas versteckt. Zum Glück ist sie aber gut ausgeschildert, sodass ich sie schnell und unkompliziert gefunden habe. </a:t>
            </a:r>
          </a:p>
          <a:p>
            <a:pPr marL="0"/>
            <a:r>
              <a:rPr lang="de-CH" sz="1200" dirty="0" smtClean="0"/>
              <a:t>Als ich in die Garage kam, wurde ich in dem grossen, hellen Empfangsbereich, in dem mir schon der unverwechselbare Geruch neuer Fahrzeuge </a:t>
            </a:r>
            <a:r>
              <a:rPr lang="de-CH" sz="1200" dirty="0" err="1" smtClean="0"/>
              <a:t>entgegenströmte</a:t>
            </a:r>
            <a:r>
              <a:rPr lang="de-CH" sz="1200" dirty="0" smtClean="0"/>
              <a:t>, sehr freundlich und zuvorkommend begrüsst. Ich fand «mein» Auto sehr schnell. Der Verkaufsberater erklärte mir die wichtigsten Sachen von diesem Fahrzeug und offerierte mir eine unverbindliche Probefahrt mit dem Wagen, die ich in vertrauenswerter Weise alleine durchführen durfte. Während der Probefahrt wurde mein altes Fahrzeug in der Werkstatt von einem Mechaniker angeschaut und geprüft, damit der Verkäufer mir den regulären Eintauschpreis nennen konnte. Die gesamte Bedürfnisabklärung und Empfehlungen des Beraters haben mich überzeugt. Der Verkaufsberater nahm sich viel Zeit und erklärte mir die möglichen Optionen genau. Nach drei Stunden bei der Mercedes-Benz Automobil AG holte ich meinen Freund ab und wir fuhren nach Bern. Ich erzählte ihm gleich von meinen Erlebnissen bei der Mercedes-Benz Automobil AG in Luzern: der tolle Empfang, der gute Kaffee, das persönliche und zuvorkommende Gespräch und der gute Gesamteindruck.</a:t>
            </a:r>
          </a:p>
          <a:p>
            <a:pPr marL="0"/>
            <a:r>
              <a:rPr lang="de-CH" sz="1200" dirty="0" smtClean="0"/>
              <a:t>Ich fühlte mich gleich sehr wohl bei Mercedes. Es war ein tolles Erlebnis, mir gefiel es gut. Ich war auch positiv überrascht, dass man als «normaler» Mensch empfangen und behandelt wird und nicht vom «hohen» Ross hinunter. Die Beratung war professionell und nicht zu technisch. Der ganze </a:t>
            </a:r>
            <a:r>
              <a:rPr lang="de-CH" sz="1200" dirty="0" err="1" smtClean="0"/>
              <a:t>Showroom</a:t>
            </a:r>
            <a:r>
              <a:rPr lang="de-CH" sz="1200" dirty="0" smtClean="0"/>
              <a:t> war schön eingerichtet. Mein Gesamteindruck ist super.</a:t>
            </a:r>
          </a:p>
          <a:p>
            <a:pPr marL="0"/>
            <a:endParaRPr lang="de-DE" sz="1200" dirty="0"/>
          </a:p>
        </p:txBody>
      </p:sp>
      <p:sp>
        <p:nvSpPr>
          <p:cNvPr id="4" name="Foliennummernplatzhalter 3"/>
          <p:cNvSpPr>
            <a:spLocks noGrp="1"/>
          </p:cNvSpPr>
          <p:nvPr>
            <p:ph type="sldNum" sz="quarter" idx="10"/>
          </p:nvPr>
        </p:nvSpPr>
        <p:spPr/>
        <p:txBody>
          <a:bodyPr/>
          <a:lstStyle/>
          <a:p>
            <a:fld id="{1B081D84-7461-4751-B538-5E930955CB74}" type="slidenum">
              <a:rPr lang="de-CH" smtClean="0"/>
              <a:pPr/>
              <a:t>59</a:t>
            </a:fld>
            <a:endParaRPr lang="de-CH">
              <a:latin typeface="Lucida Sans Unicode"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5319" y="836712"/>
            <a:ext cx="2698681" cy="668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feld 6"/>
          <p:cNvSpPr txBox="1"/>
          <p:nvPr/>
        </p:nvSpPr>
        <p:spPr>
          <a:xfrm>
            <a:off x="107504" y="5517232"/>
            <a:ext cx="4015843" cy="830997"/>
          </a:xfrm>
          <a:prstGeom prst="rect">
            <a:avLst/>
          </a:prstGeom>
          <a:noFill/>
        </p:spPr>
        <p:txBody>
          <a:bodyPr wrap="none" rtlCol="0">
            <a:spAutoFit/>
          </a:bodyPr>
          <a:lstStyle/>
          <a:p>
            <a:r>
              <a:rPr lang="de-CH" sz="1200" dirty="0" smtClean="0">
                <a:solidFill>
                  <a:srgbClr val="0065A6"/>
                </a:solidFill>
                <a:latin typeface="+mj-lt"/>
              </a:rPr>
              <a:t>Kundenleitwert:</a:t>
            </a:r>
          </a:p>
          <a:p>
            <a:pPr lvl="0"/>
            <a:r>
              <a:rPr lang="de-CH" sz="1200" dirty="0" smtClean="0">
                <a:latin typeface="+mj-lt"/>
              </a:rPr>
              <a:t>Durch «offenes Ambiente» Schwellenängste eliminieren </a:t>
            </a:r>
            <a:endParaRPr lang="de-CH" sz="1200" dirty="0" smtClean="0">
              <a:solidFill>
                <a:srgbClr val="E12F21"/>
              </a:solidFill>
              <a:latin typeface="+mj-lt"/>
            </a:endParaRPr>
          </a:p>
          <a:p>
            <a:endParaRPr lang="de-CH" sz="1200" dirty="0" smtClean="0">
              <a:latin typeface="+mj-lt"/>
            </a:endParaRPr>
          </a:p>
          <a:p>
            <a:endParaRPr lang="de-DE" sz="1200" dirty="0">
              <a:latin typeface="+mj-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Schritt 1: Risiko-Nutzen-Screening</a:t>
            </a:r>
            <a:endParaRPr lang="de-DE" dirty="0"/>
          </a:p>
        </p:txBody>
      </p:sp>
      <p:sp>
        <p:nvSpPr>
          <p:cNvPr id="4" name="Foliennummernplatzhalter 3"/>
          <p:cNvSpPr>
            <a:spLocks noGrp="1"/>
          </p:cNvSpPr>
          <p:nvPr>
            <p:ph type="sldNum" sz="quarter" idx="10"/>
          </p:nvPr>
        </p:nvSpPr>
        <p:spPr/>
        <p:txBody>
          <a:bodyPr/>
          <a:lstStyle/>
          <a:p>
            <a:fld id="{1B081D84-7461-4751-B538-5E930955CB74}" type="slidenum">
              <a:rPr lang="de-CH" smtClean="0"/>
              <a:pPr/>
              <a:t>6</a:t>
            </a:fld>
            <a:endParaRPr lang="de-CH">
              <a:latin typeface="Lucida Sans Unicode" pitchFamily="34" charset="0"/>
            </a:endParaRPr>
          </a:p>
        </p:txBody>
      </p:sp>
      <p:sp>
        <p:nvSpPr>
          <p:cNvPr id="5" name="Inhaltsplatzhalter 2"/>
          <p:cNvSpPr txBox="1">
            <a:spLocks/>
          </p:cNvSpPr>
          <p:nvPr/>
        </p:nvSpPr>
        <p:spPr bwMode="auto">
          <a:xfrm>
            <a:off x="611560" y="1556792"/>
            <a:ext cx="1008112" cy="21602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10000"/>
              </a:spcAft>
              <a:buClrTx/>
              <a:buSzTx/>
              <a:buFontTx/>
              <a:buNone/>
              <a:tabLst>
                <a:tab pos="2514600" algn="l"/>
              </a:tabLst>
              <a:defRPr/>
            </a:pPr>
            <a:r>
              <a:rPr kumimoji="0" lang="de-CH" sz="1200" b="0" i="0" u="none" strike="noStrike" kern="0" cap="none" spc="0" normalizeH="0" baseline="0" noProof="0" dirty="0" smtClean="0">
                <a:ln>
                  <a:noFill/>
                </a:ln>
                <a:solidFill>
                  <a:schemeClr val="tx1"/>
                </a:solidFill>
                <a:effectLst/>
                <a:uLnTx/>
                <a:uFillTx/>
                <a:latin typeface="+mn-lt"/>
                <a:ea typeface="+mn-ea"/>
                <a:cs typeface="+mn-cs"/>
                <a:sym typeface="Wingdings"/>
              </a:rPr>
              <a:t>Evaluation</a:t>
            </a:r>
            <a:endParaRPr kumimoji="0" lang="de-CH" sz="12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30000"/>
              </a:spcBef>
              <a:spcAft>
                <a:spcPct val="10000"/>
              </a:spcAft>
              <a:buClrTx/>
              <a:buSzTx/>
              <a:buFontTx/>
              <a:buNone/>
              <a:tabLst>
                <a:tab pos="2514600" algn="l"/>
              </a:tabLst>
              <a:defRPr/>
            </a:pPr>
            <a:endParaRPr kumimoji="0" lang="de-CH" sz="12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30000"/>
              </a:spcBef>
              <a:spcAft>
                <a:spcPct val="10000"/>
              </a:spcAft>
              <a:buClrTx/>
              <a:buSzTx/>
              <a:buFontTx/>
              <a:buNone/>
              <a:tabLst>
                <a:tab pos="2514600" algn="l"/>
              </a:tabLst>
              <a:defRPr/>
            </a:pPr>
            <a:endParaRPr kumimoji="0" lang="de-CH" sz="12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30000"/>
              </a:spcBef>
              <a:spcAft>
                <a:spcPct val="10000"/>
              </a:spcAft>
              <a:buClrTx/>
              <a:buSzTx/>
              <a:buFontTx/>
              <a:buNone/>
              <a:tabLst>
                <a:tab pos="2514600" algn="l"/>
              </a:tabLst>
              <a:defRPr/>
            </a:pPr>
            <a:endParaRPr kumimoji="0" lang="de-CH" sz="12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30000"/>
              </a:spcBef>
              <a:spcAft>
                <a:spcPct val="10000"/>
              </a:spcAft>
              <a:buClrTx/>
              <a:buSzTx/>
              <a:buFontTx/>
              <a:buNone/>
              <a:tabLst>
                <a:tab pos="2514600" algn="l"/>
              </a:tabLst>
              <a:defRPr/>
            </a:pPr>
            <a:endParaRPr kumimoji="0" lang="en-GB" sz="1200" b="0" i="0" u="none" strike="noStrike" kern="0" cap="none" spc="0" normalizeH="0" baseline="0" noProof="0" dirty="0">
              <a:ln>
                <a:noFill/>
              </a:ln>
              <a:solidFill>
                <a:schemeClr val="tx1"/>
              </a:solidFill>
              <a:effectLst/>
              <a:uLnTx/>
              <a:uFillTx/>
              <a:latin typeface="+mn-lt"/>
              <a:ea typeface="+mn-ea"/>
              <a:cs typeface="+mn-cs"/>
            </a:endParaRPr>
          </a:p>
        </p:txBody>
      </p:sp>
      <p:sp>
        <p:nvSpPr>
          <p:cNvPr id="6" name="Textfeld 5"/>
          <p:cNvSpPr txBox="1"/>
          <p:nvPr/>
        </p:nvSpPr>
        <p:spPr>
          <a:xfrm>
            <a:off x="179512" y="1484784"/>
            <a:ext cx="389850" cy="369332"/>
          </a:xfrm>
          <a:prstGeom prst="rect">
            <a:avLst/>
          </a:prstGeom>
          <a:noFill/>
        </p:spPr>
        <p:txBody>
          <a:bodyPr wrap="none" rtlCol="0">
            <a:spAutoFit/>
          </a:bodyPr>
          <a:lstStyle/>
          <a:p>
            <a:r>
              <a:rPr lang="de-CH" dirty="0" smtClean="0">
                <a:sym typeface="Wingdings"/>
              </a:rPr>
              <a:t></a:t>
            </a:r>
            <a:endParaRPr lang="de-DE" dirty="0"/>
          </a:p>
        </p:txBody>
      </p:sp>
      <p:sp>
        <p:nvSpPr>
          <p:cNvPr id="7" name="Rectangle 293"/>
          <p:cNvSpPr>
            <a:spLocks noChangeArrowheads="1"/>
          </p:cNvSpPr>
          <p:nvPr/>
        </p:nvSpPr>
        <p:spPr bwMode="auto">
          <a:xfrm>
            <a:off x="257670" y="1976566"/>
            <a:ext cx="8706817" cy="267765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de-CH" sz="1200" dirty="0" smtClean="0">
              <a:latin typeface="+mj-lt"/>
            </a:endParaRPr>
          </a:p>
          <a:p>
            <a:endParaRPr lang="de-CH" sz="1200" dirty="0" smtClean="0">
              <a:latin typeface="+mj-lt"/>
            </a:endParaRPr>
          </a:p>
          <a:p>
            <a:r>
              <a:rPr lang="de-CH" sz="1200" dirty="0" smtClean="0">
                <a:latin typeface="+mj-lt"/>
              </a:rPr>
              <a:t>Wenn Sie alle Fragen </a:t>
            </a:r>
            <a:r>
              <a:rPr lang="de-CH" sz="1200" dirty="0">
                <a:latin typeface="+mj-lt"/>
              </a:rPr>
              <a:t>mit </a:t>
            </a:r>
            <a:r>
              <a:rPr lang="de-CH" sz="1200" dirty="0">
                <a:latin typeface="+mj-lt"/>
                <a:sym typeface="Wingdings"/>
              </a:rPr>
              <a:t></a:t>
            </a:r>
            <a:r>
              <a:rPr lang="de-CH" sz="1200" dirty="0">
                <a:latin typeface="+mj-lt"/>
              </a:rPr>
              <a:t> </a:t>
            </a:r>
            <a:r>
              <a:rPr lang="de-CH" sz="1200" dirty="0" smtClean="0">
                <a:latin typeface="+mj-lt"/>
              </a:rPr>
              <a:t>beantwortet </a:t>
            </a:r>
            <a:r>
              <a:rPr lang="de-CH" sz="1200" dirty="0">
                <a:latin typeface="+mj-lt"/>
              </a:rPr>
              <a:t>haben, </a:t>
            </a:r>
            <a:r>
              <a:rPr lang="de-CH" sz="1200" dirty="0" smtClean="0">
                <a:latin typeface="+mj-lt"/>
              </a:rPr>
              <a:t>fahren </a:t>
            </a:r>
            <a:r>
              <a:rPr lang="de-CH" sz="1200" dirty="0">
                <a:latin typeface="+mj-lt"/>
              </a:rPr>
              <a:t>S</a:t>
            </a:r>
            <a:r>
              <a:rPr lang="de-CH" sz="1200" dirty="0" smtClean="0">
                <a:latin typeface="+mj-lt"/>
              </a:rPr>
              <a:t>ie </a:t>
            </a:r>
            <a:r>
              <a:rPr lang="de-CH" sz="1200" dirty="0">
                <a:latin typeface="+mj-lt"/>
              </a:rPr>
              <a:t>bitte fort. </a:t>
            </a:r>
            <a:endParaRPr lang="de-CH" sz="1200" dirty="0" smtClean="0">
              <a:latin typeface="+mj-lt"/>
            </a:endParaRPr>
          </a:p>
          <a:p>
            <a:r>
              <a:rPr lang="de-CH" sz="1200" dirty="0" smtClean="0">
                <a:latin typeface="+mj-lt"/>
              </a:rPr>
              <a:t>Sollten </a:t>
            </a:r>
            <a:r>
              <a:rPr lang="de-CH" sz="1200" dirty="0">
                <a:latin typeface="+mj-lt"/>
              </a:rPr>
              <a:t>Sie </a:t>
            </a:r>
            <a:r>
              <a:rPr lang="de-CH" sz="1200" dirty="0" smtClean="0">
                <a:latin typeface="+mj-lt"/>
              </a:rPr>
              <a:t>eine oder zwei der Fragen mit </a:t>
            </a:r>
            <a:r>
              <a:rPr lang="de-CH" sz="1200" dirty="0" smtClean="0">
                <a:latin typeface="+mj-lt"/>
                <a:sym typeface="Wingdings"/>
              </a:rPr>
              <a:t></a:t>
            </a:r>
            <a:r>
              <a:rPr lang="de-CH" sz="1200" dirty="0" smtClean="0">
                <a:latin typeface="+mj-lt"/>
              </a:rPr>
              <a:t> </a:t>
            </a:r>
            <a:r>
              <a:rPr lang="de-CH" sz="1200" dirty="0">
                <a:latin typeface="+mj-lt"/>
              </a:rPr>
              <a:t>b</a:t>
            </a:r>
            <a:r>
              <a:rPr lang="de-CH" sz="1200" dirty="0" smtClean="0">
                <a:latin typeface="+mj-lt"/>
              </a:rPr>
              <a:t>eantwortet </a:t>
            </a:r>
            <a:r>
              <a:rPr lang="de-CH" sz="1200" dirty="0">
                <a:latin typeface="+mj-lt"/>
              </a:rPr>
              <a:t>haben, so ist unser </a:t>
            </a:r>
            <a:r>
              <a:rPr lang="de-CH" sz="1200" dirty="0" smtClean="0">
                <a:latin typeface="+mj-lt"/>
              </a:rPr>
              <a:t>Kundenerlebnismanagement-Ansatz </a:t>
            </a:r>
            <a:r>
              <a:rPr lang="de-CH" sz="1200" dirty="0">
                <a:latin typeface="+mj-lt"/>
              </a:rPr>
              <a:t>für </a:t>
            </a:r>
            <a:r>
              <a:rPr lang="de-CH" sz="1200" dirty="0" smtClean="0">
                <a:latin typeface="+mj-lt"/>
              </a:rPr>
              <a:t>Sie vielleicht «noch» </a:t>
            </a:r>
            <a:r>
              <a:rPr lang="de-CH" sz="1200" dirty="0">
                <a:latin typeface="+mj-lt"/>
              </a:rPr>
              <a:t>nicht geeignet. Sie müssen im Unternehmen prüfen, ob Sie Ihre individuelle Risiko-Nutzen-Wahrnehmung verändern bzw. anpassen können </a:t>
            </a:r>
            <a:r>
              <a:rPr lang="de-CH" sz="1200" dirty="0" smtClean="0">
                <a:latin typeface="+mj-lt"/>
              </a:rPr>
              <a:t>und </a:t>
            </a:r>
            <a:r>
              <a:rPr lang="de-CH" sz="1200" dirty="0">
                <a:latin typeface="+mj-lt"/>
              </a:rPr>
              <a:t>welche Voraussetzungen Sie für ein Kundenerlebnismanagement schaffen müssen bzw. wollen</a:t>
            </a:r>
            <a:r>
              <a:rPr lang="de-CH" sz="1200" dirty="0" smtClean="0">
                <a:latin typeface="+mj-lt"/>
              </a:rPr>
              <a:t>.</a:t>
            </a:r>
          </a:p>
          <a:p>
            <a:endParaRPr lang="de-CH" sz="1200" b="1" dirty="0">
              <a:latin typeface="+mj-lt"/>
            </a:endParaRPr>
          </a:p>
          <a:p>
            <a:r>
              <a:rPr lang="de-CH" sz="1200" b="1" dirty="0" smtClean="0">
                <a:latin typeface="+mj-lt"/>
              </a:rPr>
              <a:t>Sind </a:t>
            </a:r>
            <a:r>
              <a:rPr lang="de-CH" sz="1200" b="1" dirty="0">
                <a:latin typeface="+mj-lt"/>
              </a:rPr>
              <a:t>wir bereit</a:t>
            </a:r>
            <a:r>
              <a:rPr lang="de-CH" sz="1200" b="1" dirty="0" smtClean="0">
                <a:latin typeface="+mj-lt"/>
              </a:rPr>
              <a:t>?</a:t>
            </a:r>
            <a:endParaRPr lang="de-CH" sz="1200" dirty="0" smtClean="0">
              <a:latin typeface="+mj-lt"/>
            </a:endParaRPr>
          </a:p>
          <a:p>
            <a:r>
              <a:rPr lang="de-CH" sz="1200" dirty="0" smtClean="0">
                <a:latin typeface="+mj-lt"/>
              </a:rPr>
              <a:t>Wenn </a:t>
            </a:r>
            <a:r>
              <a:rPr lang="de-CH" sz="1200" dirty="0">
                <a:latin typeface="+mj-lt"/>
              </a:rPr>
              <a:t>Sie mindestens </a:t>
            </a:r>
            <a:r>
              <a:rPr lang="de-CH" sz="1200" dirty="0" smtClean="0">
                <a:latin typeface="+mj-lt"/>
              </a:rPr>
              <a:t>vier der sechs Fragen </a:t>
            </a:r>
            <a:r>
              <a:rPr lang="de-CH" sz="1200" dirty="0">
                <a:latin typeface="+mj-lt"/>
              </a:rPr>
              <a:t>mit </a:t>
            </a:r>
            <a:r>
              <a:rPr lang="de-CH" sz="1200" dirty="0">
                <a:latin typeface="+mj-lt"/>
                <a:sym typeface="Wingdings"/>
              </a:rPr>
              <a:t></a:t>
            </a:r>
            <a:r>
              <a:rPr lang="de-CH" sz="1200" dirty="0">
                <a:latin typeface="+mj-lt"/>
              </a:rPr>
              <a:t> beantwortet haben, sind Sie bereit. Wir wünschen Ihnen viel Erfolg und auch Spass </a:t>
            </a:r>
            <a:r>
              <a:rPr lang="de-CH" sz="1200" dirty="0" smtClean="0">
                <a:latin typeface="+mj-lt"/>
              </a:rPr>
              <a:t>bei der Arbeit </a:t>
            </a:r>
            <a:r>
              <a:rPr lang="de-CH" sz="1200" dirty="0">
                <a:latin typeface="+mj-lt"/>
              </a:rPr>
              <a:t>mit unserer Toolbox</a:t>
            </a:r>
            <a:r>
              <a:rPr lang="de-CH" sz="1200" dirty="0" smtClean="0">
                <a:latin typeface="+mj-lt"/>
              </a:rPr>
              <a:t>!</a:t>
            </a:r>
          </a:p>
          <a:p>
            <a:r>
              <a:rPr lang="de-CH" sz="1200" dirty="0" smtClean="0">
                <a:latin typeface="+mj-lt"/>
              </a:rPr>
              <a:t>Sollten Sie mehr als zwei der Fragen mit </a:t>
            </a:r>
            <a:r>
              <a:rPr lang="de-CH" sz="1200" dirty="0">
                <a:latin typeface="+mj-lt"/>
                <a:sym typeface="Wingdings"/>
              </a:rPr>
              <a:t></a:t>
            </a:r>
            <a:r>
              <a:rPr lang="de-CH" sz="1200" dirty="0">
                <a:latin typeface="+mj-lt"/>
              </a:rPr>
              <a:t> </a:t>
            </a:r>
            <a:r>
              <a:rPr lang="de-CH" sz="1200" dirty="0" smtClean="0">
                <a:latin typeface="+mj-lt"/>
              </a:rPr>
              <a:t>beantwortet haben, raten wir Ihnen dringend, sich zunächst mit den Bedürfnissen, Akteuren und Einflussfaktoren des Kundenerlebnisses zu befassen. Ansonsten riskieren Sie, dass Sie das Erlebnis am Kunden vorbei inszenieren. </a:t>
            </a:r>
            <a:endParaRPr lang="de-CH" sz="1200" dirty="0">
              <a:latin typeface="+mj-lt"/>
            </a:endParaRPr>
          </a:p>
        </p:txBody>
      </p:sp>
      <p:graphicFrame>
        <p:nvGraphicFramePr>
          <p:cNvPr id="8" name="Tabelle 7"/>
          <p:cNvGraphicFramePr>
            <a:graphicFrameLocks noGrp="1"/>
          </p:cNvGraphicFramePr>
          <p:nvPr>
            <p:extLst>
              <p:ext uri="{D42A27DB-BD31-4B8C-83A1-F6EECF244321}">
                <p14:modId xmlns:p14="http://schemas.microsoft.com/office/powerpoint/2010/main" val="487545744"/>
              </p:ext>
            </p:extLst>
          </p:nvPr>
        </p:nvGraphicFramePr>
        <p:xfrm>
          <a:off x="323528" y="2060848"/>
          <a:ext cx="8552466" cy="274320"/>
        </p:xfrm>
        <a:graphic>
          <a:graphicData uri="http://schemas.openxmlformats.org/drawingml/2006/table">
            <a:tbl>
              <a:tblPr/>
              <a:tblGrid>
                <a:gridCol w="8552466"/>
              </a:tblGrid>
              <a:tr h="2632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sz="1200" b="0" i="0" u="none" strike="noStrike" cap="none" normalizeH="0" baseline="0" dirty="0" smtClean="0">
                          <a:ln>
                            <a:noFill/>
                          </a:ln>
                          <a:solidFill>
                            <a:srgbClr val="FFFFFF"/>
                          </a:solidFill>
                          <a:effectLst/>
                          <a:latin typeface="+mj-lt"/>
                          <a:ea typeface="Times New Roman" pitchFamily="18" charset="0"/>
                          <a:cs typeface="Arial" charset="0"/>
                        </a:rPr>
                        <a:t>Sollen und wollen wir? </a:t>
                      </a:r>
                    </a:p>
                  </a:txBody>
                  <a:tcPr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8C8C8C"/>
                    </a:solidFill>
                  </a:tcPr>
                </a:tc>
              </a:tr>
            </a:tbl>
          </a:graphicData>
        </a:graphic>
      </p:graphicFrame>
      <p:graphicFrame>
        <p:nvGraphicFramePr>
          <p:cNvPr id="9" name="Tabelle 8"/>
          <p:cNvGraphicFramePr>
            <a:graphicFrameLocks noGrp="1"/>
          </p:cNvGraphicFramePr>
          <p:nvPr>
            <p:extLst>
              <p:ext uri="{D42A27DB-BD31-4B8C-83A1-F6EECF244321}">
                <p14:modId xmlns:p14="http://schemas.microsoft.com/office/powerpoint/2010/main" val="1358350650"/>
              </p:ext>
            </p:extLst>
          </p:nvPr>
        </p:nvGraphicFramePr>
        <p:xfrm>
          <a:off x="323528" y="3370704"/>
          <a:ext cx="8552466" cy="274320"/>
        </p:xfrm>
        <a:graphic>
          <a:graphicData uri="http://schemas.openxmlformats.org/drawingml/2006/table">
            <a:tbl>
              <a:tblPr/>
              <a:tblGrid>
                <a:gridCol w="8552466"/>
              </a:tblGrid>
              <a:tr h="2632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sz="1200" b="0" i="0" u="none" strike="noStrike" cap="none" normalizeH="0" baseline="0" dirty="0" smtClean="0">
                          <a:ln>
                            <a:noFill/>
                          </a:ln>
                          <a:solidFill>
                            <a:srgbClr val="FFFFFF"/>
                          </a:solidFill>
                          <a:effectLst/>
                          <a:latin typeface="+mj-lt"/>
                          <a:ea typeface="Times New Roman" pitchFamily="18" charset="0"/>
                          <a:cs typeface="Arial" charset="0"/>
                        </a:rPr>
                        <a:t>Sind Sie bereit? </a:t>
                      </a:r>
                    </a:p>
                  </a:txBody>
                  <a:tcPr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8C8C8C"/>
                    </a:solidFill>
                  </a:tcPr>
                </a:tc>
              </a:tr>
            </a:tbl>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Schritt 6: Strategische Synthese</a:t>
            </a:r>
            <a:endParaRPr lang="de-DE" dirty="0"/>
          </a:p>
        </p:txBody>
      </p:sp>
      <p:sp>
        <p:nvSpPr>
          <p:cNvPr id="4" name="Foliennummernplatzhalter 3"/>
          <p:cNvSpPr>
            <a:spLocks noGrp="1"/>
          </p:cNvSpPr>
          <p:nvPr>
            <p:ph type="sldNum" sz="quarter" idx="10"/>
          </p:nvPr>
        </p:nvSpPr>
        <p:spPr/>
        <p:txBody>
          <a:bodyPr/>
          <a:lstStyle/>
          <a:p>
            <a:fld id="{1B081D84-7461-4751-B538-5E930955CB74}" type="slidenum">
              <a:rPr lang="de-CH" smtClean="0"/>
              <a:pPr/>
              <a:t>60</a:t>
            </a:fld>
            <a:endParaRPr lang="de-CH">
              <a:latin typeface="Lucida Sans Unicode"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836712"/>
            <a:ext cx="2698681" cy="668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hteck 5"/>
          <p:cNvSpPr/>
          <p:nvPr/>
        </p:nvSpPr>
        <p:spPr>
          <a:xfrm>
            <a:off x="251520" y="1977807"/>
            <a:ext cx="1728192" cy="792088"/>
          </a:xfrm>
          <a:prstGeom prst="rect">
            <a:avLst/>
          </a:prstGeom>
          <a:noFill/>
          <a:ln w="12700">
            <a:solidFill>
              <a:srgbClr val="0065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7" name="Rechteck 6"/>
          <p:cNvSpPr/>
          <p:nvPr/>
        </p:nvSpPr>
        <p:spPr>
          <a:xfrm>
            <a:off x="251520" y="2913911"/>
            <a:ext cx="1728192" cy="792088"/>
          </a:xfrm>
          <a:prstGeom prst="rect">
            <a:avLst/>
          </a:prstGeom>
          <a:noFill/>
          <a:ln w="12700">
            <a:solidFill>
              <a:srgbClr val="0065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8" name="Rechteck 7"/>
          <p:cNvSpPr/>
          <p:nvPr/>
        </p:nvSpPr>
        <p:spPr>
          <a:xfrm>
            <a:off x="251520" y="3850015"/>
            <a:ext cx="1728192" cy="792088"/>
          </a:xfrm>
          <a:prstGeom prst="rect">
            <a:avLst/>
          </a:prstGeom>
          <a:noFill/>
          <a:ln w="12700">
            <a:solidFill>
              <a:srgbClr val="0065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9" name="Rechteck 8"/>
          <p:cNvSpPr/>
          <p:nvPr/>
        </p:nvSpPr>
        <p:spPr>
          <a:xfrm>
            <a:off x="3563888" y="2913911"/>
            <a:ext cx="3600400" cy="508702"/>
          </a:xfrm>
          <a:prstGeom prst="rect">
            <a:avLst/>
          </a:prstGeom>
          <a:noFill/>
          <a:ln w="12700">
            <a:solidFill>
              <a:srgbClr val="0065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10" name="Textfeld 9"/>
          <p:cNvSpPr txBox="1"/>
          <p:nvPr/>
        </p:nvSpPr>
        <p:spPr>
          <a:xfrm>
            <a:off x="251520" y="1988840"/>
            <a:ext cx="1728192" cy="461665"/>
          </a:xfrm>
          <a:prstGeom prst="rect">
            <a:avLst/>
          </a:prstGeom>
          <a:noFill/>
        </p:spPr>
        <p:txBody>
          <a:bodyPr wrap="square" rtlCol="0">
            <a:spAutoFit/>
          </a:bodyPr>
          <a:lstStyle/>
          <a:p>
            <a:r>
              <a:rPr lang="en-GB" sz="1200" dirty="0" err="1" smtClean="0">
                <a:solidFill>
                  <a:srgbClr val="0065A6"/>
                </a:solidFill>
                <a:latin typeface="+mj-lt"/>
              </a:rPr>
              <a:t>Markenwert</a:t>
            </a:r>
            <a:r>
              <a:rPr lang="en-GB" sz="1200" dirty="0" smtClean="0">
                <a:solidFill>
                  <a:srgbClr val="0065A6"/>
                </a:solidFill>
                <a:latin typeface="+mj-lt"/>
              </a:rPr>
              <a:t> 1:</a:t>
            </a:r>
          </a:p>
          <a:p>
            <a:r>
              <a:rPr lang="en-GB" sz="1200" dirty="0" err="1" smtClean="0">
                <a:latin typeface="+mj-lt"/>
              </a:rPr>
              <a:t>hochwertig</a:t>
            </a:r>
            <a:endParaRPr lang="en-GB" sz="1200" dirty="0">
              <a:latin typeface="+mj-lt"/>
            </a:endParaRPr>
          </a:p>
        </p:txBody>
      </p:sp>
      <p:sp>
        <p:nvSpPr>
          <p:cNvPr id="11" name="Textfeld 10"/>
          <p:cNvSpPr txBox="1"/>
          <p:nvPr/>
        </p:nvSpPr>
        <p:spPr>
          <a:xfrm>
            <a:off x="251520" y="2924944"/>
            <a:ext cx="1728192" cy="461665"/>
          </a:xfrm>
          <a:prstGeom prst="rect">
            <a:avLst/>
          </a:prstGeom>
          <a:noFill/>
        </p:spPr>
        <p:txBody>
          <a:bodyPr wrap="square" rtlCol="0">
            <a:spAutoFit/>
          </a:bodyPr>
          <a:lstStyle/>
          <a:p>
            <a:r>
              <a:rPr lang="en-GB" sz="1200" dirty="0" err="1" smtClean="0">
                <a:solidFill>
                  <a:srgbClr val="0065A6"/>
                </a:solidFill>
                <a:latin typeface="+mj-lt"/>
              </a:rPr>
              <a:t>Markenwert</a:t>
            </a:r>
            <a:r>
              <a:rPr lang="en-GB" sz="1200" dirty="0" smtClean="0">
                <a:solidFill>
                  <a:srgbClr val="0065A6"/>
                </a:solidFill>
                <a:latin typeface="+mj-lt"/>
              </a:rPr>
              <a:t> 2:</a:t>
            </a:r>
          </a:p>
          <a:p>
            <a:r>
              <a:rPr lang="en-GB" sz="1200" dirty="0" err="1" smtClean="0">
                <a:latin typeface="+mj-lt"/>
              </a:rPr>
              <a:t>führend</a:t>
            </a:r>
            <a:endParaRPr lang="en-GB" sz="1200" dirty="0">
              <a:latin typeface="+mj-lt"/>
            </a:endParaRPr>
          </a:p>
        </p:txBody>
      </p:sp>
      <p:sp>
        <p:nvSpPr>
          <p:cNvPr id="12" name="Textfeld 11"/>
          <p:cNvSpPr txBox="1"/>
          <p:nvPr/>
        </p:nvSpPr>
        <p:spPr>
          <a:xfrm>
            <a:off x="251520" y="3861048"/>
            <a:ext cx="1728192" cy="461665"/>
          </a:xfrm>
          <a:prstGeom prst="rect">
            <a:avLst/>
          </a:prstGeom>
          <a:noFill/>
        </p:spPr>
        <p:txBody>
          <a:bodyPr wrap="square" rtlCol="0">
            <a:spAutoFit/>
          </a:bodyPr>
          <a:lstStyle/>
          <a:p>
            <a:r>
              <a:rPr lang="en-GB" sz="1200" dirty="0" err="1" smtClean="0">
                <a:solidFill>
                  <a:srgbClr val="0065A6"/>
                </a:solidFill>
                <a:latin typeface="+mj-lt"/>
              </a:rPr>
              <a:t>Markenwert</a:t>
            </a:r>
            <a:r>
              <a:rPr lang="en-GB" sz="1200" dirty="0" smtClean="0">
                <a:solidFill>
                  <a:srgbClr val="0065A6"/>
                </a:solidFill>
                <a:latin typeface="+mj-lt"/>
              </a:rPr>
              <a:t> 3:</a:t>
            </a:r>
          </a:p>
          <a:p>
            <a:r>
              <a:rPr lang="en-GB" sz="1200" dirty="0" err="1" smtClean="0">
                <a:latin typeface="+mj-lt"/>
              </a:rPr>
              <a:t>faszinierend</a:t>
            </a:r>
            <a:endParaRPr lang="en-GB" sz="1200" dirty="0">
              <a:latin typeface="+mj-lt"/>
            </a:endParaRPr>
          </a:p>
        </p:txBody>
      </p:sp>
      <p:sp>
        <p:nvSpPr>
          <p:cNvPr id="13" name="Textfeld 12"/>
          <p:cNvSpPr txBox="1"/>
          <p:nvPr/>
        </p:nvSpPr>
        <p:spPr>
          <a:xfrm>
            <a:off x="3563888" y="2943018"/>
            <a:ext cx="3600400" cy="461665"/>
          </a:xfrm>
          <a:prstGeom prst="rect">
            <a:avLst/>
          </a:prstGeom>
          <a:noFill/>
        </p:spPr>
        <p:txBody>
          <a:bodyPr wrap="square" rtlCol="0">
            <a:spAutoFit/>
          </a:bodyPr>
          <a:lstStyle/>
          <a:p>
            <a:r>
              <a:rPr lang="en-GB" sz="1200" dirty="0" err="1" smtClean="0">
                <a:solidFill>
                  <a:srgbClr val="0065A6"/>
                </a:solidFill>
                <a:latin typeface="+mj-lt"/>
              </a:rPr>
              <a:t>Kundenleitwert</a:t>
            </a:r>
            <a:r>
              <a:rPr lang="en-GB" sz="1200" dirty="0" smtClean="0">
                <a:solidFill>
                  <a:srgbClr val="0065A6"/>
                </a:solidFill>
                <a:latin typeface="+mj-lt"/>
              </a:rPr>
              <a:t>: </a:t>
            </a:r>
            <a:r>
              <a:rPr lang="en-GB" sz="1200" dirty="0" err="1" smtClean="0">
                <a:latin typeface="+mj-lt"/>
              </a:rPr>
              <a:t>Durch</a:t>
            </a:r>
            <a:r>
              <a:rPr lang="en-GB" sz="1200" dirty="0" smtClean="0">
                <a:latin typeface="+mj-lt"/>
              </a:rPr>
              <a:t> </a:t>
            </a:r>
            <a:r>
              <a:rPr lang="en-GB" sz="1200" dirty="0" err="1" smtClean="0">
                <a:latin typeface="+mj-lt"/>
              </a:rPr>
              <a:t>offenes</a:t>
            </a:r>
            <a:r>
              <a:rPr lang="en-GB" sz="1200" dirty="0" smtClean="0">
                <a:latin typeface="+mj-lt"/>
              </a:rPr>
              <a:t> </a:t>
            </a:r>
            <a:r>
              <a:rPr lang="en-GB" sz="1200" dirty="0" err="1" smtClean="0">
                <a:latin typeface="+mj-lt"/>
              </a:rPr>
              <a:t>Ambiente</a:t>
            </a:r>
            <a:r>
              <a:rPr lang="en-GB" sz="1200" dirty="0" smtClean="0">
                <a:latin typeface="+mj-lt"/>
              </a:rPr>
              <a:t> </a:t>
            </a:r>
            <a:r>
              <a:rPr lang="en-GB" sz="1200" dirty="0" err="1" smtClean="0">
                <a:latin typeface="+mj-lt"/>
              </a:rPr>
              <a:t>Schwellenängste</a:t>
            </a:r>
            <a:r>
              <a:rPr lang="en-GB" sz="1200" dirty="0" smtClean="0">
                <a:latin typeface="+mj-lt"/>
              </a:rPr>
              <a:t> </a:t>
            </a:r>
            <a:r>
              <a:rPr lang="en-GB" sz="1200" dirty="0" err="1" smtClean="0">
                <a:latin typeface="+mj-lt"/>
              </a:rPr>
              <a:t>eliminieren</a:t>
            </a:r>
            <a:endParaRPr lang="en-GB" sz="1200" dirty="0">
              <a:latin typeface="+mj-lt"/>
            </a:endParaRPr>
          </a:p>
        </p:txBody>
      </p:sp>
      <p:cxnSp>
        <p:nvCxnSpPr>
          <p:cNvPr id="14" name="Gerade Verbindung 13"/>
          <p:cNvCxnSpPr>
            <a:stCxn id="6" idx="3"/>
            <a:endCxn id="9" idx="1"/>
          </p:cNvCxnSpPr>
          <p:nvPr/>
        </p:nvCxnSpPr>
        <p:spPr>
          <a:xfrm>
            <a:off x="1979712" y="2373851"/>
            <a:ext cx="1584176" cy="794411"/>
          </a:xfrm>
          <a:prstGeom prst="line">
            <a:avLst/>
          </a:prstGeom>
        </p:spPr>
        <p:style>
          <a:lnRef idx="1">
            <a:schemeClr val="dk1"/>
          </a:lnRef>
          <a:fillRef idx="0">
            <a:schemeClr val="dk1"/>
          </a:fillRef>
          <a:effectRef idx="0">
            <a:schemeClr val="dk1"/>
          </a:effectRef>
          <a:fontRef idx="minor">
            <a:schemeClr val="tx1"/>
          </a:fontRef>
        </p:style>
      </p:cxnSp>
      <p:cxnSp>
        <p:nvCxnSpPr>
          <p:cNvPr id="15" name="Gerade Verbindung 14"/>
          <p:cNvCxnSpPr>
            <a:stCxn id="7" idx="3"/>
            <a:endCxn id="13" idx="1"/>
          </p:cNvCxnSpPr>
          <p:nvPr/>
        </p:nvCxnSpPr>
        <p:spPr>
          <a:xfrm flipV="1">
            <a:off x="1979712" y="3173851"/>
            <a:ext cx="1584176" cy="136104"/>
          </a:xfrm>
          <a:prstGeom prst="line">
            <a:avLst/>
          </a:prstGeom>
        </p:spPr>
        <p:style>
          <a:lnRef idx="1">
            <a:schemeClr val="dk1"/>
          </a:lnRef>
          <a:fillRef idx="0">
            <a:schemeClr val="dk1"/>
          </a:fillRef>
          <a:effectRef idx="0">
            <a:schemeClr val="dk1"/>
          </a:effectRef>
          <a:fontRef idx="minor">
            <a:schemeClr val="tx1"/>
          </a:fontRef>
        </p:style>
      </p:cxnSp>
      <p:cxnSp>
        <p:nvCxnSpPr>
          <p:cNvPr id="16" name="Gerade Verbindung 15"/>
          <p:cNvCxnSpPr>
            <a:stCxn id="8" idx="3"/>
            <a:endCxn id="9" idx="1"/>
          </p:cNvCxnSpPr>
          <p:nvPr/>
        </p:nvCxnSpPr>
        <p:spPr>
          <a:xfrm flipV="1">
            <a:off x="1979712" y="3168262"/>
            <a:ext cx="1584176" cy="1077797"/>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Schritt 7: Drehbuch Kundenerlebnis</a:t>
            </a:r>
            <a:endParaRPr lang="de-DE" dirty="0"/>
          </a:p>
        </p:txBody>
      </p:sp>
      <p:sp>
        <p:nvSpPr>
          <p:cNvPr id="3" name="Inhaltsplatzhalter 2"/>
          <p:cNvSpPr>
            <a:spLocks noGrp="1"/>
          </p:cNvSpPr>
          <p:nvPr>
            <p:ph idx="1"/>
          </p:nvPr>
        </p:nvSpPr>
        <p:spPr/>
        <p:txBody>
          <a:bodyPr/>
          <a:lstStyle/>
          <a:p>
            <a:pPr marL="0"/>
            <a:r>
              <a:rPr lang="de-CH" sz="1200" dirty="0" smtClean="0"/>
              <a:t>Schon seit Wochen habe ich immer wieder im </a:t>
            </a:r>
            <a:r>
              <a:rPr lang="de-CH" sz="1200" dirty="0" smtClean="0">
                <a:solidFill>
                  <a:srgbClr val="00B0F0"/>
                </a:solidFill>
              </a:rPr>
              <a:t>Verkaufsprospekt </a:t>
            </a:r>
            <a:r>
              <a:rPr lang="de-CH" sz="1200" dirty="0" smtClean="0"/>
              <a:t>von Mercedes geblättert. Die Eleganz dieser Autos finde ich einfach faszinierend. Die </a:t>
            </a:r>
            <a:r>
              <a:rPr lang="de-CH" sz="1200" dirty="0" smtClean="0">
                <a:solidFill>
                  <a:srgbClr val="00B0F0"/>
                </a:solidFill>
              </a:rPr>
              <a:t>Anzeige im Tages-Anzeiger </a:t>
            </a:r>
            <a:r>
              <a:rPr lang="de-CH" sz="1200" dirty="0" smtClean="0"/>
              <a:t>hat schlussendlich den Ausschlag gegeben, dass ich mich auf den Weg zu Mercedes gemacht habe, um mir die Autos einmal ganz genau aus der Nähe anzuschauen. Die Garage ist etwas versteckt. </a:t>
            </a:r>
            <a:r>
              <a:rPr lang="de-CH" sz="1200" dirty="0" smtClean="0">
                <a:solidFill>
                  <a:srgbClr val="00B0F0"/>
                </a:solidFill>
              </a:rPr>
              <a:t>Zum Glück ist sie aber gut ausgeschildert</a:t>
            </a:r>
            <a:r>
              <a:rPr lang="de-CH" sz="1200" dirty="0" smtClean="0"/>
              <a:t>, sodass ich sie schnell und unkompliziert gefunden habe. Als ich in die Garage kam, wurde ich </a:t>
            </a:r>
            <a:r>
              <a:rPr lang="de-CH" sz="1200" u="sng" dirty="0" smtClean="0"/>
              <a:t>in dem grossen, hellen Empfangsbereich, in dem mir schon der unverwechselbare Geruch neuer Fahrzeuge </a:t>
            </a:r>
            <a:r>
              <a:rPr lang="de-CH" sz="1200" u="sng" dirty="0" err="1" smtClean="0"/>
              <a:t>entgegenströmte</a:t>
            </a:r>
            <a:r>
              <a:rPr lang="de-CH" sz="1200" u="sng" dirty="0" smtClean="0"/>
              <a:t>, </a:t>
            </a:r>
            <a:r>
              <a:rPr lang="de-CH" sz="1200" u="sng" dirty="0" smtClean="0">
                <a:solidFill>
                  <a:srgbClr val="FFC000"/>
                </a:solidFill>
              </a:rPr>
              <a:t>sehr freundlich und zuvorkommend begrüsst</a:t>
            </a:r>
            <a:r>
              <a:rPr lang="de-CH" sz="1200" dirty="0" smtClean="0"/>
              <a:t>. Ich fand «mein» Auto sehr schnell. </a:t>
            </a:r>
            <a:r>
              <a:rPr lang="de-CH" sz="1200" dirty="0" smtClean="0">
                <a:solidFill>
                  <a:srgbClr val="00B050"/>
                </a:solidFill>
              </a:rPr>
              <a:t>Der Verkaufsberater erklärte mir die wichtigsten Sachen von diesem Fahrzeug</a:t>
            </a:r>
            <a:r>
              <a:rPr lang="de-CH" sz="1200" dirty="0" smtClean="0"/>
              <a:t> und offerierte mir eine unverbindliche Probefahrt mit dem Wagen, die ich in vertrauenswerter Weise alleine durchführen durfte. </a:t>
            </a:r>
            <a:r>
              <a:rPr lang="de-CH" sz="1200" dirty="0" smtClean="0">
                <a:solidFill>
                  <a:srgbClr val="00B050"/>
                </a:solidFill>
              </a:rPr>
              <a:t>Während der Probefahrt wurde mein altes Fahrzeug in der Werkstatt von einem Mechaniker angeschaut und geprüft</a:t>
            </a:r>
            <a:r>
              <a:rPr lang="de-CH" sz="1200" dirty="0" smtClean="0"/>
              <a:t>, damit der Verkäufer mir den </a:t>
            </a:r>
            <a:r>
              <a:rPr lang="de-CH" sz="1200" dirty="0" smtClean="0">
                <a:solidFill>
                  <a:srgbClr val="00B050"/>
                </a:solidFill>
              </a:rPr>
              <a:t>regulären Eintauschpreis </a:t>
            </a:r>
            <a:r>
              <a:rPr lang="de-CH" sz="1200" dirty="0" smtClean="0"/>
              <a:t>nennen konnte. Die gesamte </a:t>
            </a:r>
            <a:r>
              <a:rPr lang="de-CH" sz="1200" dirty="0" smtClean="0">
                <a:solidFill>
                  <a:srgbClr val="00B050"/>
                </a:solidFill>
              </a:rPr>
              <a:t>Bedürfnisabklärung</a:t>
            </a:r>
            <a:r>
              <a:rPr lang="de-CH" sz="1200" dirty="0" smtClean="0"/>
              <a:t> und </a:t>
            </a:r>
            <a:r>
              <a:rPr lang="de-CH" sz="1200" dirty="0" smtClean="0">
                <a:solidFill>
                  <a:srgbClr val="FFC000"/>
                </a:solidFill>
              </a:rPr>
              <a:t>Empfehlungen des Beraters haben mich überzeugt</a:t>
            </a:r>
            <a:r>
              <a:rPr lang="de-CH" sz="1200" dirty="0" smtClean="0"/>
              <a:t>. </a:t>
            </a:r>
            <a:r>
              <a:rPr lang="de-CH" sz="1200" dirty="0" smtClean="0">
                <a:solidFill>
                  <a:srgbClr val="FFC000"/>
                </a:solidFill>
              </a:rPr>
              <a:t>Der Verkaufsberater nahm sich viel Zeit </a:t>
            </a:r>
            <a:r>
              <a:rPr lang="de-CH" sz="1200" dirty="0" smtClean="0"/>
              <a:t>und </a:t>
            </a:r>
            <a:r>
              <a:rPr lang="de-CH" sz="1200" dirty="0" smtClean="0">
                <a:solidFill>
                  <a:srgbClr val="00B050"/>
                </a:solidFill>
              </a:rPr>
              <a:t>erklärte mir die möglichen Optionen genau</a:t>
            </a:r>
            <a:r>
              <a:rPr lang="de-CH" sz="1200" dirty="0" smtClean="0"/>
              <a:t>. Nach drei Stunden bei der Mercedes-Benz Automobil AG holte ich meinen Freund ab und wir fuhren nach Bern. Ich erzählte ihm gleich von meinen Erlebnissen bei der Mercedes-Benz Automobil AG in Luzern: </a:t>
            </a:r>
            <a:r>
              <a:rPr lang="de-CH" sz="1200" dirty="0" smtClean="0">
                <a:solidFill>
                  <a:srgbClr val="FFC000"/>
                </a:solidFill>
              </a:rPr>
              <a:t>der tolle Empfang</a:t>
            </a:r>
            <a:r>
              <a:rPr lang="de-CH" sz="1200" dirty="0" smtClean="0"/>
              <a:t>, </a:t>
            </a:r>
            <a:r>
              <a:rPr lang="de-CH" sz="1200" dirty="0" smtClean="0">
                <a:solidFill>
                  <a:srgbClr val="33CCFF"/>
                </a:solidFill>
              </a:rPr>
              <a:t>der gute Kaffee</a:t>
            </a:r>
            <a:r>
              <a:rPr lang="de-CH" sz="1200" dirty="0" smtClean="0"/>
              <a:t>, </a:t>
            </a:r>
            <a:r>
              <a:rPr lang="de-CH" sz="1200" dirty="0" smtClean="0">
                <a:solidFill>
                  <a:srgbClr val="FFC000"/>
                </a:solidFill>
              </a:rPr>
              <a:t>das persönliche und zuvorkommende Gespräch</a:t>
            </a:r>
            <a:r>
              <a:rPr lang="de-CH" sz="1200" dirty="0" smtClean="0"/>
              <a:t> und der gute Gesamteindruck.</a:t>
            </a:r>
          </a:p>
          <a:p>
            <a:pPr marL="0"/>
            <a:r>
              <a:rPr lang="de-CH" sz="1200" dirty="0" smtClean="0"/>
              <a:t>Ich fühlte mich gleich sehr wohl bei Mercedes. Es war ein tolles Erlebnis, mir gefiel es gut. </a:t>
            </a:r>
            <a:r>
              <a:rPr lang="de-CH" sz="1200" u="sng" dirty="0" smtClean="0"/>
              <a:t>Ich war auch positiv überrascht, dass man als </a:t>
            </a:r>
            <a:r>
              <a:rPr lang="de-CH" sz="1200" u="sng" dirty="0" smtClean="0">
                <a:solidFill>
                  <a:srgbClr val="FFC000"/>
                </a:solidFill>
              </a:rPr>
              <a:t>«normaler» Mensch empfangen und behandelt wird und nicht vom «hohen» Ross hinunter</a:t>
            </a:r>
            <a:r>
              <a:rPr lang="de-CH" sz="1200" dirty="0" smtClean="0"/>
              <a:t>. Die </a:t>
            </a:r>
            <a:r>
              <a:rPr lang="de-CH" sz="1200" dirty="0" smtClean="0">
                <a:solidFill>
                  <a:srgbClr val="00B050"/>
                </a:solidFill>
              </a:rPr>
              <a:t>Beratung war professionell </a:t>
            </a:r>
            <a:r>
              <a:rPr lang="de-CH" sz="1200" dirty="0" smtClean="0"/>
              <a:t>und </a:t>
            </a:r>
            <a:r>
              <a:rPr lang="de-CH" sz="1200" dirty="0" smtClean="0">
                <a:solidFill>
                  <a:srgbClr val="FFC000"/>
                </a:solidFill>
              </a:rPr>
              <a:t>nicht zu technisch</a:t>
            </a:r>
            <a:r>
              <a:rPr lang="de-CH" sz="1200" dirty="0" smtClean="0"/>
              <a:t>. Der ganze </a:t>
            </a:r>
            <a:r>
              <a:rPr lang="de-CH" sz="1200" dirty="0" err="1" smtClean="0">
                <a:solidFill>
                  <a:srgbClr val="00B0F0"/>
                </a:solidFill>
              </a:rPr>
              <a:t>Showroom</a:t>
            </a:r>
            <a:r>
              <a:rPr lang="de-CH" sz="1200" dirty="0" smtClean="0">
                <a:solidFill>
                  <a:srgbClr val="00B0F0"/>
                </a:solidFill>
              </a:rPr>
              <a:t> war schön eingerichtet</a:t>
            </a:r>
            <a:r>
              <a:rPr lang="de-CH" sz="1200" dirty="0" smtClean="0"/>
              <a:t>. Mein Gesamteindruck ist super.</a:t>
            </a:r>
          </a:p>
          <a:p>
            <a:pPr marL="0"/>
            <a:endParaRPr lang="de-DE" sz="1200" dirty="0"/>
          </a:p>
        </p:txBody>
      </p:sp>
      <p:sp>
        <p:nvSpPr>
          <p:cNvPr id="4" name="Foliennummernplatzhalter 3"/>
          <p:cNvSpPr>
            <a:spLocks noGrp="1"/>
          </p:cNvSpPr>
          <p:nvPr>
            <p:ph type="sldNum" sz="quarter" idx="10"/>
          </p:nvPr>
        </p:nvSpPr>
        <p:spPr/>
        <p:txBody>
          <a:bodyPr/>
          <a:lstStyle/>
          <a:p>
            <a:fld id="{1B081D84-7461-4751-B538-5E930955CB74}" type="slidenum">
              <a:rPr lang="de-CH" smtClean="0"/>
              <a:pPr/>
              <a:t>61</a:t>
            </a:fld>
            <a:endParaRPr lang="de-CH">
              <a:latin typeface="Lucida Sans Unicode"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836712"/>
            <a:ext cx="2698681" cy="668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Schritt 7: Drehbuch Kundenerlebnis</a:t>
            </a:r>
            <a:endParaRPr lang="de-DE" dirty="0"/>
          </a:p>
        </p:txBody>
      </p:sp>
      <p:sp>
        <p:nvSpPr>
          <p:cNvPr id="4" name="Foliennummernplatzhalter 3"/>
          <p:cNvSpPr>
            <a:spLocks noGrp="1"/>
          </p:cNvSpPr>
          <p:nvPr>
            <p:ph type="sldNum" sz="quarter" idx="10"/>
          </p:nvPr>
        </p:nvSpPr>
        <p:spPr/>
        <p:txBody>
          <a:bodyPr/>
          <a:lstStyle/>
          <a:p>
            <a:fld id="{1B081D84-7461-4751-B538-5E930955CB74}" type="slidenum">
              <a:rPr lang="de-CH" smtClean="0"/>
              <a:pPr/>
              <a:t>62</a:t>
            </a:fld>
            <a:endParaRPr lang="de-CH">
              <a:latin typeface="Lucida Sans Unicode"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836712"/>
            <a:ext cx="2698681" cy="668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Ellipse 47"/>
          <p:cNvSpPr/>
          <p:nvPr/>
        </p:nvSpPr>
        <p:spPr bwMode="auto">
          <a:xfrm>
            <a:off x="7133208" y="3269753"/>
            <a:ext cx="1759272" cy="1527399"/>
          </a:xfrm>
          <a:prstGeom prst="ellipse">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anchor="ctr"/>
          <a:lstStyle/>
          <a:p>
            <a:pPr fontAlgn="auto">
              <a:spcBef>
                <a:spcPts val="0"/>
              </a:spcBef>
              <a:spcAft>
                <a:spcPts val="0"/>
              </a:spcAft>
            </a:pPr>
            <a:r>
              <a:rPr lang="de-CH" sz="1100" dirty="0">
                <a:latin typeface="+mj-lt"/>
              </a:rPr>
              <a:t>Durch </a:t>
            </a:r>
            <a:r>
              <a:rPr lang="de-CH" sz="1100" dirty="0" smtClean="0">
                <a:latin typeface="+mj-lt"/>
              </a:rPr>
              <a:t>offenes </a:t>
            </a:r>
            <a:r>
              <a:rPr lang="de-CH" sz="1100" dirty="0">
                <a:latin typeface="+mj-lt"/>
              </a:rPr>
              <a:t>Ambiente </a:t>
            </a:r>
            <a:r>
              <a:rPr lang="de-CH" sz="1100" dirty="0" smtClean="0">
                <a:latin typeface="+mj-lt"/>
              </a:rPr>
              <a:t>Schwellenängste eliminieren</a:t>
            </a:r>
            <a:endParaRPr lang="de-CH" sz="1100" dirty="0">
              <a:latin typeface="+mj-lt"/>
            </a:endParaRPr>
          </a:p>
        </p:txBody>
      </p:sp>
      <p:sp>
        <p:nvSpPr>
          <p:cNvPr id="49" name="Textfeld 48"/>
          <p:cNvSpPr txBox="1"/>
          <p:nvPr/>
        </p:nvSpPr>
        <p:spPr>
          <a:xfrm>
            <a:off x="539552" y="2636912"/>
            <a:ext cx="1661009" cy="261610"/>
          </a:xfrm>
          <a:prstGeom prst="rect">
            <a:avLst/>
          </a:prstGeom>
          <a:noFill/>
        </p:spPr>
        <p:txBody>
          <a:bodyPr wrap="square" rtlCol="0">
            <a:spAutoFit/>
          </a:bodyPr>
          <a:lstStyle/>
          <a:p>
            <a:r>
              <a:rPr lang="en-GB" sz="1100" dirty="0" err="1" smtClean="0">
                <a:latin typeface="+mj-lt"/>
              </a:rPr>
              <a:t>aufmerksam</a:t>
            </a:r>
            <a:endParaRPr lang="en-GB" sz="1100" dirty="0">
              <a:latin typeface="+mj-lt"/>
            </a:endParaRPr>
          </a:p>
        </p:txBody>
      </p:sp>
      <p:sp>
        <p:nvSpPr>
          <p:cNvPr id="50" name="Textfeld 49"/>
          <p:cNvSpPr txBox="1"/>
          <p:nvPr/>
        </p:nvSpPr>
        <p:spPr>
          <a:xfrm>
            <a:off x="1187624" y="3429000"/>
            <a:ext cx="1661009" cy="261610"/>
          </a:xfrm>
          <a:prstGeom prst="rect">
            <a:avLst/>
          </a:prstGeom>
          <a:noFill/>
        </p:spPr>
        <p:txBody>
          <a:bodyPr wrap="square" rtlCol="0">
            <a:spAutoFit/>
          </a:bodyPr>
          <a:lstStyle/>
          <a:p>
            <a:r>
              <a:rPr lang="en-GB" sz="1100" dirty="0" err="1" smtClean="0">
                <a:latin typeface="+mj-lt"/>
              </a:rPr>
              <a:t>zuvorkommend</a:t>
            </a:r>
            <a:endParaRPr lang="en-GB" sz="1100" dirty="0">
              <a:latin typeface="+mj-lt"/>
            </a:endParaRPr>
          </a:p>
        </p:txBody>
      </p:sp>
      <p:sp>
        <p:nvSpPr>
          <p:cNvPr id="51" name="Textfeld 50"/>
          <p:cNvSpPr txBox="1"/>
          <p:nvPr/>
        </p:nvSpPr>
        <p:spPr>
          <a:xfrm>
            <a:off x="876708" y="2996952"/>
            <a:ext cx="2152044" cy="261610"/>
          </a:xfrm>
          <a:prstGeom prst="rect">
            <a:avLst/>
          </a:prstGeom>
          <a:noFill/>
        </p:spPr>
        <p:txBody>
          <a:bodyPr wrap="square" rtlCol="0">
            <a:spAutoFit/>
          </a:bodyPr>
          <a:lstStyle/>
          <a:p>
            <a:r>
              <a:rPr lang="en-GB" sz="1100" dirty="0" err="1" smtClean="0">
                <a:latin typeface="+mj-lt"/>
              </a:rPr>
              <a:t>professionell</a:t>
            </a:r>
            <a:endParaRPr lang="en-GB" sz="1100" dirty="0">
              <a:latin typeface="+mj-lt"/>
            </a:endParaRPr>
          </a:p>
        </p:txBody>
      </p:sp>
      <p:sp>
        <p:nvSpPr>
          <p:cNvPr id="52" name="Textfeld 51"/>
          <p:cNvSpPr txBox="1"/>
          <p:nvPr/>
        </p:nvSpPr>
        <p:spPr>
          <a:xfrm>
            <a:off x="1732608" y="4077072"/>
            <a:ext cx="2656100" cy="261610"/>
          </a:xfrm>
          <a:prstGeom prst="rect">
            <a:avLst/>
          </a:prstGeom>
          <a:noFill/>
        </p:spPr>
        <p:txBody>
          <a:bodyPr wrap="square" rtlCol="0">
            <a:spAutoFit/>
          </a:bodyPr>
          <a:lstStyle/>
          <a:p>
            <a:r>
              <a:rPr lang="en-GB" sz="1100" dirty="0" err="1" smtClean="0">
                <a:latin typeface="+mj-lt"/>
              </a:rPr>
              <a:t>informativ</a:t>
            </a:r>
            <a:endParaRPr lang="en-GB" sz="1100" dirty="0">
              <a:latin typeface="+mj-lt"/>
            </a:endParaRPr>
          </a:p>
        </p:txBody>
      </p:sp>
      <p:sp>
        <p:nvSpPr>
          <p:cNvPr id="53" name="Textfeld 52"/>
          <p:cNvSpPr txBox="1"/>
          <p:nvPr/>
        </p:nvSpPr>
        <p:spPr>
          <a:xfrm>
            <a:off x="3419872" y="4006225"/>
            <a:ext cx="2152044" cy="430887"/>
          </a:xfrm>
          <a:prstGeom prst="rect">
            <a:avLst/>
          </a:prstGeom>
          <a:noFill/>
        </p:spPr>
        <p:txBody>
          <a:bodyPr wrap="square" rtlCol="0">
            <a:spAutoFit/>
          </a:bodyPr>
          <a:lstStyle/>
          <a:p>
            <a:r>
              <a:rPr lang="en-GB" sz="1100" dirty="0" err="1" smtClean="0">
                <a:latin typeface="+mj-lt"/>
              </a:rPr>
              <a:t>Aktuelle</a:t>
            </a:r>
            <a:r>
              <a:rPr lang="en-GB" sz="1100" dirty="0" smtClean="0">
                <a:latin typeface="+mj-lt"/>
              </a:rPr>
              <a:t> </a:t>
            </a:r>
            <a:r>
              <a:rPr lang="en-GB" sz="1100" dirty="0" err="1" smtClean="0">
                <a:latin typeface="+mj-lt"/>
              </a:rPr>
              <a:t>technische</a:t>
            </a:r>
            <a:r>
              <a:rPr lang="en-GB" sz="1100" dirty="0" smtClean="0">
                <a:latin typeface="+mj-lt"/>
              </a:rPr>
              <a:t> </a:t>
            </a:r>
          </a:p>
          <a:p>
            <a:r>
              <a:rPr lang="en-GB" sz="1100" dirty="0" err="1" smtClean="0">
                <a:latin typeface="+mj-lt"/>
              </a:rPr>
              <a:t>Informationen</a:t>
            </a:r>
            <a:r>
              <a:rPr lang="en-GB" sz="1100" dirty="0" smtClean="0">
                <a:latin typeface="+mj-lt"/>
              </a:rPr>
              <a:t> </a:t>
            </a:r>
            <a:endParaRPr lang="en-GB" sz="1100" dirty="0">
              <a:latin typeface="+mj-lt"/>
            </a:endParaRPr>
          </a:p>
        </p:txBody>
      </p:sp>
      <p:sp>
        <p:nvSpPr>
          <p:cNvPr id="54" name="Textfeld 53"/>
          <p:cNvSpPr txBox="1"/>
          <p:nvPr/>
        </p:nvSpPr>
        <p:spPr>
          <a:xfrm>
            <a:off x="796504" y="4509120"/>
            <a:ext cx="2656100" cy="261610"/>
          </a:xfrm>
          <a:prstGeom prst="rect">
            <a:avLst/>
          </a:prstGeom>
          <a:noFill/>
        </p:spPr>
        <p:txBody>
          <a:bodyPr wrap="square" rtlCol="0">
            <a:spAutoFit/>
          </a:bodyPr>
          <a:lstStyle/>
          <a:p>
            <a:r>
              <a:rPr lang="en-GB" sz="1100" dirty="0" err="1">
                <a:latin typeface="+mj-lt"/>
              </a:rPr>
              <a:t>o</a:t>
            </a:r>
            <a:r>
              <a:rPr lang="en-GB" sz="1100" dirty="0" err="1" smtClean="0">
                <a:latin typeface="+mj-lt"/>
              </a:rPr>
              <a:t>ptisch</a:t>
            </a:r>
            <a:r>
              <a:rPr lang="en-GB" sz="1100" dirty="0" smtClean="0">
                <a:latin typeface="+mj-lt"/>
              </a:rPr>
              <a:t> </a:t>
            </a:r>
            <a:r>
              <a:rPr lang="en-GB" sz="1100" dirty="0" err="1" smtClean="0">
                <a:latin typeface="+mj-lt"/>
              </a:rPr>
              <a:t>ansprechend</a:t>
            </a:r>
            <a:endParaRPr lang="en-GB" sz="1100" dirty="0">
              <a:latin typeface="+mj-lt"/>
            </a:endParaRPr>
          </a:p>
        </p:txBody>
      </p:sp>
      <p:sp>
        <p:nvSpPr>
          <p:cNvPr id="55" name="Textfeld 54"/>
          <p:cNvSpPr txBox="1"/>
          <p:nvPr/>
        </p:nvSpPr>
        <p:spPr>
          <a:xfrm>
            <a:off x="4572000" y="4535542"/>
            <a:ext cx="2656100" cy="261610"/>
          </a:xfrm>
          <a:prstGeom prst="rect">
            <a:avLst/>
          </a:prstGeom>
          <a:noFill/>
        </p:spPr>
        <p:txBody>
          <a:bodyPr wrap="square" rtlCol="0">
            <a:spAutoFit/>
          </a:bodyPr>
          <a:lstStyle/>
          <a:p>
            <a:r>
              <a:rPr lang="en-GB" sz="1100" dirty="0" err="1" smtClean="0">
                <a:latin typeface="+mj-lt"/>
              </a:rPr>
              <a:t>Geschmack</a:t>
            </a:r>
            <a:r>
              <a:rPr lang="en-GB" sz="1100" dirty="0" smtClean="0">
                <a:latin typeface="+mj-lt"/>
              </a:rPr>
              <a:t> des </a:t>
            </a:r>
            <a:r>
              <a:rPr lang="en-GB" sz="1100" dirty="0" err="1" smtClean="0">
                <a:latin typeface="+mj-lt"/>
              </a:rPr>
              <a:t>Kaffees</a:t>
            </a:r>
            <a:endParaRPr lang="en-GB" sz="1100" dirty="0">
              <a:latin typeface="+mj-lt"/>
            </a:endParaRPr>
          </a:p>
        </p:txBody>
      </p:sp>
      <p:sp>
        <p:nvSpPr>
          <p:cNvPr id="56" name="Textfeld 55"/>
          <p:cNvSpPr txBox="1"/>
          <p:nvPr/>
        </p:nvSpPr>
        <p:spPr>
          <a:xfrm>
            <a:off x="5364088" y="4005064"/>
            <a:ext cx="2656100" cy="430887"/>
          </a:xfrm>
          <a:prstGeom prst="rect">
            <a:avLst/>
          </a:prstGeom>
          <a:noFill/>
        </p:spPr>
        <p:txBody>
          <a:bodyPr wrap="square" rtlCol="0">
            <a:spAutoFit/>
          </a:bodyPr>
          <a:lstStyle/>
          <a:p>
            <a:r>
              <a:rPr lang="en-GB" sz="1100" dirty="0" err="1" smtClean="0">
                <a:latin typeface="+mj-lt"/>
              </a:rPr>
              <a:t>Empfangsbereich</a:t>
            </a:r>
            <a:r>
              <a:rPr lang="en-GB" sz="1100" dirty="0" smtClean="0">
                <a:latin typeface="+mj-lt"/>
              </a:rPr>
              <a:t>: </a:t>
            </a:r>
          </a:p>
          <a:p>
            <a:r>
              <a:rPr lang="en-GB" sz="1100" dirty="0" smtClean="0">
                <a:latin typeface="+mj-lt"/>
              </a:rPr>
              <a:t>Hell - </a:t>
            </a:r>
            <a:r>
              <a:rPr lang="en-GB" sz="1100" dirty="0" err="1" smtClean="0">
                <a:latin typeface="+mj-lt"/>
              </a:rPr>
              <a:t>Licht</a:t>
            </a:r>
            <a:endParaRPr lang="en-GB" sz="1100" dirty="0">
              <a:latin typeface="+mj-lt"/>
            </a:endParaRPr>
          </a:p>
        </p:txBody>
      </p:sp>
      <p:sp>
        <p:nvSpPr>
          <p:cNvPr id="57" name="Textfeld 56"/>
          <p:cNvSpPr txBox="1"/>
          <p:nvPr/>
        </p:nvSpPr>
        <p:spPr>
          <a:xfrm>
            <a:off x="4499992" y="4967590"/>
            <a:ext cx="2656100" cy="261610"/>
          </a:xfrm>
          <a:prstGeom prst="rect">
            <a:avLst/>
          </a:prstGeom>
          <a:noFill/>
        </p:spPr>
        <p:txBody>
          <a:bodyPr wrap="square" rtlCol="0">
            <a:spAutoFit/>
          </a:bodyPr>
          <a:lstStyle/>
          <a:p>
            <a:r>
              <a:rPr lang="en-GB" sz="1100" dirty="0" err="1" smtClean="0">
                <a:latin typeface="+mj-lt"/>
              </a:rPr>
              <a:t>Fahrzeuggeruch</a:t>
            </a:r>
            <a:endParaRPr lang="en-GB" sz="1100" dirty="0" smtClean="0">
              <a:latin typeface="+mj-lt"/>
            </a:endParaRPr>
          </a:p>
        </p:txBody>
      </p:sp>
      <p:cxnSp>
        <p:nvCxnSpPr>
          <p:cNvPr id="58" name="Gerade Verbindung mit Pfeil 57"/>
          <p:cNvCxnSpPr/>
          <p:nvPr/>
        </p:nvCxnSpPr>
        <p:spPr bwMode="auto">
          <a:xfrm>
            <a:off x="266004" y="3998168"/>
            <a:ext cx="6892071" cy="35665"/>
          </a:xfrm>
          <a:prstGeom prst="straightConnector1">
            <a:avLst/>
          </a:prstGeom>
          <a:noFill/>
          <a:ln w="9525" cap="flat" cmpd="sng" algn="ctr">
            <a:solidFill>
              <a:srgbClr val="4F81BD">
                <a:shade val="95000"/>
                <a:satMod val="105000"/>
              </a:srgbClr>
            </a:solidFill>
            <a:prstDash val="solid"/>
            <a:tailEnd type="arrow"/>
          </a:ln>
          <a:effectLst/>
        </p:spPr>
      </p:cxnSp>
      <p:cxnSp>
        <p:nvCxnSpPr>
          <p:cNvPr id="59" name="Gerade Verbindung mit Pfeil 58"/>
          <p:cNvCxnSpPr/>
          <p:nvPr/>
        </p:nvCxnSpPr>
        <p:spPr bwMode="auto">
          <a:xfrm>
            <a:off x="5369429" y="2492489"/>
            <a:ext cx="1592212" cy="1541344"/>
          </a:xfrm>
          <a:prstGeom prst="straightConnector1">
            <a:avLst/>
          </a:prstGeom>
          <a:noFill/>
          <a:ln w="9525" cap="flat" cmpd="sng" algn="ctr">
            <a:solidFill>
              <a:srgbClr val="4F81BD">
                <a:shade val="95000"/>
                <a:satMod val="105000"/>
              </a:srgbClr>
            </a:solidFill>
            <a:prstDash val="solid"/>
            <a:tailEnd type="arrow"/>
          </a:ln>
          <a:effectLst/>
        </p:spPr>
      </p:cxnSp>
      <p:sp>
        <p:nvSpPr>
          <p:cNvPr id="60" name="Rechteck 59"/>
          <p:cNvSpPr/>
          <p:nvPr/>
        </p:nvSpPr>
        <p:spPr bwMode="auto">
          <a:xfrm>
            <a:off x="4657385" y="1844824"/>
            <a:ext cx="1507848" cy="647665"/>
          </a:xfrm>
          <a:prstGeom prst="rect">
            <a:avLst/>
          </a:prstGeom>
          <a:no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pPr>
            <a:r>
              <a:rPr lang="de-CH" sz="1400" kern="0" dirty="0">
                <a:solidFill>
                  <a:srgbClr val="FF0000"/>
                </a:solidFill>
                <a:latin typeface="+mj-lt"/>
              </a:rPr>
              <a:t>Interaktion zwischen Kunden</a:t>
            </a:r>
          </a:p>
        </p:txBody>
      </p:sp>
      <p:sp>
        <p:nvSpPr>
          <p:cNvPr id="61" name="Rechteck 60"/>
          <p:cNvSpPr/>
          <p:nvPr/>
        </p:nvSpPr>
        <p:spPr bwMode="auto">
          <a:xfrm>
            <a:off x="2424828" y="1844824"/>
            <a:ext cx="2071363" cy="647665"/>
          </a:xfrm>
          <a:prstGeom prst="rect">
            <a:avLst/>
          </a:prstGeom>
          <a:no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pPr>
            <a:r>
              <a:rPr lang="de-CH" sz="1400" kern="0" dirty="0" smtClean="0">
                <a:solidFill>
                  <a:srgbClr val="7030A0"/>
                </a:solidFill>
                <a:latin typeface="+mj-lt"/>
              </a:rPr>
              <a:t>Interaktionen mit Dienstleistungspartnern</a:t>
            </a:r>
            <a:endParaRPr lang="de-CH" sz="1400" kern="0" dirty="0">
              <a:solidFill>
                <a:srgbClr val="7030A0"/>
              </a:solidFill>
              <a:latin typeface="+mj-lt"/>
            </a:endParaRPr>
          </a:p>
        </p:txBody>
      </p:sp>
      <p:sp>
        <p:nvSpPr>
          <p:cNvPr id="62" name="Rechteck 61"/>
          <p:cNvSpPr/>
          <p:nvPr/>
        </p:nvSpPr>
        <p:spPr bwMode="auto">
          <a:xfrm>
            <a:off x="2425137" y="5573226"/>
            <a:ext cx="1322096" cy="664086"/>
          </a:xfrm>
          <a:prstGeom prst="rect">
            <a:avLst/>
          </a:prstGeom>
          <a:no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pPr>
            <a:r>
              <a:rPr lang="de-CH" sz="1400" kern="0" dirty="0">
                <a:solidFill>
                  <a:srgbClr val="00B050"/>
                </a:solidFill>
                <a:latin typeface="+mj-lt"/>
              </a:rPr>
              <a:t>Informations-flüsse &amp; IT</a:t>
            </a:r>
          </a:p>
        </p:txBody>
      </p:sp>
      <p:sp>
        <p:nvSpPr>
          <p:cNvPr id="63" name="Rechteck 62"/>
          <p:cNvSpPr/>
          <p:nvPr/>
        </p:nvSpPr>
        <p:spPr bwMode="auto">
          <a:xfrm>
            <a:off x="4657385" y="5582751"/>
            <a:ext cx="1477260" cy="647665"/>
          </a:xfrm>
          <a:prstGeom prst="rect">
            <a:avLst/>
          </a:prstGeom>
          <a:no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pPr>
            <a:r>
              <a:rPr lang="de-CH" sz="1400" u="sng" kern="0" dirty="0" smtClean="0">
                <a:solidFill>
                  <a:schemeClr val="tx1"/>
                </a:solidFill>
                <a:latin typeface="+mj-lt"/>
              </a:rPr>
              <a:t>Sensorisches Umfeld</a:t>
            </a:r>
            <a:endParaRPr lang="de-CH" sz="1400" u="sng" kern="0" dirty="0">
              <a:solidFill>
                <a:schemeClr val="tx1"/>
              </a:solidFill>
              <a:latin typeface="+mj-lt"/>
            </a:endParaRPr>
          </a:p>
        </p:txBody>
      </p:sp>
      <p:cxnSp>
        <p:nvCxnSpPr>
          <p:cNvPr id="64" name="Gerade Verbindung 63"/>
          <p:cNvCxnSpPr/>
          <p:nvPr/>
        </p:nvCxnSpPr>
        <p:spPr bwMode="auto">
          <a:xfrm flipH="1" flipV="1">
            <a:off x="4895216" y="3268316"/>
            <a:ext cx="1274337" cy="16668"/>
          </a:xfrm>
          <a:prstGeom prst="line">
            <a:avLst/>
          </a:prstGeom>
          <a:noFill/>
          <a:ln w="9525" cap="flat" cmpd="sng" algn="ctr">
            <a:solidFill>
              <a:srgbClr val="4F81BD">
                <a:shade val="95000"/>
                <a:satMod val="105000"/>
              </a:srgbClr>
            </a:solidFill>
            <a:prstDash val="solid"/>
          </a:ln>
          <a:effectLst/>
        </p:spPr>
      </p:cxnSp>
      <p:sp>
        <p:nvSpPr>
          <p:cNvPr id="65" name="Ellipse 35"/>
          <p:cNvSpPr/>
          <p:nvPr/>
        </p:nvSpPr>
        <p:spPr bwMode="auto">
          <a:xfrm>
            <a:off x="264897" y="1844824"/>
            <a:ext cx="1511645" cy="647665"/>
          </a:xfrm>
          <a:prstGeom prst="rect">
            <a:avLst/>
          </a:prstGeom>
          <a:no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pPr>
            <a:r>
              <a:rPr lang="de-CH" sz="1400" kern="0" dirty="0">
                <a:solidFill>
                  <a:srgbClr val="FFC000"/>
                </a:solidFill>
                <a:latin typeface="+mj-lt"/>
              </a:rPr>
              <a:t>Mitarbeitende im Kundenkontakt</a:t>
            </a:r>
          </a:p>
        </p:txBody>
      </p:sp>
      <p:sp>
        <p:nvSpPr>
          <p:cNvPr id="66" name="Ellipse 36"/>
          <p:cNvSpPr/>
          <p:nvPr/>
        </p:nvSpPr>
        <p:spPr bwMode="auto">
          <a:xfrm>
            <a:off x="251520" y="5582751"/>
            <a:ext cx="1548836" cy="647665"/>
          </a:xfrm>
          <a:prstGeom prst="rect">
            <a:avLst/>
          </a:prstGeom>
          <a:no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pPr>
            <a:r>
              <a:rPr lang="de-CH" sz="1400" kern="0" dirty="0">
                <a:solidFill>
                  <a:srgbClr val="0070C0"/>
                </a:solidFill>
                <a:latin typeface="+mj-lt"/>
              </a:rPr>
              <a:t>Physisches </a:t>
            </a:r>
            <a:r>
              <a:rPr lang="de-CH" sz="1400" kern="0" dirty="0" smtClean="0">
                <a:solidFill>
                  <a:srgbClr val="0070C0"/>
                </a:solidFill>
                <a:latin typeface="+mj-lt"/>
              </a:rPr>
              <a:t>Angebot </a:t>
            </a:r>
            <a:r>
              <a:rPr lang="de-CH" sz="1400" kern="0" dirty="0">
                <a:solidFill>
                  <a:srgbClr val="0070C0"/>
                </a:solidFill>
                <a:latin typeface="+mj-lt"/>
              </a:rPr>
              <a:t>&amp; Infrastruktur</a:t>
            </a:r>
          </a:p>
        </p:txBody>
      </p:sp>
      <p:cxnSp>
        <p:nvCxnSpPr>
          <p:cNvPr id="67" name="Gerade Verbindung 66"/>
          <p:cNvCxnSpPr/>
          <p:nvPr/>
        </p:nvCxnSpPr>
        <p:spPr bwMode="auto">
          <a:xfrm flipH="1" flipV="1">
            <a:off x="5327264" y="3689769"/>
            <a:ext cx="1274337" cy="16668"/>
          </a:xfrm>
          <a:prstGeom prst="line">
            <a:avLst/>
          </a:prstGeom>
          <a:noFill/>
          <a:ln w="9525" cap="flat" cmpd="sng" algn="ctr">
            <a:solidFill>
              <a:srgbClr val="4F81BD">
                <a:shade val="95000"/>
                <a:satMod val="105000"/>
              </a:srgbClr>
            </a:solidFill>
            <a:prstDash val="solid"/>
          </a:ln>
          <a:effectLst/>
        </p:spPr>
      </p:cxnSp>
      <p:cxnSp>
        <p:nvCxnSpPr>
          <p:cNvPr id="68" name="Gerade Verbindung 67"/>
          <p:cNvCxnSpPr/>
          <p:nvPr/>
        </p:nvCxnSpPr>
        <p:spPr bwMode="auto">
          <a:xfrm flipH="1" flipV="1">
            <a:off x="4460610" y="2852936"/>
            <a:ext cx="1276895" cy="16669"/>
          </a:xfrm>
          <a:prstGeom prst="line">
            <a:avLst/>
          </a:prstGeom>
          <a:noFill/>
          <a:ln w="9525" cap="flat" cmpd="sng" algn="ctr">
            <a:solidFill>
              <a:srgbClr val="4F81BD">
                <a:shade val="95000"/>
                <a:satMod val="105000"/>
              </a:srgbClr>
            </a:solidFill>
            <a:prstDash val="solid"/>
          </a:ln>
          <a:effectLst/>
        </p:spPr>
      </p:cxnSp>
      <p:cxnSp>
        <p:nvCxnSpPr>
          <p:cNvPr id="69" name="Gerade Verbindung mit Pfeil 68"/>
          <p:cNvCxnSpPr/>
          <p:nvPr/>
        </p:nvCxnSpPr>
        <p:spPr bwMode="auto">
          <a:xfrm>
            <a:off x="3405964" y="2492896"/>
            <a:ext cx="1592212" cy="1541344"/>
          </a:xfrm>
          <a:prstGeom prst="straightConnector1">
            <a:avLst/>
          </a:prstGeom>
          <a:noFill/>
          <a:ln w="9525" cap="flat" cmpd="sng" algn="ctr">
            <a:solidFill>
              <a:srgbClr val="4F81BD">
                <a:shade val="95000"/>
                <a:satMod val="105000"/>
              </a:srgbClr>
            </a:solidFill>
            <a:prstDash val="solid"/>
            <a:tailEnd type="arrow"/>
          </a:ln>
          <a:effectLst/>
        </p:spPr>
      </p:cxnSp>
      <p:cxnSp>
        <p:nvCxnSpPr>
          <p:cNvPr id="70" name="Gerade Verbindung 69"/>
          <p:cNvCxnSpPr/>
          <p:nvPr/>
        </p:nvCxnSpPr>
        <p:spPr bwMode="auto">
          <a:xfrm flipH="1" flipV="1">
            <a:off x="2931751" y="3268723"/>
            <a:ext cx="1274337" cy="16668"/>
          </a:xfrm>
          <a:prstGeom prst="line">
            <a:avLst/>
          </a:prstGeom>
          <a:noFill/>
          <a:ln w="9525" cap="flat" cmpd="sng" algn="ctr">
            <a:solidFill>
              <a:srgbClr val="4F81BD">
                <a:shade val="95000"/>
                <a:satMod val="105000"/>
              </a:srgbClr>
            </a:solidFill>
            <a:prstDash val="solid"/>
          </a:ln>
          <a:effectLst/>
        </p:spPr>
      </p:cxnSp>
      <p:cxnSp>
        <p:nvCxnSpPr>
          <p:cNvPr id="71" name="Gerade Verbindung 70"/>
          <p:cNvCxnSpPr/>
          <p:nvPr/>
        </p:nvCxnSpPr>
        <p:spPr bwMode="auto">
          <a:xfrm flipH="1" flipV="1">
            <a:off x="3363799" y="3690176"/>
            <a:ext cx="1274337" cy="16668"/>
          </a:xfrm>
          <a:prstGeom prst="line">
            <a:avLst/>
          </a:prstGeom>
          <a:noFill/>
          <a:ln w="9525" cap="flat" cmpd="sng" algn="ctr">
            <a:solidFill>
              <a:srgbClr val="4F81BD">
                <a:shade val="95000"/>
                <a:satMod val="105000"/>
              </a:srgbClr>
            </a:solidFill>
            <a:prstDash val="solid"/>
          </a:ln>
          <a:effectLst/>
        </p:spPr>
      </p:cxnSp>
      <p:cxnSp>
        <p:nvCxnSpPr>
          <p:cNvPr id="72" name="Gerade Verbindung 71"/>
          <p:cNvCxnSpPr/>
          <p:nvPr/>
        </p:nvCxnSpPr>
        <p:spPr bwMode="auto">
          <a:xfrm flipH="1" flipV="1">
            <a:off x="2497145" y="2853343"/>
            <a:ext cx="1276895" cy="16669"/>
          </a:xfrm>
          <a:prstGeom prst="line">
            <a:avLst/>
          </a:prstGeom>
          <a:noFill/>
          <a:ln w="9525" cap="flat" cmpd="sng" algn="ctr">
            <a:solidFill>
              <a:srgbClr val="4F81BD">
                <a:shade val="95000"/>
                <a:satMod val="105000"/>
              </a:srgbClr>
            </a:solidFill>
            <a:prstDash val="solid"/>
          </a:ln>
          <a:effectLst/>
        </p:spPr>
      </p:cxnSp>
      <p:cxnSp>
        <p:nvCxnSpPr>
          <p:cNvPr id="73" name="Gerade Verbindung mit Pfeil 72"/>
          <p:cNvCxnSpPr/>
          <p:nvPr/>
        </p:nvCxnSpPr>
        <p:spPr bwMode="auto">
          <a:xfrm>
            <a:off x="1245724" y="2492896"/>
            <a:ext cx="1592212" cy="1541344"/>
          </a:xfrm>
          <a:prstGeom prst="straightConnector1">
            <a:avLst/>
          </a:prstGeom>
          <a:noFill/>
          <a:ln w="9525" cap="flat" cmpd="sng" algn="ctr">
            <a:solidFill>
              <a:srgbClr val="4F81BD">
                <a:shade val="95000"/>
                <a:satMod val="105000"/>
              </a:srgbClr>
            </a:solidFill>
            <a:prstDash val="solid"/>
            <a:tailEnd type="arrow"/>
          </a:ln>
          <a:effectLst/>
        </p:spPr>
      </p:cxnSp>
      <p:cxnSp>
        <p:nvCxnSpPr>
          <p:cNvPr id="74" name="Gerade Verbindung 73"/>
          <p:cNvCxnSpPr/>
          <p:nvPr/>
        </p:nvCxnSpPr>
        <p:spPr bwMode="auto">
          <a:xfrm flipH="1" flipV="1">
            <a:off x="771511" y="3268723"/>
            <a:ext cx="1274337" cy="16668"/>
          </a:xfrm>
          <a:prstGeom prst="line">
            <a:avLst/>
          </a:prstGeom>
          <a:noFill/>
          <a:ln w="9525" cap="flat" cmpd="sng" algn="ctr">
            <a:solidFill>
              <a:srgbClr val="4F81BD">
                <a:shade val="95000"/>
                <a:satMod val="105000"/>
              </a:srgbClr>
            </a:solidFill>
            <a:prstDash val="solid"/>
          </a:ln>
          <a:effectLst/>
        </p:spPr>
      </p:cxnSp>
      <p:cxnSp>
        <p:nvCxnSpPr>
          <p:cNvPr id="75" name="Gerade Verbindung 74"/>
          <p:cNvCxnSpPr/>
          <p:nvPr/>
        </p:nvCxnSpPr>
        <p:spPr bwMode="auto">
          <a:xfrm flipH="1" flipV="1">
            <a:off x="1203559" y="3690176"/>
            <a:ext cx="1274337" cy="16668"/>
          </a:xfrm>
          <a:prstGeom prst="line">
            <a:avLst/>
          </a:prstGeom>
          <a:noFill/>
          <a:ln w="9525" cap="flat" cmpd="sng" algn="ctr">
            <a:solidFill>
              <a:srgbClr val="4F81BD">
                <a:shade val="95000"/>
                <a:satMod val="105000"/>
              </a:srgbClr>
            </a:solidFill>
            <a:prstDash val="solid"/>
          </a:ln>
          <a:effectLst/>
        </p:spPr>
      </p:cxnSp>
      <p:cxnSp>
        <p:nvCxnSpPr>
          <p:cNvPr id="76" name="Gerade Verbindung 75"/>
          <p:cNvCxnSpPr/>
          <p:nvPr/>
        </p:nvCxnSpPr>
        <p:spPr bwMode="auto">
          <a:xfrm flipH="1" flipV="1">
            <a:off x="336905" y="2853343"/>
            <a:ext cx="1276895" cy="16669"/>
          </a:xfrm>
          <a:prstGeom prst="line">
            <a:avLst/>
          </a:prstGeom>
          <a:noFill/>
          <a:ln w="9525" cap="flat" cmpd="sng" algn="ctr">
            <a:solidFill>
              <a:srgbClr val="4F81BD">
                <a:shade val="95000"/>
                <a:satMod val="105000"/>
              </a:srgbClr>
            </a:solidFill>
            <a:prstDash val="solid"/>
          </a:ln>
          <a:effectLst/>
        </p:spPr>
      </p:cxnSp>
      <p:grpSp>
        <p:nvGrpSpPr>
          <p:cNvPr id="77" name="Gruppieren 76"/>
          <p:cNvGrpSpPr/>
          <p:nvPr/>
        </p:nvGrpSpPr>
        <p:grpSpPr>
          <a:xfrm>
            <a:off x="375403" y="4005064"/>
            <a:ext cx="2534541" cy="1541344"/>
            <a:chOff x="866082" y="4581128"/>
            <a:chExt cx="2534541" cy="1541344"/>
          </a:xfrm>
        </p:grpSpPr>
        <p:cxnSp>
          <p:nvCxnSpPr>
            <p:cNvPr id="78" name="Gerade Verbindung mit Pfeil 77"/>
            <p:cNvCxnSpPr/>
            <p:nvPr/>
          </p:nvCxnSpPr>
          <p:spPr bwMode="auto">
            <a:xfrm flipV="1">
              <a:off x="1808411" y="4581128"/>
              <a:ext cx="1592212" cy="1541344"/>
            </a:xfrm>
            <a:prstGeom prst="straightConnector1">
              <a:avLst/>
            </a:prstGeom>
            <a:noFill/>
            <a:ln w="9525" cap="flat" cmpd="sng" algn="ctr">
              <a:solidFill>
                <a:srgbClr val="4F81BD">
                  <a:shade val="95000"/>
                  <a:satMod val="105000"/>
                </a:srgbClr>
              </a:solidFill>
              <a:prstDash val="solid"/>
              <a:tailEnd type="arrow"/>
            </a:ln>
            <a:effectLst/>
          </p:spPr>
        </p:cxnSp>
        <p:cxnSp>
          <p:nvCxnSpPr>
            <p:cNvPr id="79" name="Gerade Verbindung 78"/>
            <p:cNvCxnSpPr/>
            <p:nvPr/>
          </p:nvCxnSpPr>
          <p:spPr>
            <a:xfrm>
              <a:off x="1763688" y="4941168"/>
              <a:ext cx="12576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Gerade Verbindung 79"/>
            <p:cNvCxnSpPr/>
            <p:nvPr/>
          </p:nvCxnSpPr>
          <p:spPr>
            <a:xfrm>
              <a:off x="1298130" y="5373216"/>
              <a:ext cx="12576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Gerade Verbindung 80"/>
            <p:cNvCxnSpPr/>
            <p:nvPr/>
          </p:nvCxnSpPr>
          <p:spPr>
            <a:xfrm>
              <a:off x="866082" y="5805264"/>
              <a:ext cx="1257646"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2" name="Gruppieren 81"/>
          <p:cNvGrpSpPr/>
          <p:nvPr/>
        </p:nvGrpSpPr>
        <p:grpSpPr>
          <a:xfrm>
            <a:off x="2482884" y="4005064"/>
            <a:ext cx="2534541" cy="1541344"/>
            <a:chOff x="866082" y="4581128"/>
            <a:chExt cx="2534541" cy="1541344"/>
          </a:xfrm>
        </p:grpSpPr>
        <p:cxnSp>
          <p:nvCxnSpPr>
            <p:cNvPr id="83" name="Gerade Verbindung mit Pfeil 82"/>
            <p:cNvCxnSpPr/>
            <p:nvPr/>
          </p:nvCxnSpPr>
          <p:spPr bwMode="auto">
            <a:xfrm flipV="1">
              <a:off x="1808411" y="4581128"/>
              <a:ext cx="1592212" cy="1541344"/>
            </a:xfrm>
            <a:prstGeom prst="straightConnector1">
              <a:avLst/>
            </a:prstGeom>
            <a:noFill/>
            <a:ln w="9525" cap="flat" cmpd="sng" algn="ctr">
              <a:solidFill>
                <a:srgbClr val="4F81BD">
                  <a:shade val="95000"/>
                  <a:satMod val="105000"/>
                </a:srgbClr>
              </a:solidFill>
              <a:prstDash val="solid"/>
              <a:tailEnd type="arrow"/>
            </a:ln>
            <a:effectLst/>
          </p:spPr>
        </p:cxnSp>
        <p:cxnSp>
          <p:nvCxnSpPr>
            <p:cNvPr id="84" name="Gerade Verbindung 83"/>
            <p:cNvCxnSpPr/>
            <p:nvPr/>
          </p:nvCxnSpPr>
          <p:spPr>
            <a:xfrm>
              <a:off x="1763688" y="4941168"/>
              <a:ext cx="12576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Gerade Verbindung 84"/>
            <p:cNvCxnSpPr/>
            <p:nvPr/>
          </p:nvCxnSpPr>
          <p:spPr>
            <a:xfrm>
              <a:off x="1298130" y="5373216"/>
              <a:ext cx="12576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Gerade Verbindung 85"/>
            <p:cNvCxnSpPr/>
            <p:nvPr/>
          </p:nvCxnSpPr>
          <p:spPr>
            <a:xfrm>
              <a:off x="866082" y="5805264"/>
              <a:ext cx="1257646"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7" name="Gruppieren 86"/>
          <p:cNvGrpSpPr/>
          <p:nvPr/>
        </p:nvGrpSpPr>
        <p:grpSpPr>
          <a:xfrm>
            <a:off x="4441361" y="4005064"/>
            <a:ext cx="2534541" cy="1541344"/>
            <a:chOff x="866082" y="4581128"/>
            <a:chExt cx="2534541" cy="1541344"/>
          </a:xfrm>
        </p:grpSpPr>
        <p:cxnSp>
          <p:nvCxnSpPr>
            <p:cNvPr id="88" name="Gerade Verbindung mit Pfeil 87"/>
            <p:cNvCxnSpPr/>
            <p:nvPr/>
          </p:nvCxnSpPr>
          <p:spPr bwMode="auto">
            <a:xfrm flipV="1">
              <a:off x="1808411" y="4581128"/>
              <a:ext cx="1592212" cy="1541344"/>
            </a:xfrm>
            <a:prstGeom prst="straightConnector1">
              <a:avLst/>
            </a:prstGeom>
            <a:noFill/>
            <a:ln w="9525" cap="flat" cmpd="sng" algn="ctr">
              <a:solidFill>
                <a:srgbClr val="4F81BD">
                  <a:shade val="95000"/>
                  <a:satMod val="105000"/>
                </a:srgbClr>
              </a:solidFill>
              <a:prstDash val="solid"/>
              <a:tailEnd type="arrow"/>
            </a:ln>
            <a:effectLst/>
          </p:spPr>
        </p:cxnSp>
        <p:cxnSp>
          <p:nvCxnSpPr>
            <p:cNvPr id="89" name="Gerade Verbindung 88"/>
            <p:cNvCxnSpPr/>
            <p:nvPr/>
          </p:nvCxnSpPr>
          <p:spPr>
            <a:xfrm>
              <a:off x="1763688" y="4941168"/>
              <a:ext cx="12576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Gerade Verbindung 89"/>
            <p:cNvCxnSpPr/>
            <p:nvPr/>
          </p:nvCxnSpPr>
          <p:spPr>
            <a:xfrm>
              <a:off x="1298130" y="5373216"/>
              <a:ext cx="12576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Gerade Verbindung 90"/>
            <p:cNvCxnSpPr/>
            <p:nvPr/>
          </p:nvCxnSpPr>
          <p:spPr>
            <a:xfrm>
              <a:off x="866082" y="5805264"/>
              <a:ext cx="1257646"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Schritt 8: Messung</a:t>
            </a:r>
            <a:endParaRPr lang="de-DE" dirty="0"/>
          </a:p>
        </p:txBody>
      </p:sp>
      <p:sp>
        <p:nvSpPr>
          <p:cNvPr id="4" name="Foliennummernplatzhalter 3"/>
          <p:cNvSpPr>
            <a:spLocks noGrp="1"/>
          </p:cNvSpPr>
          <p:nvPr>
            <p:ph type="sldNum" sz="quarter" idx="10"/>
          </p:nvPr>
        </p:nvSpPr>
        <p:spPr/>
        <p:txBody>
          <a:bodyPr/>
          <a:lstStyle/>
          <a:p>
            <a:fld id="{1B081D84-7461-4751-B538-5E930955CB74}" type="slidenum">
              <a:rPr lang="de-CH" smtClean="0"/>
              <a:pPr/>
              <a:t>63</a:t>
            </a:fld>
            <a:endParaRPr lang="de-CH">
              <a:latin typeface="Lucida Sans Unicode"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836712"/>
            <a:ext cx="2842697" cy="703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1340768"/>
            <a:ext cx="770193" cy="635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hteck 6"/>
          <p:cNvSpPr/>
          <p:nvPr/>
        </p:nvSpPr>
        <p:spPr>
          <a:xfrm>
            <a:off x="899592" y="1556792"/>
            <a:ext cx="1715534" cy="276999"/>
          </a:xfrm>
          <a:prstGeom prst="rect">
            <a:avLst/>
          </a:prstGeom>
        </p:spPr>
        <p:txBody>
          <a:bodyPr wrap="none">
            <a:spAutoFit/>
          </a:bodyPr>
          <a:lstStyle/>
          <a:p>
            <a:r>
              <a:rPr lang="de-CH" sz="1200" dirty="0" smtClean="0">
                <a:latin typeface="+mj-lt"/>
              </a:rPr>
              <a:t>Anschauungsbeispiele</a:t>
            </a:r>
          </a:p>
        </p:txBody>
      </p:sp>
      <p:graphicFrame>
        <p:nvGraphicFramePr>
          <p:cNvPr id="8" name="Tabelle 7"/>
          <p:cNvGraphicFramePr>
            <a:graphicFrameLocks noGrp="1"/>
          </p:cNvGraphicFramePr>
          <p:nvPr>
            <p:extLst>
              <p:ext uri="{D42A27DB-BD31-4B8C-83A1-F6EECF244321}">
                <p14:modId xmlns:p14="http://schemas.microsoft.com/office/powerpoint/2010/main" val="3963601413"/>
              </p:ext>
            </p:extLst>
          </p:nvPr>
        </p:nvGraphicFramePr>
        <p:xfrm>
          <a:off x="1907704" y="1988840"/>
          <a:ext cx="7128792" cy="4762870"/>
        </p:xfrm>
        <a:graphic>
          <a:graphicData uri="http://schemas.openxmlformats.org/drawingml/2006/table">
            <a:tbl>
              <a:tblPr firstRow="1" firstCol="1" lastRow="1" lastCol="1" bandRow="1" bandCol="1"/>
              <a:tblGrid>
                <a:gridCol w="4536504"/>
                <a:gridCol w="432048"/>
                <a:gridCol w="216024"/>
                <a:gridCol w="288032"/>
                <a:gridCol w="288032"/>
                <a:gridCol w="288032"/>
                <a:gridCol w="288032"/>
                <a:gridCol w="360040"/>
                <a:gridCol w="432048"/>
              </a:tblGrid>
              <a:tr h="486160">
                <a:tc>
                  <a:txBody>
                    <a:bodyPr/>
                    <a:lstStyle/>
                    <a:p>
                      <a:pPr algn="l">
                        <a:lnSpc>
                          <a:spcPts val="1275"/>
                        </a:lnSpc>
                        <a:spcAft>
                          <a:spcPts val="0"/>
                        </a:spcAft>
                      </a:pPr>
                      <a:r>
                        <a:rPr lang="de-CH" sz="1000" spc="20" dirty="0" smtClean="0">
                          <a:effectLst/>
                          <a:latin typeface="+mj-lt"/>
                          <a:ea typeface="Times New Roman"/>
                          <a:cs typeface="Times New Roman"/>
                        </a:rPr>
                        <a:t>Hinweis:</a:t>
                      </a:r>
                      <a:r>
                        <a:rPr lang="de-CH" sz="1000" spc="20" baseline="0" dirty="0" smtClean="0">
                          <a:effectLst/>
                          <a:latin typeface="+mj-lt"/>
                          <a:ea typeface="Times New Roman"/>
                          <a:cs typeface="Times New Roman"/>
                        </a:rPr>
                        <a:t> Bitte beziehen Sie sich bei der Beantwortung der Fragen auf ein bestimmtes Kundenerlebnis (z.B. Ihren letzten Besuch bei der Mercedes-Benz Automobil-Ausstellung Luzern) und notieren Sie hier, um welches es sich handelt: ______________________________________________________</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700" spc="20" dirty="0">
                          <a:effectLst/>
                          <a:latin typeface="+mj-lt"/>
                          <a:ea typeface="Times New Roman"/>
                          <a:cs typeface="Times New Roman"/>
                        </a:rPr>
                        <a:t>Trifft gar nicht zu</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700" spc="20">
                          <a:effectLst/>
                          <a:latin typeface="+mj-lt"/>
                          <a:ea typeface="Times New Roman"/>
                          <a:cs typeface="Times New Roman"/>
                        </a:rPr>
                        <a:t> </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700" spc="20">
                          <a:effectLst/>
                          <a:latin typeface="+mj-lt"/>
                          <a:ea typeface="Times New Roman"/>
                          <a:cs typeface="Times New Roman"/>
                        </a:rPr>
                        <a:t> </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700" spc="20">
                          <a:effectLst/>
                          <a:latin typeface="+mj-lt"/>
                          <a:ea typeface="Times New Roman"/>
                          <a:cs typeface="Times New Roman"/>
                        </a:rPr>
                        <a:t> </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700" spc="20">
                          <a:effectLst/>
                          <a:latin typeface="+mj-lt"/>
                          <a:ea typeface="Times New Roman"/>
                          <a:cs typeface="Times New Roman"/>
                        </a:rPr>
                        <a:t> </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700" spc="20">
                          <a:effectLst/>
                          <a:latin typeface="+mj-lt"/>
                          <a:ea typeface="Times New Roman"/>
                          <a:cs typeface="Times New Roman"/>
                        </a:rPr>
                        <a:t> </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700" spc="20">
                          <a:effectLst/>
                          <a:latin typeface="+mj-lt"/>
                          <a:ea typeface="Times New Roman"/>
                          <a:cs typeface="Times New Roman"/>
                        </a:rPr>
                        <a:t>Trifft </a:t>
                      </a:r>
                      <a:endParaRPr lang="de-CH" sz="1000" spc="20">
                        <a:effectLst/>
                        <a:latin typeface="+mj-lt"/>
                        <a:ea typeface="Times New Roman"/>
                        <a:cs typeface="Times New Roman"/>
                      </a:endParaRPr>
                    </a:p>
                    <a:p>
                      <a:pPr algn="ctr">
                        <a:lnSpc>
                          <a:spcPts val="1275"/>
                        </a:lnSpc>
                        <a:spcAft>
                          <a:spcPts val="0"/>
                        </a:spcAft>
                      </a:pPr>
                      <a:r>
                        <a:rPr lang="de-CH" sz="700" spc="20">
                          <a:effectLst/>
                          <a:latin typeface="+mj-lt"/>
                          <a:ea typeface="Times New Roman"/>
                          <a:cs typeface="Times New Roman"/>
                        </a:rPr>
                        <a:t>sehr zu</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700" spc="20" dirty="0">
                          <a:effectLst/>
                          <a:latin typeface="+mj-lt"/>
                          <a:ea typeface="Times New Roman"/>
                          <a:cs typeface="Times New Roman"/>
                        </a:rPr>
                        <a:t>Nicht relevant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021">
                <a:tc>
                  <a:txBody>
                    <a:bodyPr/>
                    <a:lstStyle/>
                    <a:p>
                      <a:pPr algn="l">
                        <a:lnSpc>
                          <a:spcPts val="1275"/>
                        </a:lnSpc>
                        <a:spcAft>
                          <a:spcPts val="0"/>
                        </a:spcAft>
                      </a:pPr>
                      <a:r>
                        <a:rPr lang="de-CH" sz="1000" spc="20" dirty="0" smtClean="0">
                          <a:effectLst/>
                          <a:latin typeface="+mj-lt"/>
                          <a:ea typeface="Times New Roman"/>
                          <a:cs typeface="Times New Roman"/>
                        </a:rPr>
                        <a:t>1. Mercedes</a:t>
                      </a:r>
                      <a:r>
                        <a:rPr lang="de-CH" sz="1000" spc="20" baseline="0" dirty="0" smtClean="0">
                          <a:effectLst/>
                          <a:latin typeface="+mj-lt"/>
                          <a:ea typeface="Times New Roman"/>
                          <a:cs typeface="Times New Roman"/>
                        </a:rPr>
                        <a:t> zu besuchen fällt leicht und macht Spass.</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021">
                <a:tc>
                  <a:txBody>
                    <a:bodyPr/>
                    <a:lstStyle/>
                    <a:p>
                      <a:pPr algn="l">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021">
                <a:tc>
                  <a:txBody>
                    <a:bodyPr/>
                    <a:lstStyle/>
                    <a:p>
                      <a:pPr marL="0" marR="0" indent="0" algn="l" defTabSz="914400" rtl="0" eaLnBrk="1" fontAlgn="auto" latinLnBrk="0" hangingPunct="1">
                        <a:lnSpc>
                          <a:spcPts val="1275"/>
                        </a:lnSpc>
                        <a:spcBef>
                          <a:spcPts val="0"/>
                        </a:spcBef>
                        <a:spcAft>
                          <a:spcPts val="0"/>
                        </a:spcAft>
                        <a:buClrTx/>
                        <a:buSzTx/>
                        <a:buFontTx/>
                        <a:buNone/>
                        <a:tabLst/>
                        <a:defRPr/>
                      </a:pPr>
                      <a:endParaRPr lang="de-CH" sz="1000" spc="20" dirty="0" smtClean="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021">
                <a:tc>
                  <a:txBody>
                    <a:bodyPr/>
                    <a:lstStyle/>
                    <a:p>
                      <a:pPr algn="l">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93">
                <a:tc>
                  <a:txBody>
                    <a:bodyPr/>
                    <a:lstStyle/>
                    <a:p>
                      <a:pPr algn="l">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639">
                <a:tc>
                  <a:txBody>
                    <a:bodyPr/>
                    <a:lstStyle/>
                    <a:p>
                      <a:pPr marL="0" marR="0" indent="0" algn="l" defTabSz="914400" rtl="0" eaLnBrk="1" fontAlgn="auto" latinLnBrk="0" hangingPunct="1">
                        <a:lnSpc>
                          <a:spcPts val="1275"/>
                        </a:lnSpc>
                        <a:spcBef>
                          <a:spcPts val="0"/>
                        </a:spcBef>
                        <a:spcAft>
                          <a:spcPts val="0"/>
                        </a:spcAft>
                        <a:buClrTx/>
                        <a:buSzTx/>
                        <a:buFontTx/>
                        <a:buNone/>
                        <a:tabLst/>
                        <a:defRPr/>
                      </a:pPr>
                      <a:r>
                        <a:rPr lang="de-CH" sz="1000" spc="20" dirty="0" smtClean="0">
                          <a:effectLst/>
                          <a:latin typeface="+mj-lt"/>
                          <a:ea typeface="Times New Roman"/>
                          <a:cs typeface="Times New Roman"/>
                        </a:rPr>
                        <a:t>1.1</a:t>
                      </a:r>
                      <a:r>
                        <a:rPr lang="de-CH" sz="1000" spc="20" baseline="0" dirty="0" smtClean="0">
                          <a:effectLst/>
                          <a:latin typeface="+mj-lt"/>
                          <a:ea typeface="Times New Roman"/>
                          <a:cs typeface="Times New Roman"/>
                        </a:rPr>
                        <a:t> </a:t>
                      </a:r>
                      <a:r>
                        <a:rPr lang="de-CH" sz="1000" spc="20" dirty="0" smtClean="0">
                          <a:effectLst/>
                          <a:latin typeface="+mj-lt"/>
                          <a:ea typeface="Times New Roman"/>
                          <a:cs typeface="Times New Roman"/>
                        </a:rPr>
                        <a:t>Die Räumlichkeiten</a:t>
                      </a:r>
                      <a:r>
                        <a:rPr lang="de-CH" sz="1000" spc="20" baseline="0" dirty="0" smtClean="0">
                          <a:effectLst/>
                          <a:latin typeface="+mj-lt"/>
                          <a:ea typeface="Times New Roman"/>
                          <a:cs typeface="Times New Roman"/>
                        </a:rPr>
                        <a:t> waren hell und offen.</a:t>
                      </a:r>
                      <a:endParaRPr lang="de-CH" sz="1000" spc="20" dirty="0" smtClean="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021">
                <a:tc>
                  <a:txBody>
                    <a:bodyPr/>
                    <a:lstStyle/>
                    <a:p>
                      <a:pPr algn="l">
                        <a:lnSpc>
                          <a:spcPts val="1275"/>
                        </a:lnSpc>
                        <a:spcAft>
                          <a:spcPts val="0"/>
                        </a:spcAft>
                      </a:pPr>
                      <a:r>
                        <a:rPr lang="de-CH" sz="1000" spc="20" dirty="0" smtClean="0">
                          <a:effectLst/>
                          <a:latin typeface="+mj-lt"/>
                          <a:ea typeface="Times New Roman"/>
                          <a:cs typeface="Times New Roman"/>
                        </a:rPr>
                        <a:t>1.2 Die Begrüssung war sympathisch</a:t>
                      </a:r>
                      <a:r>
                        <a:rPr lang="de-CH" sz="1000" spc="20" baseline="0" dirty="0" smtClean="0">
                          <a:effectLst/>
                          <a:latin typeface="+mj-lt"/>
                          <a:ea typeface="Times New Roman"/>
                          <a:cs typeface="Times New Roman"/>
                        </a:rPr>
                        <a:t>/charmant. </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021">
                <a:tc>
                  <a:txBody>
                    <a:bodyPr/>
                    <a:lstStyle/>
                    <a:p>
                      <a:pPr algn="l">
                        <a:lnSpc>
                          <a:spcPts val="1275"/>
                        </a:lnSpc>
                        <a:spcAft>
                          <a:spcPts val="0"/>
                        </a:spcAft>
                      </a:pPr>
                      <a:r>
                        <a:rPr lang="de-CH" sz="1000" spc="20" dirty="0" smtClean="0">
                          <a:effectLst/>
                          <a:latin typeface="+mj-lt"/>
                          <a:ea typeface="Times New Roman"/>
                          <a:cs typeface="Times New Roman"/>
                        </a:rPr>
                        <a:t>1.3 Die Kundenecke hat zum lockeren Gespräch</a:t>
                      </a:r>
                      <a:r>
                        <a:rPr lang="de-CH" sz="1000" spc="20" baseline="0" dirty="0" smtClean="0">
                          <a:effectLst/>
                          <a:latin typeface="+mj-lt"/>
                          <a:ea typeface="Times New Roman"/>
                          <a:cs typeface="Times New Roman"/>
                        </a:rPr>
                        <a:t> angeregt.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802">
                <a:tc>
                  <a:txBody>
                    <a:bodyPr/>
                    <a:lstStyle/>
                    <a:p>
                      <a:pPr algn="l">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4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CH" sz="1000" spc="20" dirty="0" smtClean="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021">
                <a:tc>
                  <a:txBody>
                    <a:bodyPr/>
                    <a:lstStyle/>
                    <a:p>
                      <a:pPr algn="l">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021">
                <a:tc>
                  <a:txBody>
                    <a:bodyPr/>
                    <a:lstStyle/>
                    <a:p>
                      <a:endParaRPr lang="de-CH" dirty="0">
                        <a:latin typeface="+mj-lt"/>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817">
                <a:tc>
                  <a:txBody>
                    <a:bodyPr/>
                    <a:lstStyle/>
                    <a:p>
                      <a:pPr algn="l">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021">
                <a:tc>
                  <a:txBody>
                    <a:bodyPr/>
                    <a:lstStyle/>
                    <a:p>
                      <a:pPr algn="l">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464">
                <a:tc>
                  <a:txBody>
                    <a:bodyPr/>
                    <a:lstStyle/>
                    <a:p>
                      <a:pPr algn="l">
                        <a:lnSpc>
                          <a:spcPts val="1275"/>
                        </a:lnSpc>
                        <a:spcAft>
                          <a:spcPts val="0"/>
                        </a:spcAft>
                      </a:pPr>
                      <a:r>
                        <a:rPr lang="de-CH" sz="1000" spc="20" dirty="0" smtClean="0">
                          <a:effectLst/>
                          <a:latin typeface="+mj-lt"/>
                          <a:ea typeface="Times New Roman"/>
                          <a:cs typeface="Times New Roman"/>
                        </a:rPr>
                        <a:t>Ich bin insgesamt zufrieden mit dem betrachteten Serviceerlebnis.</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919">
                <a:tc>
                  <a:txBody>
                    <a:bodyPr/>
                    <a:lstStyle/>
                    <a:p>
                      <a:pPr algn="l">
                        <a:lnSpc>
                          <a:spcPts val="1275"/>
                        </a:lnSpc>
                        <a:spcAft>
                          <a:spcPts val="0"/>
                        </a:spcAft>
                      </a:pPr>
                      <a:r>
                        <a:rPr lang="de-CH" sz="1000" spc="20" dirty="0" smtClean="0">
                          <a:effectLst/>
                          <a:latin typeface="+mj-lt"/>
                          <a:ea typeface="Times New Roman"/>
                          <a:cs typeface="Times New Roman"/>
                        </a:rPr>
                        <a:t>Wenn ich die betrachtete Leistung wieder beziehen würde, würde ich sie wieder bei dem Unternehmen beziehen.</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701">
                <a:tc>
                  <a:txBody>
                    <a:bodyPr/>
                    <a:lstStyle/>
                    <a:p>
                      <a:pPr algn="l">
                        <a:lnSpc>
                          <a:spcPts val="1275"/>
                        </a:lnSpc>
                        <a:spcAft>
                          <a:spcPts val="0"/>
                        </a:spcAft>
                      </a:pPr>
                      <a:r>
                        <a:rPr lang="de-CH" sz="1000" spc="20" dirty="0" smtClean="0">
                          <a:effectLst/>
                          <a:latin typeface="+mj-lt"/>
                          <a:ea typeface="Times New Roman"/>
                          <a:cs typeface="Times New Roman"/>
                        </a:rPr>
                        <a:t>Ich würde das Unternehmen weiterempfehlen.</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Geschweifte Klammer links 8"/>
          <p:cNvSpPr/>
          <p:nvPr/>
        </p:nvSpPr>
        <p:spPr>
          <a:xfrm>
            <a:off x="1763688" y="2636912"/>
            <a:ext cx="108012" cy="648072"/>
          </a:xfrm>
          <a:prstGeom prst="leftBrace">
            <a:avLst>
              <a:gd name="adj1" fmla="val 38719"/>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1" name="Textfeld 10"/>
          <p:cNvSpPr txBox="1"/>
          <p:nvPr/>
        </p:nvSpPr>
        <p:spPr>
          <a:xfrm>
            <a:off x="0" y="2420888"/>
            <a:ext cx="1763688" cy="93871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dirty="0" smtClean="0"/>
              <a:t>I. </a:t>
            </a:r>
            <a:r>
              <a:rPr lang="en-GB" sz="1100" dirty="0" err="1" smtClean="0"/>
              <a:t>Kundenleitwert</a:t>
            </a:r>
            <a:endParaRPr lang="en-GB" sz="1100" dirty="0" smtClean="0"/>
          </a:p>
          <a:p>
            <a:pPr marL="228600" indent="-228600">
              <a:buAutoNum type="arabicPeriod"/>
            </a:pPr>
            <a:r>
              <a:rPr lang="en-GB" sz="1100" dirty="0" err="1" smtClean="0"/>
              <a:t>Durch</a:t>
            </a:r>
            <a:r>
              <a:rPr lang="en-GB" sz="1100" dirty="0" smtClean="0"/>
              <a:t> </a:t>
            </a:r>
            <a:r>
              <a:rPr lang="en-GB" sz="1100" dirty="0" err="1" smtClean="0"/>
              <a:t>offenes</a:t>
            </a:r>
            <a:r>
              <a:rPr lang="en-GB" sz="1100" dirty="0" smtClean="0"/>
              <a:t> </a:t>
            </a:r>
            <a:r>
              <a:rPr lang="en-GB" sz="1100" dirty="0" err="1" smtClean="0"/>
              <a:t>Ambiente</a:t>
            </a:r>
            <a:r>
              <a:rPr lang="en-GB" sz="1100" dirty="0" smtClean="0"/>
              <a:t> </a:t>
            </a:r>
            <a:r>
              <a:rPr lang="en-GB" sz="1100" dirty="0" err="1" smtClean="0"/>
              <a:t>Schwellenängste</a:t>
            </a:r>
            <a:r>
              <a:rPr lang="en-GB" sz="1100" dirty="0" smtClean="0"/>
              <a:t> </a:t>
            </a:r>
            <a:r>
              <a:rPr lang="en-GB" sz="1100" dirty="0" err="1" smtClean="0"/>
              <a:t>eliminieren</a:t>
            </a:r>
            <a:endParaRPr lang="en-GB" sz="1100" dirty="0" smtClean="0"/>
          </a:p>
        </p:txBody>
      </p:sp>
      <p:sp>
        <p:nvSpPr>
          <p:cNvPr id="12" name="Textfeld 11"/>
          <p:cNvSpPr txBox="1"/>
          <p:nvPr/>
        </p:nvSpPr>
        <p:spPr>
          <a:xfrm>
            <a:off x="0" y="3861048"/>
            <a:ext cx="1763688" cy="127727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dirty="0" smtClean="0"/>
              <a:t>II. </a:t>
            </a:r>
            <a:r>
              <a:rPr lang="en-GB" sz="1100" dirty="0" err="1" smtClean="0"/>
              <a:t>Wirkungsbezie-hungen</a:t>
            </a:r>
            <a:r>
              <a:rPr lang="en-GB" sz="1100" dirty="0" smtClean="0"/>
              <a:t> </a:t>
            </a:r>
            <a:r>
              <a:rPr lang="en-GB" sz="1100" dirty="0" err="1" smtClean="0"/>
              <a:t>der</a:t>
            </a:r>
            <a:r>
              <a:rPr lang="en-GB" sz="1100" dirty="0" smtClean="0"/>
              <a:t> Fishbone- </a:t>
            </a:r>
            <a:r>
              <a:rPr lang="en-GB" sz="1100" dirty="0" err="1" smtClean="0"/>
              <a:t>Diagramme</a:t>
            </a:r>
            <a:r>
              <a:rPr lang="en-GB" sz="1100" dirty="0" smtClean="0"/>
              <a:t>:</a:t>
            </a:r>
          </a:p>
          <a:p>
            <a:r>
              <a:rPr lang="en-GB" sz="1100" dirty="0" smtClean="0"/>
              <a:t>1.1–1.3 </a:t>
            </a:r>
            <a:r>
              <a:rPr lang="en-GB" sz="1100" dirty="0" err="1" smtClean="0"/>
              <a:t>Durch</a:t>
            </a:r>
            <a:r>
              <a:rPr lang="en-GB" sz="1100" dirty="0" smtClean="0"/>
              <a:t> </a:t>
            </a:r>
            <a:r>
              <a:rPr lang="en-GB" sz="1100" dirty="0" err="1" smtClean="0"/>
              <a:t>offenes</a:t>
            </a:r>
            <a:r>
              <a:rPr lang="en-GB" sz="1100" dirty="0" smtClean="0"/>
              <a:t> </a:t>
            </a:r>
            <a:r>
              <a:rPr lang="en-GB" sz="1100" dirty="0" err="1" smtClean="0"/>
              <a:t>Ambiente</a:t>
            </a:r>
            <a:r>
              <a:rPr lang="en-GB" sz="1100" dirty="0" smtClean="0"/>
              <a:t> </a:t>
            </a:r>
            <a:r>
              <a:rPr lang="en-GB" sz="1100" dirty="0" err="1" smtClean="0"/>
              <a:t>Schwellenängste</a:t>
            </a:r>
            <a:r>
              <a:rPr lang="en-GB" sz="1100" dirty="0" smtClean="0"/>
              <a:t> </a:t>
            </a:r>
            <a:r>
              <a:rPr lang="en-GB" sz="1100" dirty="0" err="1" smtClean="0"/>
              <a:t>eliminieren</a:t>
            </a:r>
            <a:endParaRPr lang="en-GB" sz="1100" dirty="0"/>
          </a:p>
        </p:txBody>
      </p:sp>
      <p:sp>
        <p:nvSpPr>
          <p:cNvPr id="13" name="Textfeld 12"/>
          <p:cNvSpPr txBox="1"/>
          <p:nvPr/>
        </p:nvSpPr>
        <p:spPr>
          <a:xfrm>
            <a:off x="0" y="5877272"/>
            <a:ext cx="1763688" cy="6001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tabLst>
                <a:tab pos="266700" algn="l"/>
              </a:tabLst>
            </a:pPr>
            <a:r>
              <a:rPr lang="en-GB" sz="1100" dirty="0" smtClean="0"/>
              <a:t>III.	</a:t>
            </a:r>
            <a:r>
              <a:rPr lang="en-GB" sz="1100" dirty="0" err="1" smtClean="0"/>
              <a:t>Zufriedenheit</a:t>
            </a:r>
            <a:r>
              <a:rPr lang="en-GB" sz="1100" dirty="0" smtClean="0"/>
              <a:t>, 	</a:t>
            </a:r>
            <a:r>
              <a:rPr lang="en-GB" sz="1100" dirty="0" err="1" smtClean="0"/>
              <a:t>Wiederkauf</a:t>
            </a:r>
            <a:r>
              <a:rPr lang="en-GB" sz="1100" dirty="0" smtClean="0"/>
              <a:t>, 	</a:t>
            </a:r>
            <a:r>
              <a:rPr lang="en-GB" sz="1100" dirty="0" err="1" smtClean="0"/>
              <a:t>Weiterempfehlung</a:t>
            </a:r>
            <a:endParaRPr lang="en-GB" sz="1100" dirty="0"/>
          </a:p>
        </p:txBody>
      </p:sp>
      <p:sp>
        <p:nvSpPr>
          <p:cNvPr id="14" name="Geschweifte Klammer links 13"/>
          <p:cNvSpPr/>
          <p:nvPr/>
        </p:nvSpPr>
        <p:spPr>
          <a:xfrm>
            <a:off x="1763688" y="5805264"/>
            <a:ext cx="108012" cy="936000"/>
          </a:xfrm>
          <a:prstGeom prst="leftBrace">
            <a:avLst>
              <a:gd name="adj1" fmla="val 38719"/>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5" name="Geschweifte Klammer links 14"/>
          <p:cNvSpPr/>
          <p:nvPr/>
        </p:nvSpPr>
        <p:spPr>
          <a:xfrm>
            <a:off x="1763688" y="3717032"/>
            <a:ext cx="108012" cy="1584176"/>
          </a:xfrm>
          <a:prstGeom prst="leftBrace">
            <a:avLst>
              <a:gd name="adj1" fmla="val 38719"/>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Schritt 2: Zielgruppe und -prozesse</a:t>
            </a:r>
            <a:endParaRPr lang="de-DE" dirty="0"/>
          </a:p>
        </p:txBody>
      </p:sp>
      <p:sp>
        <p:nvSpPr>
          <p:cNvPr id="4" name="Foliennummernplatzhalter 3"/>
          <p:cNvSpPr>
            <a:spLocks noGrp="1"/>
          </p:cNvSpPr>
          <p:nvPr>
            <p:ph type="sldNum" sz="quarter" idx="10"/>
          </p:nvPr>
        </p:nvSpPr>
        <p:spPr/>
        <p:txBody>
          <a:bodyPr/>
          <a:lstStyle/>
          <a:p>
            <a:fld id="{1B081D84-7461-4751-B538-5E930955CB74}" type="slidenum">
              <a:rPr lang="de-CH" smtClean="0"/>
              <a:pPr/>
              <a:t>64</a:t>
            </a:fld>
            <a:endParaRPr lang="de-CH">
              <a:latin typeface="Lucida Sans Unicode"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836712"/>
            <a:ext cx="2469042" cy="738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6"/>
          <p:cNvSpPr>
            <a:spLocks noChangeArrowheads="1"/>
          </p:cNvSpPr>
          <p:nvPr/>
        </p:nvSpPr>
        <p:spPr bwMode="auto">
          <a:xfrm>
            <a:off x="251520" y="1700808"/>
            <a:ext cx="8712968" cy="792088"/>
          </a:xfrm>
          <a:prstGeom prst="rect">
            <a:avLst/>
          </a:prstGeom>
          <a:noFill/>
          <a:ln w="9525">
            <a:solidFill>
              <a:srgbClr val="0065A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dirty="0"/>
          </a:p>
        </p:txBody>
      </p:sp>
      <p:sp>
        <p:nvSpPr>
          <p:cNvPr id="7" name="Rectangle 7"/>
          <p:cNvSpPr>
            <a:spLocks noChangeArrowheads="1"/>
          </p:cNvSpPr>
          <p:nvPr/>
        </p:nvSpPr>
        <p:spPr bwMode="auto">
          <a:xfrm>
            <a:off x="251520" y="1700808"/>
            <a:ext cx="165782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sz="1200" dirty="0" smtClean="0">
                <a:solidFill>
                  <a:srgbClr val="0065A6"/>
                </a:solidFill>
                <a:latin typeface="+mj-lt"/>
              </a:rPr>
              <a:t>Zielgruppe/Zielkunde:</a:t>
            </a:r>
          </a:p>
          <a:p>
            <a:r>
              <a:rPr lang="de-CH" sz="1200" dirty="0" smtClean="0">
                <a:latin typeface="+mj-lt"/>
              </a:rPr>
              <a:t>Geschäftsreisende</a:t>
            </a:r>
            <a:endParaRPr lang="de-CH" sz="1200" dirty="0">
              <a:solidFill>
                <a:srgbClr val="E12F21"/>
              </a:solidFill>
              <a:latin typeface="+mj-lt"/>
            </a:endParaRPr>
          </a:p>
        </p:txBody>
      </p:sp>
      <p:sp>
        <p:nvSpPr>
          <p:cNvPr id="8" name="Rectangle 9"/>
          <p:cNvSpPr>
            <a:spLocks noChangeArrowheads="1"/>
          </p:cNvSpPr>
          <p:nvPr/>
        </p:nvSpPr>
        <p:spPr bwMode="auto">
          <a:xfrm>
            <a:off x="257870" y="3717032"/>
            <a:ext cx="8706618" cy="1008112"/>
          </a:xfrm>
          <a:prstGeom prst="rect">
            <a:avLst/>
          </a:prstGeom>
          <a:noFill/>
          <a:ln w="9525">
            <a:solidFill>
              <a:srgbClr val="0065A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dirty="0"/>
          </a:p>
        </p:txBody>
      </p:sp>
      <p:sp>
        <p:nvSpPr>
          <p:cNvPr id="9" name="Rectangle 10"/>
          <p:cNvSpPr>
            <a:spLocks noChangeArrowheads="1"/>
          </p:cNvSpPr>
          <p:nvPr/>
        </p:nvSpPr>
        <p:spPr bwMode="auto">
          <a:xfrm>
            <a:off x="260240" y="3739238"/>
            <a:ext cx="500169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sz="1200" dirty="0" smtClean="0">
                <a:solidFill>
                  <a:srgbClr val="0065A6"/>
                </a:solidFill>
                <a:latin typeface="+mj-lt"/>
              </a:rPr>
              <a:t>Erwartungen, Bedürfnisse und Motive der Kundengruppe / des Kunden</a:t>
            </a:r>
          </a:p>
          <a:p>
            <a:r>
              <a:rPr lang="de-CH" sz="1200" dirty="0" smtClean="0">
                <a:latin typeface="+mj-lt"/>
              </a:rPr>
              <a:t>Bedürfnis nach Freiheit und Unabhängigkeit</a:t>
            </a:r>
          </a:p>
        </p:txBody>
      </p:sp>
      <p:sp>
        <p:nvSpPr>
          <p:cNvPr id="10" name="Rectangle 6"/>
          <p:cNvSpPr>
            <a:spLocks noChangeArrowheads="1"/>
          </p:cNvSpPr>
          <p:nvPr/>
        </p:nvSpPr>
        <p:spPr bwMode="auto">
          <a:xfrm>
            <a:off x="258366" y="2564904"/>
            <a:ext cx="8706122" cy="1081410"/>
          </a:xfrm>
          <a:prstGeom prst="rect">
            <a:avLst/>
          </a:prstGeom>
          <a:noFill/>
          <a:ln w="9525">
            <a:solidFill>
              <a:srgbClr val="0065A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dirty="0"/>
          </a:p>
        </p:txBody>
      </p:sp>
      <p:sp>
        <p:nvSpPr>
          <p:cNvPr id="11" name="Rectangle 10"/>
          <p:cNvSpPr>
            <a:spLocks noChangeArrowheads="1"/>
          </p:cNvSpPr>
          <p:nvPr/>
        </p:nvSpPr>
        <p:spPr bwMode="auto">
          <a:xfrm>
            <a:off x="258366" y="2566194"/>
            <a:ext cx="820206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CH" sz="1200" dirty="0" smtClean="0">
                <a:solidFill>
                  <a:srgbClr val="0065A6"/>
                </a:solidFill>
                <a:latin typeface="+mj-lt"/>
              </a:rPr>
              <a:t>Typische Merkmale der Kundengruppen / des Kunden</a:t>
            </a:r>
          </a:p>
          <a:p>
            <a:r>
              <a:rPr lang="de-CH" sz="1200" dirty="0" smtClean="0">
                <a:latin typeface="+mj-lt"/>
              </a:rPr>
              <a:t>Mittleres bis fortgeschrittenes Alter, mittleres bis Topmanagement, vorwiegend männlich, in einer Partnerschaft</a:t>
            </a:r>
            <a:endParaRPr lang="de-CH" sz="1200" dirty="0">
              <a:latin typeface="+mj-lt"/>
            </a:endParaRPr>
          </a:p>
        </p:txBody>
      </p:sp>
      <p:sp>
        <p:nvSpPr>
          <p:cNvPr id="12" name="Rectangle 9"/>
          <p:cNvSpPr>
            <a:spLocks noChangeArrowheads="1"/>
          </p:cNvSpPr>
          <p:nvPr/>
        </p:nvSpPr>
        <p:spPr bwMode="auto">
          <a:xfrm>
            <a:off x="251520" y="4797152"/>
            <a:ext cx="8712968" cy="1440160"/>
          </a:xfrm>
          <a:prstGeom prst="rect">
            <a:avLst/>
          </a:prstGeom>
          <a:noFill/>
          <a:ln w="9525">
            <a:solidFill>
              <a:srgbClr val="0065A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dirty="0"/>
          </a:p>
        </p:txBody>
      </p:sp>
      <p:sp>
        <p:nvSpPr>
          <p:cNvPr id="13" name="Rectangle 10"/>
          <p:cNvSpPr>
            <a:spLocks noChangeArrowheads="1"/>
          </p:cNvSpPr>
          <p:nvPr/>
        </p:nvSpPr>
        <p:spPr bwMode="auto">
          <a:xfrm>
            <a:off x="251520" y="4797152"/>
            <a:ext cx="864096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CH" sz="1200" dirty="0" smtClean="0">
                <a:solidFill>
                  <a:srgbClr val="0065A6"/>
                </a:solidFill>
                <a:latin typeface="+mj-lt"/>
              </a:rPr>
              <a:t>Prozess:</a:t>
            </a:r>
          </a:p>
          <a:p>
            <a:r>
              <a:rPr lang="de-CH" sz="1200" dirty="0" smtClean="0">
                <a:latin typeface="+mj-lt"/>
              </a:rPr>
              <a:t>Aufenthalt während Geschäftsreise:</a:t>
            </a:r>
          </a:p>
          <a:p>
            <a:pPr lvl="0"/>
            <a:r>
              <a:rPr lang="de-CH" sz="1200" dirty="0">
                <a:latin typeface="+mj-lt"/>
              </a:rPr>
              <a:t>Vor dem </a:t>
            </a:r>
            <a:r>
              <a:rPr lang="de-CH" sz="1200" dirty="0" smtClean="0">
                <a:latin typeface="+mj-lt"/>
              </a:rPr>
              <a:t>Aufenthalt und Anreise – Begrüssung und Aufenthalt – Verabschiedung und nach dem Aufenthalt</a:t>
            </a:r>
            <a:endParaRPr lang="de-CH" sz="1200" dirty="0">
              <a:latin typeface="+mj-lt"/>
            </a:endParaRPr>
          </a:p>
          <a:p>
            <a:endParaRPr lang="de-CH" sz="1200" dirty="0">
              <a:latin typeface="+mj-lt"/>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Schritt 3: Markenwerte</a:t>
            </a:r>
            <a:endParaRPr lang="de-DE" dirty="0"/>
          </a:p>
        </p:txBody>
      </p:sp>
      <p:sp>
        <p:nvSpPr>
          <p:cNvPr id="4" name="Foliennummernplatzhalter 3"/>
          <p:cNvSpPr>
            <a:spLocks noGrp="1"/>
          </p:cNvSpPr>
          <p:nvPr>
            <p:ph type="sldNum" sz="quarter" idx="10"/>
          </p:nvPr>
        </p:nvSpPr>
        <p:spPr/>
        <p:txBody>
          <a:bodyPr/>
          <a:lstStyle/>
          <a:p>
            <a:fld id="{1B081D84-7461-4751-B538-5E930955CB74}" type="slidenum">
              <a:rPr lang="de-CH" smtClean="0"/>
              <a:pPr/>
              <a:t>65</a:t>
            </a:fld>
            <a:endParaRPr lang="de-CH">
              <a:latin typeface="Lucida Sans Unicode"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836712"/>
            <a:ext cx="2469042" cy="738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elle 5"/>
          <p:cNvGraphicFramePr>
            <a:graphicFrameLocks noGrp="1"/>
          </p:cNvGraphicFramePr>
          <p:nvPr>
            <p:extLst>
              <p:ext uri="{D42A27DB-BD31-4B8C-83A1-F6EECF244321}">
                <p14:modId xmlns:p14="http://schemas.microsoft.com/office/powerpoint/2010/main" val="3905771934"/>
              </p:ext>
            </p:extLst>
          </p:nvPr>
        </p:nvGraphicFramePr>
        <p:xfrm>
          <a:off x="3707904" y="1988840"/>
          <a:ext cx="5247170" cy="3935940"/>
        </p:xfrm>
        <a:graphic>
          <a:graphicData uri="http://schemas.openxmlformats.org/drawingml/2006/table">
            <a:tbl>
              <a:tblPr/>
              <a:tblGrid>
                <a:gridCol w="1635717"/>
                <a:gridCol w="3611453"/>
              </a:tblGrid>
              <a:tr h="42405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200" kern="1200" dirty="0" smtClean="0">
                          <a:solidFill>
                            <a:schemeClr val="bg1"/>
                          </a:solidFill>
                          <a:latin typeface="+mj-lt"/>
                          <a:ea typeface="+mn-ea"/>
                          <a:cs typeface="+mn-cs"/>
                        </a:rPr>
                        <a:t>Markenwerte</a:t>
                      </a:r>
                      <a:endParaRPr lang="de-CH" sz="1200" dirty="0">
                        <a:solidFill>
                          <a:schemeClr val="bg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5A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CH" sz="1200" dirty="0" smtClean="0">
                          <a:solidFill>
                            <a:schemeClr val="bg1"/>
                          </a:solidFill>
                          <a:latin typeface="+mj-lt"/>
                        </a:rPr>
                        <a:t>Selbstverständnis der Markenwerte</a:t>
                      </a:r>
                      <a:endParaRPr lang="de-CH" sz="1200" dirty="0">
                        <a:solidFill>
                          <a:schemeClr val="bg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5A6"/>
                    </a:solidFill>
                  </a:tcPr>
                </a:tc>
              </a:tr>
              <a:tr h="830672">
                <a:tc>
                  <a:txBody>
                    <a:bodyPr/>
                    <a:lstStyle/>
                    <a:p>
                      <a:pPr>
                        <a:spcAft>
                          <a:spcPts val="0"/>
                        </a:spcAft>
                      </a:pPr>
                      <a:r>
                        <a:rPr lang="de-CH" sz="1000" kern="1200" dirty="0" smtClean="0">
                          <a:solidFill>
                            <a:schemeClr val="tx1"/>
                          </a:solidFill>
                          <a:latin typeface="+mj-lt"/>
                          <a:ea typeface="+mn-ea"/>
                          <a:cs typeface="+mn-cs"/>
                        </a:rPr>
                        <a:t>Kompetenz</a:t>
                      </a:r>
                      <a:endParaRPr lang="de-CH" sz="1000" kern="1200" dirty="0">
                        <a:solidFill>
                          <a:schemeClr val="tx1"/>
                        </a:solidFill>
                        <a:latin typeface="+mj-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endParaRPr lang="de-CH" sz="1000" kern="1200" dirty="0" smtClean="0">
                        <a:solidFill>
                          <a:schemeClr val="tx1"/>
                        </a:solidFill>
                        <a:latin typeface="+mj-lt"/>
                        <a:ea typeface="+mn-ea"/>
                        <a:cs typeface="+mn-cs"/>
                      </a:endParaRPr>
                    </a:p>
                    <a:p>
                      <a:pPr>
                        <a:spcAft>
                          <a:spcPts val="0"/>
                        </a:spcAft>
                      </a:pPr>
                      <a:r>
                        <a:rPr lang="de-CH" sz="1000" kern="1200" dirty="0" smtClean="0">
                          <a:solidFill>
                            <a:schemeClr val="tx1"/>
                          </a:solidFill>
                          <a:latin typeface="+mj-lt"/>
                          <a:ea typeface="+mn-ea"/>
                          <a:cs typeface="+mn-cs"/>
                        </a:rPr>
                        <a:t>Jede(r) hat die Möglichkeit, Entscheidungen zu treffen</a:t>
                      </a:r>
                    </a:p>
                    <a:p>
                      <a:pPr>
                        <a:spcAft>
                          <a:spcPts val="0"/>
                        </a:spcAft>
                      </a:pPr>
                      <a:r>
                        <a:rPr lang="de-CH" sz="1000" kern="1200" dirty="0" smtClean="0">
                          <a:solidFill>
                            <a:schemeClr val="tx1"/>
                          </a:solidFill>
                          <a:latin typeface="+mj-lt"/>
                          <a:ea typeface="+mn-ea"/>
                          <a:cs typeface="+mn-cs"/>
                        </a:rPr>
                        <a:t>Bereitschaft jedes Mitarbeiters, den Gast glücklich zu machen</a:t>
                      </a:r>
                    </a:p>
                    <a:p>
                      <a:pPr>
                        <a:spcAft>
                          <a:spcPts val="0"/>
                        </a:spcAft>
                      </a:pPr>
                      <a:r>
                        <a:rPr lang="de-CH" sz="1000" kern="1200" dirty="0" smtClean="0">
                          <a:solidFill>
                            <a:schemeClr val="tx1"/>
                          </a:solidFill>
                          <a:latin typeface="+mj-lt"/>
                          <a:ea typeface="+mn-ea"/>
                          <a:cs typeface="+mn-cs"/>
                        </a:rPr>
                        <a:t>Selbstständigkeit (Yes, I </a:t>
                      </a:r>
                      <a:r>
                        <a:rPr lang="de-CH" sz="1000" kern="1200" dirty="0" err="1" smtClean="0">
                          <a:solidFill>
                            <a:schemeClr val="tx1"/>
                          </a:solidFill>
                          <a:latin typeface="+mj-lt"/>
                          <a:ea typeface="+mn-ea"/>
                          <a:cs typeface="+mn-cs"/>
                        </a:rPr>
                        <a:t>can</a:t>
                      </a:r>
                      <a:r>
                        <a:rPr lang="de-CH" sz="1000" kern="1200" dirty="0" smtClean="0">
                          <a:solidFill>
                            <a:schemeClr val="tx1"/>
                          </a:solidFill>
                          <a:latin typeface="+mj-lt"/>
                          <a:ea typeface="+mn-ea"/>
                          <a:cs typeface="+mn-cs"/>
                        </a:rPr>
                        <a:t>! Programm: Kundenzufriedenheit suchen, erkennen und versuchen, alles möglich zu machen)</a:t>
                      </a:r>
                    </a:p>
                    <a:p>
                      <a:pPr>
                        <a:spcAft>
                          <a:spcPts val="0"/>
                        </a:spcAft>
                      </a:pPr>
                      <a:endParaRPr lang="de-CH" sz="1000" kern="1200" dirty="0">
                        <a:solidFill>
                          <a:schemeClr val="tx1"/>
                        </a:solidFill>
                        <a:latin typeface="+mj-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42152">
                <a:tc>
                  <a:txBody>
                    <a:bodyPr/>
                    <a:lstStyle/>
                    <a:p>
                      <a:pPr>
                        <a:spcAft>
                          <a:spcPts val="0"/>
                        </a:spcAft>
                      </a:pPr>
                      <a:r>
                        <a:rPr lang="de-CH" sz="1000" kern="1200" dirty="0" smtClean="0">
                          <a:solidFill>
                            <a:schemeClr val="tx1"/>
                          </a:solidFill>
                          <a:latin typeface="+mj-lt"/>
                          <a:ea typeface="+mn-ea"/>
                          <a:cs typeface="+mn-cs"/>
                        </a:rPr>
                        <a:t>Flexibilität</a:t>
                      </a:r>
                      <a:endParaRPr lang="de-CH" sz="1000" kern="1200" dirty="0">
                        <a:solidFill>
                          <a:schemeClr val="tx1"/>
                        </a:solidFill>
                        <a:latin typeface="+mj-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endParaRPr lang="de-CH" sz="1000" kern="1200" dirty="0" smtClean="0">
                        <a:solidFill>
                          <a:schemeClr val="tx1"/>
                        </a:solidFill>
                        <a:latin typeface="+mj-lt"/>
                        <a:ea typeface="+mn-ea"/>
                        <a:cs typeface="+mn-cs"/>
                      </a:endParaRPr>
                    </a:p>
                    <a:p>
                      <a:pPr>
                        <a:spcAft>
                          <a:spcPts val="0"/>
                        </a:spcAft>
                      </a:pPr>
                      <a:r>
                        <a:rPr lang="de-CH" sz="1000" kern="1200" dirty="0" smtClean="0">
                          <a:solidFill>
                            <a:schemeClr val="tx1"/>
                          </a:solidFill>
                          <a:latin typeface="+mj-lt"/>
                          <a:ea typeface="+mn-ea"/>
                          <a:cs typeface="+mn-cs"/>
                        </a:rPr>
                        <a:t>Sich trauen, etwas wagen</a:t>
                      </a:r>
                    </a:p>
                    <a:p>
                      <a:pPr>
                        <a:spcAft>
                          <a:spcPts val="0"/>
                        </a:spcAft>
                      </a:pPr>
                      <a:r>
                        <a:rPr lang="de-CH" sz="1000" kern="1200" dirty="0" smtClean="0">
                          <a:solidFill>
                            <a:schemeClr val="tx1"/>
                          </a:solidFill>
                          <a:latin typeface="+mj-lt"/>
                          <a:ea typeface="+mn-ea"/>
                          <a:cs typeface="+mn-cs"/>
                        </a:rPr>
                        <a:t>Offen und extravertiert</a:t>
                      </a:r>
                    </a:p>
                    <a:p>
                      <a:pPr>
                        <a:spcAft>
                          <a:spcPts val="0"/>
                        </a:spcAft>
                      </a:pPr>
                      <a:r>
                        <a:rPr lang="de-CH" sz="1000" kern="1200" dirty="0" smtClean="0">
                          <a:solidFill>
                            <a:schemeClr val="tx1"/>
                          </a:solidFill>
                          <a:latin typeface="+mj-lt"/>
                          <a:ea typeface="+mn-ea"/>
                          <a:cs typeface="+mn-cs"/>
                        </a:rPr>
                        <a:t>Multitasking</a:t>
                      </a:r>
                    </a:p>
                    <a:p>
                      <a:pPr>
                        <a:spcAft>
                          <a:spcPts val="0"/>
                        </a:spcAft>
                      </a:pPr>
                      <a:r>
                        <a:rPr lang="de-CH" sz="1000" kern="1200" dirty="0" smtClean="0">
                          <a:solidFill>
                            <a:schemeClr val="tx1"/>
                          </a:solidFill>
                          <a:latin typeface="+mj-lt"/>
                          <a:ea typeface="+mn-ea"/>
                          <a:cs typeface="+mn-cs"/>
                        </a:rPr>
                        <a:t>Toleranz</a:t>
                      </a:r>
                    </a:p>
                    <a:p>
                      <a:pPr>
                        <a:spcAft>
                          <a:spcPts val="0"/>
                        </a:spcAft>
                      </a:pPr>
                      <a:r>
                        <a:rPr lang="de-CH" sz="1000" kern="1200" dirty="0" smtClean="0">
                          <a:solidFill>
                            <a:schemeClr val="tx1"/>
                          </a:solidFill>
                          <a:latin typeface="+mj-lt"/>
                          <a:ea typeface="+mn-ea"/>
                          <a:cs typeface="+mn-cs"/>
                        </a:rPr>
                        <a:t>Innovativ in der Tradition</a:t>
                      </a:r>
                    </a:p>
                    <a:p>
                      <a:pPr>
                        <a:spcAft>
                          <a:spcPts val="0"/>
                        </a:spcAft>
                      </a:pPr>
                      <a:r>
                        <a:rPr lang="de-CH" sz="1000" kern="1200" dirty="0" smtClean="0">
                          <a:solidFill>
                            <a:schemeClr val="tx1"/>
                          </a:solidFill>
                          <a:latin typeface="+mj-lt"/>
                          <a:ea typeface="+mn-ea"/>
                          <a:cs typeface="+mn-cs"/>
                        </a:rPr>
                        <a:t>Kreativ trotz Vorgaben</a:t>
                      </a:r>
                    </a:p>
                    <a:p>
                      <a:pPr>
                        <a:spcAft>
                          <a:spcPts val="0"/>
                        </a:spcAft>
                      </a:pPr>
                      <a:r>
                        <a:rPr lang="de-CH" sz="1000" kern="1200" dirty="0" smtClean="0">
                          <a:solidFill>
                            <a:schemeClr val="tx1"/>
                          </a:solidFill>
                          <a:latin typeface="+mj-lt"/>
                          <a:ea typeface="+mn-ea"/>
                          <a:cs typeface="+mn-cs"/>
                        </a:rPr>
                        <a:t>Geschwindigkeit </a:t>
                      </a:r>
                    </a:p>
                    <a:p>
                      <a:pPr>
                        <a:spcAft>
                          <a:spcPts val="0"/>
                        </a:spcAft>
                      </a:pPr>
                      <a:endParaRPr lang="de-CH" sz="1000" kern="1200" dirty="0">
                        <a:solidFill>
                          <a:schemeClr val="tx1"/>
                        </a:solidFill>
                        <a:latin typeface="+mj-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73484">
                <a:tc>
                  <a:txBody>
                    <a:bodyPr/>
                    <a:lstStyle/>
                    <a:p>
                      <a:pPr>
                        <a:spcAft>
                          <a:spcPts val="0"/>
                        </a:spcAft>
                      </a:pPr>
                      <a:r>
                        <a:rPr lang="de-CH" sz="1000" kern="1200" dirty="0" smtClean="0">
                          <a:solidFill>
                            <a:schemeClr val="tx1"/>
                          </a:solidFill>
                          <a:latin typeface="+mj-lt"/>
                          <a:ea typeface="+mn-ea"/>
                          <a:cs typeface="+mn-cs"/>
                        </a:rPr>
                        <a:t>Anders sein</a:t>
                      </a:r>
                      <a:endParaRPr lang="de-CH" sz="1000" kern="1200" dirty="0">
                        <a:solidFill>
                          <a:schemeClr val="tx1"/>
                        </a:solidFill>
                        <a:latin typeface="+mj-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endParaRPr lang="de-CH" sz="1000" kern="1200" dirty="0" smtClean="0">
                        <a:solidFill>
                          <a:schemeClr val="tx1"/>
                        </a:solidFill>
                        <a:latin typeface="+mj-lt"/>
                        <a:ea typeface="+mn-ea"/>
                        <a:cs typeface="+mn-cs"/>
                      </a:endParaRPr>
                    </a:p>
                    <a:p>
                      <a:pPr>
                        <a:spcAft>
                          <a:spcPts val="0"/>
                        </a:spcAft>
                      </a:pPr>
                      <a:r>
                        <a:rPr lang="de-CH" sz="1000" kern="1200" dirty="0" smtClean="0">
                          <a:solidFill>
                            <a:schemeClr val="tx1"/>
                          </a:solidFill>
                          <a:latin typeface="+mj-lt"/>
                          <a:ea typeface="+mn-ea"/>
                          <a:cs typeface="+mn-cs"/>
                        </a:rPr>
                        <a:t>Umgänglich und </a:t>
                      </a:r>
                      <a:r>
                        <a:rPr lang="de-CH" sz="1000" kern="1200" dirty="0" err="1" smtClean="0">
                          <a:solidFill>
                            <a:schemeClr val="tx1"/>
                          </a:solidFill>
                          <a:latin typeface="+mj-lt"/>
                          <a:ea typeface="+mn-ea"/>
                          <a:cs typeface="+mn-cs"/>
                        </a:rPr>
                        <a:t>gastgeberisch</a:t>
                      </a:r>
                      <a:endParaRPr lang="de-CH" sz="1000" kern="1200" dirty="0" smtClean="0">
                        <a:solidFill>
                          <a:schemeClr val="tx1"/>
                        </a:solidFill>
                        <a:latin typeface="+mj-lt"/>
                        <a:ea typeface="+mn-ea"/>
                        <a:cs typeface="+mn-cs"/>
                      </a:endParaRPr>
                    </a:p>
                    <a:p>
                      <a:pPr>
                        <a:spcAft>
                          <a:spcPts val="0"/>
                        </a:spcAft>
                      </a:pPr>
                      <a:r>
                        <a:rPr lang="de-CH" sz="1000" kern="1200" dirty="0" smtClean="0">
                          <a:solidFill>
                            <a:schemeClr val="tx1"/>
                          </a:solidFill>
                          <a:latin typeface="+mj-lt"/>
                          <a:ea typeface="+mn-ea"/>
                          <a:cs typeface="+mn-cs"/>
                        </a:rPr>
                        <a:t>Frisch</a:t>
                      </a:r>
                      <a:r>
                        <a:rPr lang="de-CH" sz="1000" kern="1200" baseline="0" dirty="0" smtClean="0">
                          <a:solidFill>
                            <a:schemeClr val="tx1"/>
                          </a:solidFill>
                          <a:latin typeface="+mj-lt"/>
                          <a:ea typeface="+mn-ea"/>
                          <a:cs typeface="+mn-cs"/>
                        </a:rPr>
                        <a:t> und e</a:t>
                      </a:r>
                      <a:r>
                        <a:rPr lang="de-CH" sz="1000" kern="1200" dirty="0" smtClean="0">
                          <a:solidFill>
                            <a:schemeClr val="tx1"/>
                          </a:solidFill>
                          <a:latin typeface="+mj-lt"/>
                          <a:ea typeface="+mn-ea"/>
                          <a:cs typeface="+mn-cs"/>
                        </a:rPr>
                        <a:t>asy</a:t>
                      </a:r>
                    </a:p>
                    <a:p>
                      <a:pPr>
                        <a:spcAft>
                          <a:spcPts val="0"/>
                        </a:spcAft>
                      </a:pPr>
                      <a:r>
                        <a:rPr lang="de-CH" sz="1000" kern="1200" dirty="0" smtClean="0">
                          <a:solidFill>
                            <a:schemeClr val="tx1"/>
                          </a:solidFill>
                          <a:latin typeface="+mj-lt"/>
                          <a:ea typeface="+mn-ea"/>
                          <a:cs typeface="+mn-cs"/>
                        </a:rPr>
                        <a:t>Junges Team, das gut funktioniert</a:t>
                      </a:r>
                    </a:p>
                    <a:p>
                      <a:pPr>
                        <a:spcAft>
                          <a:spcPts val="0"/>
                        </a:spcAft>
                      </a:pPr>
                      <a:r>
                        <a:rPr lang="de-CH" sz="1000" kern="1200" dirty="0" smtClean="0">
                          <a:solidFill>
                            <a:schemeClr val="tx1"/>
                          </a:solidFill>
                          <a:latin typeface="+mj-lt"/>
                          <a:ea typeface="+mn-ea"/>
                          <a:cs typeface="+mn-cs"/>
                        </a:rPr>
                        <a:t>Locker</a:t>
                      </a:r>
                      <a:r>
                        <a:rPr lang="de-CH" sz="1000" kern="1200" baseline="0" dirty="0" smtClean="0">
                          <a:solidFill>
                            <a:schemeClr val="tx1"/>
                          </a:solidFill>
                          <a:latin typeface="+mj-lt"/>
                          <a:ea typeface="+mn-ea"/>
                          <a:cs typeface="+mn-cs"/>
                        </a:rPr>
                        <a:t> und </a:t>
                      </a:r>
                      <a:r>
                        <a:rPr lang="de-CH" sz="1000" kern="1200" dirty="0" smtClean="0">
                          <a:solidFill>
                            <a:schemeClr val="tx1"/>
                          </a:solidFill>
                          <a:latin typeface="+mj-lt"/>
                          <a:ea typeface="+mn-ea"/>
                          <a:cs typeface="+mn-cs"/>
                        </a:rPr>
                        <a:t>unkonventionell</a:t>
                      </a:r>
                      <a:endParaRPr lang="de-CH" sz="1000" kern="1200" dirty="0">
                        <a:solidFill>
                          <a:schemeClr val="tx1"/>
                        </a:solidFill>
                        <a:latin typeface="+mj-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Line 125"/>
          <p:cNvSpPr>
            <a:spLocks noChangeShapeType="1"/>
          </p:cNvSpPr>
          <p:nvPr/>
        </p:nvSpPr>
        <p:spPr bwMode="auto">
          <a:xfrm>
            <a:off x="2805337" y="2397498"/>
            <a:ext cx="830559" cy="599454"/>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8" name="Line 124"/>
          <p:cNvSpPr>
            <a:spLocks noChangeShapeType="1"/>
          </p:cNvSpPr>
          <p:nvPr/>
        </p:nvSpPr>
        <p:spPr bwMode="auto">
          <a:xfrm flipV="1">
            <a:off x="1791615" y="4293096"/>
            <a:ext cx="1844281" cy="259508"/>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 name="Line 123"/>
          <p:cNvSpPr>
            <a:spLocks noChangeShapeType="1"/>
          </p:cNvSpPr>
          <p:nvPr/>
        </p:nvSpPr>
        <p:spPr bwMode="auto">
          <a:xfrm flipV="1">
            <a:off x="3059832" y="5517232"/>
            <a:ext cx="576064" cy="72008"/>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pic>
        <p:nvPicPr>
          <p:cNvPr id="10" name="Picture 4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3688" y="1484784"/>
            <a:ext cx="1000125"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23728" y="4653136"/>
            <a:ext cx="833438" cy="2059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3528" y="3789040"/>
            <a:ext cx="1567630" cy="2186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Schritt 4: Kundenerlebnisgeschichte </a:t>
            </a:r>
            <a:br>
              <a:rPr lang="de-CH" dirty="0" smtClean="0"/>
            </a:br>
            <a:r>
              <a:rPr lang="de-CH" dirty="0" smtClean="0"/>
              <a:t>&amp; Schritt 5: Kundenleitwerte</a:t>
            </a:r>
            <a:endParaRPr lang="de-DE" dirty="0"/>
          </a:p>
        </p:txBody>
      </p:sp>
      <p:sp>
        <p:nvSpPr>
          <p:cNvPr id="3" name="Inhaltsplatzhalter 2"/>
          <p:cNvSpPr>
            <a:spLocks noGrp="1"/>
          </p:cNvSpPr>
          <p:nvPr>
            <p:ph idx="1"/>
          </p:nvPr>
        </p:nvSpPr>
        <p:spPr>
          <a:xfrm>
            <a:off x="179388" y="1916831"/>
            <a:ext cx="8785225" cy="4464497"/>
          </a:xfrm>
        </p:spPr>
        <p:txBody>
          <a:bodyPr/>
          <a:lstStyle/>
          <a:p>
            <a:pPr marL="0"/>
            <a:r>
              <a:rPr lang="de-DE" sz="1100" dirty="0" smtClean="0"/>
              <a:t>Hallo Jasper, wie du </a:t>
            </a:r>
            <a:r>
              <a:rPr lang="de-DE" sz="1100" dirty="0" err="1" smtClean="0"/>
              <a:t>weisst</a:t>
            </a:r>
            <a:r>
              <a:rPr lang="de-DE" sz="1100" dirty="0" smtClean="0"/>
              <a:t>, war ich ja im Radisson in Luzern, ein tolles Haus, das muss ich dir erzählen. Schon bei der Reservierung haben sie mich begeistert. Die Dame am Telefon  war so offen und freundlich. Ihre positive Art war direkt ansteckend und ich habe mich richtig auf den Aufenthalt dort gefreut – trotz der Tatsache, dass mir in Luzern ein arbeitsintensiver Aufenthalt bevorstand. </a:t>
            </a:r>
            <a:endParaRPr lang="de-CH" sz="1100" dirty="0" smtClean="0"/>
          </a:p>
          <a:p>
            <a:pPr marL="0"/>
            <a:r>
              <a:rPr lang="de-DE" sz="1100" dirty="0" smtClean="0"/>
              <a:t>Als ich ankam, stand vor dem Eingang ein Mann, der mir gleich die Einfahrt zur Tiefgarage gezeigt hat. Der gleiche Mann half mir dann mit dem Gepäck. Überraschenderweise sprach mich die Dame an der Rezeption gleich mit dem Namen an. Das fand ich sehr angenehm. Auf meinem Zimmer fand ich eine Flasche Mineralwasser, das habe ich auch gern, da ich in der Fremde immer so eine trockene Kehle habe. Und ... Super, man konnte das Fenster öffnen. Wie du </a:t>
            </a:r>
            <a:r>
              <a:rPr lang="de-DE" sz="1100" dirty="0" err="1" smtClean="0"/>
              <a:t>weisst</a:t>
            </a:r>
            <a:r>
              <a:rPr lang="de-DE" sz="1100" dirty="0" smtClean="0"/>
              <a:t>, war ich ja tagsüber unterwegs und hatte meine Termine. An der Rezeption haben sie mir genau erklärt, wie ich wo hinkomme. Der Trick, bei Regen über die Traverse, die aus der Garage bis zum Bahnhof führt, zu gehen, war ein guter Hinweis. Wie ich dann müde zurückkam, hat mich eine sehr charmante Bardame zu einem tollen Cosmopolitan verführt. Sie hat mir übrigens versprochen, mir eine Kopie der gespielten Lounge-Musik zu mailen, ich bin ja mal gespannt, ob sie daran denken. </a:t>
            </a:r>
            <a:r>
              <a:rPr lang="de-DE" sz="1100" dirty="0" err="1" smtClean="0"/>
              <a:t>Ausserdem</a:t>
            </a:r>
            <a:r>
              <a:rPr lang="de-DE" sz="1100" dirty="0" smtClean="0"/>
              <a:t> erzählte sie mir etwas über die Hotelkette. Ich bin jetzt Goldpoint Gold Member und kann auf der ganzen Welt vergünstigt in den </a:t>
            </a:r>
            <a:r>
              <a:rPr lang="de-DE" sz="1100" dirty="0" err="1" smtClean="0"/>
              <a:t>Radissons</a:t>
            </a:r>
            <a:r>
              <a:rPr lang="de-DE" sz="1100" dirty="0" smtClean="0"/>
              <a:t> wohnen. Sie gab mir schon während meines </a:t>
            </a:r>
            <a:r>
              <a:rPr lang="de-DE" sz="1100" dirty="0" err="1" smtClean="0"/>
              <a:t>Apéros</a:t>
            </a:r>
            <a:r>
              <a:rPr lang="de-DE" sz="1100" dirty="0" smtClean="0"/>
              <a:t> die Speisekarte und half mir dabei, etwas auszusuchen. Überhaupt hatte ich das Gefühl, dass das Personal sehr aufgeschlossen und kompetent war, und man hat gemerkt, dass alle diesen Job gern machen. Ich habe ausgezeichnet gegessen, der Koch kam bei mir am Tisch vorbei, ich habe jetzt ein Rezept für eine tolle Salatsauce in der Tasche. </a:t>
            </a:r>
            <a:endParaRPr lang="de-CH" sz="1100" dirty="0" smtClean="0"/>
          </a:p>
          <a:p>
            <a:pPr marL="0"/>
            <a:r>
              <a:rPr lang="de-DE" sz="1100" dirty="0" smtClean="0"/>
              <a:t>Die Grappa-Auswahl war auch nicht von schlechten Eltern. Da habe ich mir direkt zwei Gläschen gegönnt. Nachdem ich so einen anstrengenden Tag hinter mir hatte, fand ich, dass ich dies verdient hatte. </a:t>
            </a:r>
            <a:r>
              <a:rPr lang="de-DE" sz="1100" dirty="0" err="1" smtClean="0"/>
              <a:t>Ausserdem</a:t>
            </a:r>
            <a:r>
              <a:rPr lang="de-DE" sz="1100" dirty="0" smtClean="0"/>
              <a:t> musste ich die Gelegenheit nutzen, dass ich ohne meine liebe Frau unterwegs war – sie hätte mir bestimmt nur ein Glas erlaubt. Der gleichen Meinung war übrigens auch ein Banker, der dort ebenfalls geschäftlich unterwegs war. Da wir beide am Grappa interessiert waren, sind wir ins Gespräch gekommen. So hatte ich noch einen interessanten Abend in netter Gesellschaft und musste ihn nicht alleine in meinem Zimmer verbringen. </a:t>
            </a:r>
          </a:p>
          <a:p>
            <a:pPr marL="0"/>
            <a:r>
              <a:rPr lang="de-DE" sz="1100" dirty="0" smtClean="0"/>
              <a:t>Auf dem Zimmer war alles hergerichtet, wie ich es gewünscht hatte, ich konnte noch schnell meine Mails checken, da Internet gratis war, und ab in die Falle, das Bett war super, nicht zu hart und nicht zu weich. Morgens dann ging es super schnell, ich konnte gleich los und musste nicht noch lange auschecken. Das Frühstück war der Hammer, so viele Sachen, ich konnte mir das Mittagessen sparen. Und </a:t>
            </a:r>
            <a:r>
              <a:rPr lang="de-DE" sz="1100" dirty="0" err="1" smtClean="0"/>
              <a:t>weisst</a:t>
            </a:r>
            <a:r>
              <a:rPr lang="de-DE" sz="1100" dirty="0" smtClean="0"/>
              <a:t> du was, mein Auto war gewaschen, das war echt eine Überraschung und ... der Sitz war nicht verstellt. Die Leute dort, das Haus, ich war beeindruckt, ich gehe dort wieder hin. Ich habe mir auch noch den Prospekt der anderen Häuser mitgenommen. </a:t>
            </a:r>
            <a:endParaRPr lang="de-CH" sz="1100" dirty="0" smtClean="0"/>
          </a:p>
          <a:p>
            <a:pPr marL="0"/>
            <a:endParaRPr lang="de-DE" sz="1100" dirty="0"/>
          </a:p>
        </p:txBody>
      </p:sp>
      <p:sp>
        <p:nvSpPr>
          <p:cNvPr id="4" name="Foliennummernplatzhalter 3"/>
          <p:cNvSpPr>
            <a:spLocks noGrp="1"/>
          </p:cNvSpPr>
          <p:nvPr>
            <p:ph type="sldNum" sz="quarter" idx="10"/>
          </p:nvPr>
        </p:nvSpPr>
        <p:spPr/>
        <p:txBody>
          <a:bodyPr/>
          <a:lstStyle/>
          <a:p>
            <a:fld id="{1B081D84-7461-4751-B538-5E930955CB74}" type="slidenum">
              <a:rPr lang="de-CH" smtClean="0"/>
              <a:pPr/>
              <a:t>66</a:t>
            </a:fld>
            <a:endParaRPr lang="de-CH">
              <a:latin typeface="Lucida Sans Unicode"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836712"/>
            <a:ext cx="2469042" cy="738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feld 8"/>
          <p:cNvSpPr txBox="1"/>
          <p:nvPr/>
        </p:nvSpPr>
        <p:spPr>
          <a:xfrm>
            <a:off x="107504" y="6237313"/>
            <a:ext cx="9036496" cy="830997"/>
          </a:xfrm>
          <a:prstGeom prst="rect">
            <a:avLst/>
          </a:prstGeom>
          <a:noFill/>
        </p:spPr>
        <p:txBody>
          <a:bodyPr wrap="square" rtlCol="0">
            <a:spAutoFit/>
          </a:bodyPr>
          <a:lstStyle/>
          <a:p>
            <a:r>
              <a:rPr lang="de-CH" sz="1200" dirty="0" smtClean="0">
                <a:solidFill>
                  <a:srgbClr val="0065A6"/>
                </a:solidFill>
                <a:latin typeface="+mj-lt"/>
              </a:rPr>
              <a:t>Kundenleitwert:</a:t>
            </a:r>
          </a:p>
          <a:p>
            <a:pPr lvl="0"/>
            <a:r>
              <a:rPr lang="de-CH" sz="1200" dirty="0" smtClean="0">
                <a:latin typeface="+mj-lt"/>
              </a:rPr>
              <a:t>Stilvolles Wohnen in freundschaftlichem Ambiente</a:t>
            </a:r>
            <a:endParaRPr lang="de-CH" sz="1200" dirty="0" smtClean="0">
              <a:solidFill>
                <a:srgbClr val="E12F21"/>
              </a:solidFill>
              <a:latin typeface="+mj-lt"/>
            </a:endParaRPr>
          </a:p>
          <a:p>
            <a:endParaRPr lang="de-CH" sz="1200" dirty="0" smtClean="0">
              <a:latin typeface="+mj-lt"/>
            </a:endParaRPr>
          </a:p>
          <a:p>
            <a:endParaRPr lang="de-DE" sz="1200" dirty="0">
              <a:latin typeface="+mj-lt"/>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Schritt 6: Strategische Synthese</a:t>
            </a:r>
            <a:endParaRPr lang="de-DE" dirty="0"/>
          </a:p>
        </p:txBody>
      </p:sp>
      <p:sp>
        <p:nvSpPr>
          <p:cNvPr id="4" name="Foliennummernplatzhalter 3"/>
          <p:cNvSpPr>
            <a:spLocks noGrp="1"/>
          </p:cNvSpPr>
          <p:nvPr>
            <p:ph type="sldNum" sz="quarter" idx="10"/>
          </p:nvPr>
        </p:nvSpPr>
        <p:spPr/>
        <p:txBody>
          <a:bodyPr/>
          <a:lstStyle/>
          <a:p>
            <a:fld id="{1B081D84-7461-4751-B538-5E930955CB74}" type="slidenum">
              <a:rPr lang="de-CH" smtClean="0"/>
              <a:pPr/>
              <a:t>67</a:t>
            </a:fld>
            <a:endParaRPr lang="de-CH">
              <a:latin typeface="Lucida Sans Unicode" pitchFamily="34" charset="0"/>
            </a:endParaRPr>
          </a:p>
        </p:txBody>
      </p:sp>
      <p:sp>
        <p:nvSpPr>
          <p:cNvPr id="6" name="Rechteck 5"/>
          <p:cNvSpPr/>
          <p:nvPr/>
        </p:nvSpPr>
        <p:spPr>
          <a:xfrm>
            <a:off x="251520" y="1977807"/>
            <a:ext cx="1728192" cy="792088"/>
          </a:xfrm>
          <a:prstGeom prst="rect">
            <a:avLst/>
          </a:prstGeom>
          <a:noFill/>
          <a:ln w="12700">
            <a:solidFill>
              <a:srgbClr val="0065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hteck 6"/>
          <p:cNvSpPr/>
          <p:nvPr/>
        </p:nvSpPr>
        <p:spPr>
          <a:xfrm>
            <a:off x="251520" y="2913911"/>
            <a:ext cx="1728192" cy="792088"/>
          </a:xfrm>
          <a:prstGeom prst="rect">
            <a:avLst/>
          </a:prstGeom>
          <a:noFill/>
          <a:ln w="12700">
            <a:solidFill>
              <a:srgbClr val="0065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hteck 7"/>
          <p:cNvSpPr/>
          <p:nvPr/>
        </p:nvSpPr>
        <p:spPr>
          <a:xfrm>
            <a:off x="251520" y="3850015"/>
            <a:ext cx="1728192" cy="792088"/>
          </a:xfrm>
          <a:prstGeom prst="rect">
            <a:avLst/>
          </a:prstGeom>
          <a:noFill/>
          <a:ln w="12700">
            <a:solidFill>
              <a:srgbClr val="0065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hteck 8"/>
          <p:cNvSpPr/>
          <p:nvPr/>
        </p:nvSpPr>
        <p:spPr>
          <a:xfrm>
            <a:off x="3563888" y="2794866"/>
            <a:ext cx="3600400" cy="911133"/>
          </a:xfrm>
          <a:prstGeom prst="rect">
            <a:avLst/>
          </a:prstGeom>
          <a:noFill/>
          <a:ln w="12700">
            <a:solidFill>
              <a:srgbClr val="0065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feld 9"/>
          <p:cNvSpPr txBox="1"/>
          <p:nvPr/>
        </p:nvSpPr>
        <p:spPr>
          <a:xfrm>
            <a:off x="251520" y="1988840"/>
            <a:ext cx="1728192" cy="461665"/>
          </a:xfrm>
          <a:prstGeom prst="rect">
            <a:avLst/>
          </a:prstGeom>
          <a:noFill/>
          <a:ln>
            <a:noFill/>
          </a:ln>
        </p:spPr>
        <p:txBody>
          <a:bodyPr wrap="square" rtlCol="0">
            <a:spAutoFit/>
          </a:bodyPr>
          <a:lstStyle/>
          <a:p>
            <a:r>
              <a:rPr lang="en-GB" sz="1200" dirty="0" err="1" smtClean="0">
                <a:solidFill>
                  <a:srgbClr val="0065A6"/>
                </a:solidFill>
                <a:latin typeface="+mj-lt"/>
              </a:rPr>
              <a:t>Markenwert</a:t>
            </a:r>
            <a:r>
              <a:rPr lang="en-GB" sz="1200" dirty="0" smtClean="0">
                <a:solidFill>
                  <a:srgbClr val="0065A6"/>
                </a:solidFill>
                <a:latin typeface="+mj-lt"/>
              </a:rPr>
              <a:t> 1:</a:t>
            </a:r>
            <a:endParaRPr lang="en-GB" sz="1200" dirty="0">
              <a:solidFill>
                <a:srgbClr val="0065A6"/>
              </a:solidFill>
              <a:latin typeface="+mj-lt"/>
            </a:endParaRPr>
          </a:p>
          <a:p>
            <a:r>
              <a:rPr lang="en-GB" sz="1200" dirty="0" err="1" smtClean="0">
                <a:latin typeface="+mj-lt"/>
              </a:rPr>
              <a:t>Kompetenz</a:t>
            </a:r>
            <a:endParaRPr lang="en-GB" sz="1200" dirty="0">
              <a:latin typeface="+mj-lt"/>
            </a:endParaRPr>
          </a:p>
        </p:txBody>
      </p:sp>
      <p:sp>
        <p:nvSpPr>
          <p:cNvPr id="11" name="Textfeld 10"/>
          <p:cNvSpPr txBox="1"/>
          <p:nvPr/>
        </p:nvSpPr>
        <p:spPr>
          <a:xfrm>
            <a:off x="251520" y="2924944"/>
            <a:ext cx="1728192" cy="461665"/>
          </a:xfrm>
          <a:prstGeom prst="rect">
            <a:avLst/>
          </a:prstGeom>
          <a:noFill/>
        </p:spPr>
        <p:txBody>
          <a:bodyPr wrap="square" rtlCol="0">
            <a:spAutoFit/>
          </a:bodyPr>
          <a:lstStyle/>
          <a:p>
            <a:r>
              <a:rPr lang="en-GB" sz="1200" dirty="0" err="1" smtClean="0">
                <a:solidFill>
                  <a:srgbClr val="0065A6"/>
                </a:solidFill>
                <a:latin typeface="+mj-lt"/>
              </a:rPr>
              <a:t>Markenwert</a:t>
            </a:r>
            <a:r>
              <a:rPr lang="en-GB" sz="1200" dirty="0" smtClean="0">
                <a:solidFill>
                  <a:srgbClr val="0065A6"/>
                </a:solidFill>
                <a:latin typeface="+mj-lt"/>
              </a:rPr>
              <a:t> 2:</a:t>
            </a:r>
            <a:endParaRPr lang="en-GB" sz="1200" dirty="0">
              <a:solidFill>
                <a:srgbClr val="0065A6"/>
              </a:solidFill>
              <a:latin typeface="+mj-lt"/>
            </a:endParaRPr>
          </a:p>
          <a:p>
            <a:r>
              <a:rPr lang="en-GB" sz="1200" dirty="0" err="1" smtClean="0">
                <a:latin typeface="+mj-lt"/>
              </a:rPr>
              <a:t>Flexibilität</a:t>
            </a:r>
            <a:endParaRPr lang="en-GB" sz="1200" dirty="0">
              <a:latin typeface="+mj-lt"/>
            </a:endParaRPr>
          </a:p>
        </p:txBody>
      </p:sp>
      <p:sp>
        <p:nvSpPr>
          <p:cNvPr id="12" name="Textfeld 11"/>
          <p:cNvSpPr txBox="1"/>
          <p:nvPr/>
        </p:nvSpPr>
        <p:spPr>
          <a:xfrm>
            <a:off x="251520" y="3861048"/>
            <a:ext cx="1728192" cy="461665"/>
          </a:xfrm>
          <a:prstGeom prst="rect">
            <a:avLst/>
          </a:prstGeom>
          <a:noFill/>
        </p:spPr>
        <p:txBody>
          <a:bodyPr wrap="square" rtlCol="0">
            <a:spAutoFit/>
          </a:bodyPr>
          <a:lstStyle/>
          <a:p>
            <a:r>
              <a:rPr lang="en-GB" sz="1200" dirty="0" err="1" smtClean="0">
                <a:solidFill>
                  <a:srgbClr val="0065A6"/>
                </a:solidFill>
                <a:latin typeface="+mj-lt"/>
              </a:rPr>
              <a:t>Markenwert</a:t>
            </a:r>
            <a:r>
              <a:rPr lang="en-GB" sz="1200" dirty="0" smtClean="0">
                <a:solidFill>
                  <a:srgbClr val="0065A6"/>
                </a:solidFill>
                <a:latin typeface="+mj-lt"/>
              </a:rPr>
              <a:t> 3:</a:t>
            </a:r>
            <a:endParaRPr lang="en-GB" sz="1200" dirty="0">
              <a:solidFill>
                <a:srgbClr val="0065A6"/>
              </a:solidFill>
              <a:latin typeface="+mj-lt"/>
            </a:endParaRPr>
          </a:p>
          <a:p>
            <a:r>
              <a:rPr lang="en-GB" sz="1200" dirty="0" smtClean="0">
                <a:latin typeface="+mj-lt"/>
              </a:rPr>
              <a:t>Anders </a:t>
            </a:r>
            <a:r>
              <a:rPr lang="en-GB" sz="1200" dirty="0" err="1" smtClean="0">
                <a:latin typeface="+mj-lt"/>
              </a:rPr>
              <a:t>sein</a:t>
            </a:r>
            <a:endParaRPr lang="en-GB" sz="1200" dirty="0">
              <a:latin typeface="+mj-lt"/>
            </a:endParaRPr>
          </a:p>
        </p:txBody>
      </p:sp>
      <p:sp>
        <p:nvSpPr>
          <p:cNvPr id="13" name="Textfeld 12"/>
          <p:cNvSpPr txBox="1"/>
          <p:nvPr/>
        </p:nvSpPr>
        <p:spPr>
          <a:xfrm>
            <a:off x="3563888" y="2906360"/>
            <a:ext cx="3600400" cy="646331"/>
          </a:xfrm>
          <a:prstGeom prst="rect">
            <a:avLst/>
          </a:prstGeom>
          <a:noFill/>
        </p:spPr>
        <p:txBody>
          <a:bodyPr wrap="square" rtlCol="0">
            <a:spAutoFit/>
          </a:bodyPr>
          <a:lstStyle/>
          <a:p>
            <a:r>
              <a:rPr lang="en-GB" sz="1200" dirty="0" err="1" smtClean="0">
                <a:solidFill>
                  <a:srgbClr val="0065A6"/>
                </a:solidFill>
                <a:latin typeface="+mj-lt"/>
              </a:rPr>
              <a:t>Kundenleitwert</a:t>
            </a:r>
            <a:r>
              <a:rPr lang="en-GB" sz="1200" dirty="0" smtClean="0">
                <a:solidFill>
                  <a:srgbClr val="0065A6"/>
                </a:solidFill>
                <a:latin typeface="+mj-lt"/>
              </a:rPr>
              <a:t>: </a:t>
            </a:r>
            <a:r>
              <a:rPr lang="de-CH" sz="1200" dirty="0">
                <a:latin typeface="+mj-lt"/>
              </a:rPr>
              <a:t>Stilvolles Wohnen in freundschaftlichem </a:t>
            </a:r>
            <a:r>
              <a:rPr lang="de-CH" sz="1200" dirty="0" smtClean="0">
                <a:latin typeface="+mj-lt"/>
              </a:rPr>
              <a:t>Ambiente</a:t>
            </a:r>
            <a:endParaRPr lang="de-CH" sz="1200" dirty="0">
              <a:solidFill>
                <a:srgbClr val="E12F21"/>
              </a:solidFill>
              <a:latin typeface="+mj-lt"/>
            </a:endParaRPr>
          </a:p>
          <a:p>
            <a:endParaRPr lang="en-GB" sz="1200" dirty="0">
              <a:solidFill>
                <a:srgbClr val="E12F21"/>
              </a:solidFill>
              <a:latin typeface="+mj-lt"/>
            </a:endParaRPr>
          </a:p>
        </p:txBody>
      </p:sp>
      <p:cxnSp>
        <p:nvCxnSpPr>
          <p:cNvPr id="14" name="Gerade Verbindung 13"/>
          <p:cNvCxnSpPr>
            <a:stCxn id="8" idx="3"/>
            <a:endCxn id="9" idx="1"/>
          </p:cNvCxnSpPr>
          <p:nvPr/>
        </p:nvCxnSpPr>
        <p:spPr>
          <a:xfrm flipV="1">
            <a:off x="1979712" y="3250433"/>
            <a:ext cx="1584176" cy="995626"/>
          </a:xfrm>
          <a:prstGeom prst="line">
            <a:avLst/>
          </a:prstGeom>
        </p:spPr>
        <p:style>
          <a:lnRef idx="1">
            <a:schemeClr val="dk1"/>
          </a:lnRef>
          <a:fillRef idx="0">
            <a:schemeClr val="dk1"/>
          </a:fillRef>
          <a:effectRef idx="0">
            <a:schemeClr val="dk1"/>
          </a:effectRef>
          <a:fontRef idx="minor">
            <a:schemeClr val="tx1"/>
          </a:fontRef>
        </p:style>
      </p:cxnSp>
      <p:cxnSp>
        <p:nvCxnSpPr>
          <p:cNvPr id="15" name="Gerade Verbindung 14"/>
          <p:cNvCxnSpPr/>
          <p:nvPr/>
        </p:nvCxnSpPr>
        <p:spPr>
          <a:xfrm>
            <a:off x="1979712" y="2373851"/>
            <a:ext cx="1584176" cy="876582"/>
          </a:xfrm>
          <a:prstGeom prst="line">
            <a:avLst/>
          </a:prstGeom>
        </p:spPr>
        <p:style>
          <a:lnRef idx="1">
            <a:schemeClr val="dk1"/>
          </a:lnRef>
          <a:fillRef idx="0">
            <a:schemeClr val="dk1"/>
          </a:fillRef>
          <a:effectRef idx="0">
            <a:schemeClr val="dk1"/>
          </a:effectRef>
          <a:fontRef idx="minor">
            <a:schemeClr val="tx1"/>
          </a:fontRef>
        </p:style>
      </p:cxnSp>
      <p:cxnSp>
        <p:nvCxnSpPr>
          <p:cNvPr id="16" name="Gerade Verbindung 15"/>
          <p:cNvCxnSpPr/>
          <p:nvPr/>
        </p:nvCxnSpPr>
        <p:spPr>
          <a:xfrm flipV="1">
            <a:off x="1979712" y="3250433"/>
            <a:ext cx="1584176" cy="59522"/>
          </a:xfrm>
          <a:prstGeom prst="line">
            <a:avLst/>
          </a:prstGeom>
        </p:spPr>
        <p:style>
          <a:lnRef idx="1">
            <a:schemeClr val="dk1"/>
          </a:lnRef>
          <a:fillRef idx="0">
            <a:schemeClr val="dk1"/>
          </a:fillRef>
          <a:effectRef idx="0">
            <a:schemeClr val="dk1"/>
          </a:effectRef>
          <a:fontRef idx="minor">
            <a:schemeClr val="tx1"/>
          </a:fontRef>
        </p:style>
      </p:cxn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836712"/>
            <a:ext cx="2469042" cy="738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Schritt 7: Drehbuch Kundenerlebnis</a:t>
            </a:r>
            <a:endParaRPr lang="de-DE" dirty="0"/>
          </a:p>
        </p:txBody>
      </p:sp>
      <p:sp>
        <p:nvSpPr>
          <p:cNvPr id="5" name="Inhaltsplatzhalter 4"/>
          <p:cNvSpPr>
            <a:spLocks noGrp="1"/>
          </p:cNvSpPr>
          <p:nvPr>
            <p:ph idx="1"/>
          </p:nvPr>
        </p:nvSpPr>
        <p:spPr>
          <a:xfrm>
            <a:off x="179388" y="1700213"/>
            <a:ext cx="8785225" cy="3724096"/>
          </a:xfrm>
          <a:prstGeom prst="rect">
            <a:avLst/>
          </a:prstGeom>
        </p:spPr>
        <p:txBody>
          <a:bodyPr wrap="square">
            <a:spAutoFit/>
          </a:bodyPr>
          <a:lstStyle/>
          <a:p>
            <a:pPr marL="0"/>
            <a:r>
              <a:rPr lang="de-DE" sz="1000" dirty="0"/>
              <a:t>Hallo </a:t>
            </a:r>
            <a:r>
              <a:rPr lang="de-DE" sz="1000" dirty="0" smtClean="0"/>
              <a:t>Jasper, wie </a:t>
            </a:r>
            <a:r>
              <a:rPr lang="de-DE" sz="1000" dirty="0"/>
              <a:t>du </a:t>
            </a:r>
            <a:r>
              <a:rPr lang="de-DE" sz="1000" dirty="0" err="1" smtClean="0"/>
              <a:t>weisst</a:t>
            </a:r>
            <a:r>
              <a:rPr lang="de-DE" sz="1000" dirty="0"/>
              <a:t>, war ich ja im Radisson in Luzern, ein tolles </a:t>
            </a:r>
            <a:r>
              <a:rPr lang="de-DE" sz="1000" dirty="0" smtClean="0"/>
              <a:t>Haus, </a:t>
            </a:r>
            <a:r>
              <a:rPr lang="de-DE" sz="1000" dirty="0"/>
              <a:t>das muss ich dir erzählen. </a:t>
            </a:r>
            <a:r>
              <a:rPr lang="de-DE" sz="1000" dirty="0" smtClean="0"/>
              <a:t>Schon bei der Reservierung haben sie mich begeistert. Die Dame </a:t>
            </a:r>
            <a:r>
              <a:rPr lang="de-DE" sz="1000" dirty="0"/>
              <a:t>am Telefon </a:t>
            </a:r>
            <a:r>
              <a:rPr lang="de-DE" sz="1000" dirty="0" smtClean="0"/>
              <a:t> war </a:t>
            </a:r>
            <a:r>
              <a:rPr lang="de-DE" sz="1000" dirty="0" smtClean="0">
                <a:solidFill>
                  <a:srgbClr val="FFC000"/>
                </a:solidFill>
              </a:rPr>
              <a:t>so offen und freundlich</a:t>
            </a:r>
            <a:r>
              <a:rPr lang="de-DE" sz="1000" dirty="0" smtClean="0"/>
              <a:t>. </a:t>
            </a:r>
            <a:r>
              <a:rPr lang="de-DE" sz="1000" u="sng" dirty="0" smtClean="0"/>
              <a:t>Ihre </a:t>
            </a:r>
            <a:r>
              <a:rPr lang="de-DE" sz="1000" u="sng" dirty="0" smtClean="0">
                <a:solidFill>
                  <a:srgbClr val="FFC000"/>
                </a:solidFill>
              </a:rPr>
              <a:t>positive Art </a:t>
            </a:r>
            <a:r>
              <a:rPr lang="de-DE" sz="1000" dirty="0" smtClean="0"/>
              <a:t>war direkt ansteckend und ich habe mich richtig auf den Aufenthalt dort gefreut – trotz der Tatsache, dass mir in Luzern ein arbeitsintensiver Aufenthalt bevorstand. </a:t>
            </a:r>
            <a:endParaRPr lang="de-CH" sz="1000" dirty="0"/>
          </a:p>
          <a:p>
            <a:pPr marL="0"/>
            <a:r>
              <a:rPr lang="de-DE" sz="1000" dirty="0" smtClean="0"/>
              <a:t>Als ich </a:t>
            </a:r>
            <a:r>
              <a:rPr lang="de-DE" sz="1000" dirty="0"/>
              <a:t>ankam, stand vor dem Eingang ein Mann, der mir gleich </a:t>
            </a:r>
            <a:r>
              <a:rPr lang="de-DE" sz="1000" dirty="0">
                <a:solidFill>
                  <a:srgbClr val="FFC000"/>
                </a:solidFill>
              </a:rPr>
              <a:t>die Einfahrt zur </a:t>
            </a:r>
            <a:r>
              <a:rPr lang="de-DE" sz="1000" dirty="0">
                <a:solidFill>
                  <a:srgbClr val="00B0F0"/>
                </a:solidFill>
              </a:rPr>
              <a:t>Tiefgarage</a:t>
            </a:r>
            <a:r>
              <a:rPr lang="de-DE" sz="1000" dirty="0">
                <a:solidFill>
                  <a:srgbClr val="FFC000"/>
                </a:solidFill>
              </a:rPr>
              <a:t> gezeigt </a:t>
            </a:r>
            <a:r>
              <a:rPr lang="de-DE" sz="1000" dirty="0"/>
              <a:t>hat. Der gleiche Mann </a:t>
            </a:r>
            <a:r>
              <a:rPr lang="de-DE" sz="1000" dirty="0">
                <a:solidFill>
                  <a:srgbClr val="FFC000"/>
                </a:solidFill>
              </a:rPr>
              <a:t>half mir dann mit dem Gepäck</a:t>
            </a:r>
            <a:r>
              <a:rPr lang="de-DE" sz="1000" dirty="0"/>
              <a:t>. Überraschenderweise sprach mich die </a:t>
            </a:r>
            <a:r>
              <a:rPr lang="de-DE" sz="1000" u="sng" dirty="0">
                <a:solidFill>
                  <a:srgbClr val="FFC000"/>
                </a:solidFill>
              </a:rPr>
              <a:t>Dame </a:t>
            </a:r>
            <a:r>
              <a:rPr lang="de-DE" sz="1000" u="sng" dirty="0" smtClean="0">
                <a:solidFill>
                  <a:srgbClr val="FFC000"/>
                </a:solidFill>
              </a:rPr>
              <a:t>an der Rezeption </a:t>
            </a:r>
            <a:r>
              <a:rPr lang="de-DE" sz="1000" u="sng" dirty="0" smtClean="0">
                <a:solidFill>
                  <a:srgbClr val="00B050"/>
                </a:solidFill>
              </a:rPr>
              <a:t>gleich mit </a:t>
            </a:r>
            <a:r>
              <a:rPr lang="de-DE" sz="1000" u="sng" dirty="0">
                <a:solidFill>
                  <a:srgbClr val="00B050"/>
                </a:solidFill>
              </a:rPr>
              <a:t>dem Namen </a:t>
            </a:r>
            <a:r>
              <a:rPr lang="de-DE" sz="1000" u="sng" dirty="0"/>
              <a:t>an</a:t>
            </a:r>
            <a:r>
              <a:rPr lang="de-DE" sz="1000" dirty="0"/>
              <a:t>. </a:t>
            </a:r>
            <a:r>
              <a:rPr lang="de-DE" sz="1000" dirty="0" smtClean="0"/>
              <a:t>Das </a:t>
            </a:r>
            <a:r>
              <a:rPr lang="de-DE" sz="1000" dirty="0"/>
              <a:t>fand ich sehr angenehm. Auf meinem Zimmer fand ich </a:t>
            </a:r>
            <a:r>
              <a:rPr lang="de-DE" sz="1000" u="sng" dirty="0">
                <a:solidFill>
                  <a:srgbClr val="00B0F0"/>
                </a:solidFill>
              </a:rPr>
              <a:t>eine Flasche </a:t>
            </a:r>
            <a:r>
              <a:rPr lang="de-DE" sz="1000" u="sng" dirty="0" smtClean="0">
                <a:solidFill>
                  <a:srgbClr val="00B0F0"/>
                </a:solidFill>
              </a:rPr>
              <a:t>Mineralwasser,</a:t>
            </a:r>
            <a:r>
              <a:rPr lang="de-DE" sz="1000" u="sng" dirty="0" smtClean="0"/>
              <a:t> </a:t>
            </a:r>
            <a:r>
              <a:rPr lang="de-DE" sz="1000" dirty="0"/>
              <a:t>das habe ich auch gern, da ich in der Fremde immer so eine trockene Kehle habe. Und ... </a:t>
            </a:r>
            <a:r>
              <a:rPr lang="de-DE" sz="1000" dirty="0" smtClean="0">
                <a:solidFill>
                  <a:srgbClr val="00B0F0"/>
                </a:solidFill>
              </a:rPr>
              <a:t>super, </a:t>
            </a:r>
            <a:r>
              <a:rPr lang="de-DE" sz="1000" dirty="0">
                <a:solidFill>
                  <a:srgbClr val="00B0F0"/>
                </a:solidFill>
              </a:rPr>
              <a:t>man konnte das Fenster öffnen</a:t>
            </a:r>
            <a:r>
              <a:rPr lang="de-DE" sz="1000" dirty="0"/>
              <a:t>. Wie du </a:t>
            </a:r>
            <a:r>
              <a:rPr lang="de-DE" sz="1000" dirty="0" err="1" smtClean="0"/>
              <a:t>weisst</a:t>
            </a:r>
            <a:r>
              <a:rPr lang="de-DE" sz="1000" dirty="0"/>
              <a:t>, war ich ja tagsüber unterwegs und hatte meine Termine</a:t>
            </a:r>
            <a:r>
              <a:rPr lang="de-DE" sz="1000" dirty="0">
                <a:solidFill>
                  <a:srgbClr val="7030A0"/>
                </a:solidFill>
              </a:rPr>
              <a:t>. </a:t>
            </a:r>
            <a:r>
              <a:rPr lang="de-DE" sz="1000" dirty="0">
                <a:solidFill>
                  <a:srgbClr val="FFC000"/>
                </a:solidFill>
              </a:rPr>
              <a:t>An der Rezeption haben sie mir genau erklärt, wie ich wo hinkomme</a:t>
            </a:r>
            <a:r>
              <a:rPr lang="de-DE" sz="1000" dirty="0"/>
              <a:t>. Der </a:t>
            </a:r>
            <a:r>
              <a:rPr lang="de-DE" sz="1000" dirty="0" smtClean="0"/>
              <a:t>Trick, bei </a:t>
            </a:r>
            <a:r>
              <a:rPr lang="de-DE" sz="1000" dirty="0"/>
              <a:t>Regen über die </a:t>
            </a:r>
            <a:r>
              <a:rPr lang="de-DE" sz="1000" dirty="0" smtClean="0"/>
              <a:t>Traverse, die aus </a:t>
            </a:r>
            <a:r>
              <a:rPr lang="de-DE" sz="1000" dirty="0"/>
              <a:t>der Garage bis zum Bahnhof führt, zu </a:t>
            </a:r>
            <a:r>
              <a:rPr lang="de-DE" sz="1000" dirty="0" smtClean="0"/>
              <a:t>gehen, </a:t>
            </a:r>
            <a:r>
              <a:rPr lang="de-DE" sz="1000" dirty="0"/>
              <a:t>war ein guter Hinweis. Wie ich dann müde zurückkam, hat mich eine</a:t>
            </a:r>
            <a:r>
              <a:rPr lang="de-DE" sz="1000" u="sng" dirty="0"/>
              <a:t> </a:t>
            </a:r>
            <a:r>
              <a:rPr lang="de-DE" sz="1000" u="sng" dirty="0">
                <a:solidFill>
                  <a:srgbClr val="FFC000"/>
                </a:solidFill>
              </a:rPr>
              <a:t>sehr charmante Bardame</a:t>
            </a:r>
            <a:r>
              <a:rPr lang="de-DE" sz="1000" u="sng" dirty="0"/>
              <a:t> </a:t>
            </a:r>
            <a:r>
              <a:rPr lang="de-DE" sz="1000" dirty="0"/>
              <a:t>zu einem</a:t>
            </a:r>
            <a:r>
              <a:rPr lang="de-DE" sz="1000" u="sng" dirty="0"/>
              <a:t> </a:t>
            </a:r>
            <a:r>
              <a:rPr lang="de-DE" sz="1000" u="sng" dirty="0">
                <a:solidFill>
                  <a:srgbClr val="00B0F0"/>
                </a:solidFill>
              </a:rPr>
              <a:t>tollen Cosmopolitan </a:t>
            </a:r>
            <a:r>
              <a:rPr lang="de-DE" sz="1000" dirty="0"/>
              <a:t>verführt. </a:t>
            </a:r>
            <a:r>
              <a:rPr lang="de-DE" sz="1000" u="sng" dirty="0" smtClean="0"/>
              <a:t>Sie hat mir übrigens versprochen, mir eine Kopie der gespielten Lounge-Musik zu mailen</a:t>
            </a:r>
            <a:r>
              <a:rPr lang="de-DE" sz="1000" dirty="0" smtClean="0"/>
              <a:t>, ich bin ja mal gespannt, ob sie daran denken. </a:t>
            </a:r>
            <a:r>
              <a:rPr lang="de-DE" sz="1000" dirty="0" err="1" smtClean="0"/>
              <a:t>Ausserdem</a:t>
            </a:r>
            <a:r>
              <a:rPr lang="de-DE" sz="1000" dirty="0" smtClean="0"/>
              <a:t> </a:t>
            </a:r>
            <a:r>
              <a:rPr lang="de-DE" sz="1000" dirty="0"/>
              <a:t>erzählte </a:t>
            </a:r>
            <a:r>
              <a:rPr lang="de-DE" sz="1000" dirty="0" smtClean="0"/>
              <a:t>sie </a:t>
            </a:r>
            <a:r>
              <a:rPr lang="de-DE" sz="1000" dirty="0"/>
              <a:t>mir etwas über die Hotelkette. </a:t>
            </a:r>
            <a:r>
              <a:rPr lang="de-DE" sz="1000" dirty="0">
                <a:solidFill>
                  <a:srgbClr val="00B050"/>
                </a:solidFill>
              </a:rPr>
              <a:t>Ich bin jetzt Goldpoint Gold Member</a:t>
            </a:r>
            <a:r>
              <a:rPr lang="de-DE" sz="1000" dirty="0"/>
              <a:t> und kann auf der ganzen Welt vergünstigt in den Radissons wohnen. Sie gab mir schon während meines </a:t>
            </a:r>
            <a:r>
              <a:rPr lang="de-DE" sz="1000" dirty="0" err="1" smtClean="0"/>
              <a:t>Apéros</a:t>
            </a:r>
            <a:r>
              <a:rPr lang="de-DE" sz="1000" dirty="0" smtClean="0"/>
              <a:t> </a:t>
            </a:r>
            <a:r>
              <a:rPr lang="de-DE" sz="1000" dirty="0"/>
              <a:t>die Speisekarte und half mir </a:t>
            </a:r>
            <a:r>
              <a:rPr lang="de-DE" sz="1000" dirty="0" smtClean="0"/>
              <a:t>dabei, </a:t>
            </a:r>
            <a:r>
              <a:rPr lang="de-DE" sz="1000" dirty="0"/>
              <a:t>etwas auszusuchen. Überhaupt hatte ich das Gefühl, dass das </a:t>
            </a:r>
            <a:r>
              <a:rPr lang="de-DE" sz="1000" dirty="0">
                <a:solidFill>
                  <a:srgbClr val="FFC000"/>
                </a:solidFill>
              </a:rPr>
              <a:t>Personal sehr </a:t>
            </a:r>
            <a:r>
              <a:rPr lang="de-DE" sz="1000" dirty="0" smtClean="0">
                <a:solidFill>
                  <a:srgbClr val="FFC000"/>
                </a:solidFill>
              </a:rPr>
              <a:t>aufgeschlossen und </a:t>
            </a:r>
            <a:r>
              <a:rPr lang="de-DE" sz="1000" dirty="0">
                <a:solidFill>
                  <a:srgbClr val="FFC000"/>
                </a:solidFill>
              </a:rPr>
              <a:t>kompetent </a:t>
            </a:r>
            <a:r>
              <a:rPr lang="de-DE" sz="1000" dirty="0" smtClean="0"/>
              <a:t>war, </a:t>
            </a:r>
            <a:r>
              <a:rPr lang="de-DE" sz="1000" dirty="0"/>
              <a:t>und </a:t>
            </a:r>
            <a:r>
              <a:rPr lang="de-DE" sz="1000" dirty="0">
                <a:solidFill>
                  <a:srgbClr val="FFC000"/>
                </a:solidFill>
              </a:rPr>
              <a:t>man hat gemerkt, dass alle diesen Job gern machen</a:t>
            </a:r>
            <a:r>
              <a:rPr lang="de-DE" sz="1000" dirty="0"/>
              <a:t>. Ich habe ausgezeichnet </a:t>
            </a:r>
            <a:r>
              <a:rPr lang="de-DE" sz="1000" dirty="0" smtClean="0"/>
              <a:t>gegessen, </a:t>
            </a:r>
            <a:r>
              <a:rPr lang="de-DE" sz="1000" u="sng" dirty="0">
                <a:solidFill>
                  <a:srgbClr val="FFC000"/>
                </a:solidFill>
              </a:rPr>
              <a:t>der Koch kam bei mir am Tisch vorbei</a:t>
            </a:r>
            <a:r>
              <a:rPr lang="de-DE" sz="1000" u="sng" dirty="0"/>
              <a:t>, </a:t>
            </a:r>
            <a:r>
              <a:rPr lang="de-DE" sz="1000" dirty="0"/>
              <a:t>ich habe jetzt ein Rezept für eine tolle Salatsauce in der Tasche. </a:t>
            </a:r>
            <a:endParaRPr lang="de-CH" sz="1000" dirty="0"/>
          </a:p>
          <a:p>
            <a:pPr marL="0"/>
            <a:r>
              <a:rPr lang="de-DE" sz="1000" dirty="0" smtClean="0"/>
              <a:t>Die </a:t>
            </a:r>
            <a:r>
              <a:rPr lang="de-DE" sz="1000" dirty="0" smtClean="0">
                <a:solidFill>
                  <a:srgbClr val="00B0F0"/>
                </a:solidFill>
              </a:rPr>
              <a:t>Grappa-Auswahl </a:t>
            </a:r>
            <a:r>
              <a:rPr lang="de-DE" sz="1000" dirty="0"/>
              <a:t>war auch nicht von schlechten Eltern. </a:t>
            </a:r>
            <a:r>
              <a:rPr lang="de-DE" sz="1000" dirty="0" smtClean="0"/>
              <a:t>Da habe ich mir direkt zwei Gläschen gegönnt. Nachdem ich so einen anstrengenden Tag hinter mir hatte, fand ich, dass ich dies verdient hatte. </a:t>
            </a:r>
            <a:r>
              <a:rPr lang="de-DE" sz="1000" dirty="0" err="1" smtClean="0"/>
              <a:t>Ausserdem</a:t>
            </a:r>
            <a:r>
              <a:rPr lang="de-DE" sz="1000" dirty="0" smtClean="0"/>
              <a:t> musste ich die Gelegenheit nutzen, dass ich ohne meine liebe Frau unterwegs war – sie hätte mir bestimmt nur ein Glas erlaubt. Der gleichen Meinung war übrigens auch </a:t>
            </a:r>
            <a:r>
              <a:rPr lang="de-DE" sz="1000" dirty="0" smtClean="0">
                <a:solidFill>
                  <a:srgbClr val="FF0000"/>
                </a:solidFill>
              </a:rPr>
              <a:t>ein Banker, der dort ebenfalls geschäftlich unterwegs war. Da wir beide am Grappa interessiert waren, sind wir ins Gespräch gekommen</a:t>
            </a:r>
            <a:r>
              <a:rPr lang="de-DE" sz="1000" dirty="0" smtClean="0"/>
              <a:t>. So hatte ich noch einen interessanten Abend in netter Gesellschaft und musste ihn nicht alleine in meinem Zimmer verbringen. </a:t>
            </a:r>
            <a:endParaRPr lang="de-DE" sz="1000" dirty="0"/>
          </a:p>
          <a:p>
            <a:pPr marL="0"/>
            <a:r>
              <a:rPr lang="de-DE" sz="1000" dirty="0" smtClean="0"/>
              <a:t>Auf </a:t>
            </a:r>
            <a:r>
              <a:rPr lang="de-DE" sz="1000" dirty="0"/>
              <a:t>dem </a:t>
            </a:r>
            <a:r>
              <a:rPr lang="de-DE" sz="1000" dirty="0">
                <a:solidFill>
                  <a:srgbClr val="00B0F0"/>
                </a:solidFill>
              </a:rPr>
              <a:t>Zimmer war alles </a:t>
            </a:r>
            <a:r>
              <a:rPr lang="de-DE" sz="1000" dirty="0" smtClean="0">
                <a:solidFill>
                  <a:srgbClr val="00B0F0"/>
                </a:solidFill>
              </a:rPr>
              <a:t>hergerichtet, </a:t>
            </a:r>
            <a:r>
              <a:rPr lang="de-DE" sz="1000" dirty="0" smtClean="0">
                <a:solidFill>
                  <a:srgbClr val="00B050"/>
                </a:solidFill>
              </a:rPr>
              <a:t>wie ich es gewünscht hatte</a:t>
            </a:r>
            <a:r>
              <a:rPr lang="de-DE" sz="1000" dirty="0" smtClean="0"/>
              <a:t>, </a:t>
            </a:r>
            <a:r>
              <a:rPr lang="de-DE" sz="1000" dirty="0"/>
              <a:t>ich konnte noch schnell meine Mails checken, da </a:t>
            </a:r>
            <a:r>
              <a:rPr lang="de-DE" sz="1000" dirty="0">
                <a:solidFill>
                  <a:srgbClr val="00B0F0"/>
                </a:solidFill>
              </a:rPr>
              <a:t>Internet</a:t>
            </a:r>
            <a:r>
              <a:rPr lang="de-DE" sz="1000" dirty="0">
                <a:solidFill>
                  <a:srgbClr val="33CCFF"/>
                </a:solidFill>
              </a:rPr>
              <a:t> </a:t>
            </a:r>
            <a:r>
              <a:rPr lang="de-DE" sz="1000" dirty="0">
                <a:solidFill>
                  <a:srgbClr val="00B0F0"/>
                </a:solidFill>
              </a:rPr>
              <a:t>gratis</a:t>
            </a:r>
            <a:r>
              <a:rPr lang="de-DE" sz="1000" dirty="0">
                <a:solidFill>
                  <a:srgbClr val="33CCFF"/>
                </a:solidFill>
              </a:rPr>
              <a:t> </a:t>
            </a:r>
            <a:r>
              <a:rPr lang="de-DE" sz="1000" dirty="0" smtClean="0"/>
              <a:t>war, </a:t>
            </a:r>
            <a:r>
              <a:rPr lang="de-DE" sz="1000" dirty="0"/>
              <a:t>und ab in die Falle, </a:t>
            </a:r>
            <a:r>
              <a:rPr lang="de-DE" sz="1000" dirty="0">
                <a:solidFill>
                  <a:srgbClr val="00B0F0"/>
                </a:solidFill>
              </a:rPr>
              <a:t>das Bett war </a:t>
            </a:r>
            <a:r>
              <a:rPr lang="de-DE" sz="1000" dirty="0" smtClean="0">
                <a:solidFill>
                  <a:srgbClr val="00B0F0"/>
                </a:solidFill>
              </a:rPr>
              <a:t>super, </a:t>
            </a:r>
            <a:r>
              <a:rPr lang="de-DE" sz="1000" u="sng" dirty="0" smtClean="0"/>
              <a:t>nicht zu hart und nicht zu weich</a:t>
            </a:r>
            <a:r>
              <a:rPr lang="de-DE" sz="1000" dirty="0" smtClean="0"/>
              <a:t>. </a:t>
            </a:r>
            <a:r>
              <a:rPr lang="de-DE" sz="1000" dirty="0">
                <a:solidFill>
                  <a:srgbClr val="00B050"/>
                </a:solidFill>
              </a:rPr>
              <a:t>Morgens dann ging es super schnell</a:t>
            </a:r>
            <a:r>
              <a:rPr lang="de-DE" sz="1000" dirty="0"/>
              <a:t>, ich konnte gleich los und </a:t>
            </a:r>
            <a:r>
              <a:rPr lang="de-DE" sz="1000" dirty="0">
                <a:solidFill>
                  <a:srgbClr val="00B050"/>
                </a:solidFill>
              </a:rPr>
              <a:t>musste nicht noch lange auschecken</a:t>
            </a:r>
            <a:r>
              <a:rPr lang="de-DE" sz="1000" dirty="0">
                <a:solidFill>
                  <a:srgbClr val="00B0F0"/>
                </a:solidFill>
              </a:rPr>
              <a:t>. </a:t>
            </a:r>
            <a:r>
              <a:rPr lang="de-DE" sz="1000" u="sng" dirty="0">
                <a:solidFill>
                  <a:srgbClr val="00B0F0"/>
                </a:solidFill>
              </a:rPr>
              <a:t>Das Frühstück war der Hammer</a:t>
            </a:r>
            <a:r>
              <a:rPr lang="de-DE" sz="1000" dirty="0"/>
              <a:t>, so viele Sachen, ich konnte mir das Mittagessen sparen. </a:t>
            </a:r>
            <a:r>
              <a:rPr lang="de-DE" sz="1000" dirty="0" smtClean="0"/>
              <a:t>Und </a:t>
            </a:r>
            <a:r>
              <a:rPr lang="de-DE" sz="1000" dirty="0" err="1" smtClean="0"/>
              <a:t>weisst</a:t>
            </a:r>
            <a:r>
              <a:rPr lang="de-DE" sz="1000" dirty="0" smtClean="0"/>
              <a:t> </a:t>
            </a:r>
            <a:r>
              <a:rPr lang="de-DE" sz="1000" dirty="0"/>
              <a:t>du was</a:t>
            </a:r>
            <a:r>
              <a:rPr lang="de-DE" sz="1000" u="sng" dirty="0"/>
              <a:t>, </a:t>
            </a:r>
            <a:r>
              <a:rPr lang="de-DE" sz="1000" u="sng" dirty="0">
                <a:solidFill>
                  <a:srgbClr val="00B0F0"/>
                </a:solidFill>
              </a:rPr>
              <a:t>mein Auto war </a:t>
            </a:r>
            <a:r>
              <a:rPr lang="de-DE" sz="1000" u="sng" dirty="0" smtClean="0">
                <a:solidFill>
                  <a:srgbClr val="00B0F0"/>
                </a:solidFill>
              </a:rPr>
              <a:t>gewaschen, </a:t>
            </a:r>
            <a:r>
              <a:rPr lang="de-DE" sz="1000" dirty="0"/>
              <a:t>das war echt eine Überraschung und ... der Sitz war nicht verstellt. Die Leute dort, das Haus, ich war beeindruckt, ich gehe dort wieder hin. Ich habe mir auch noch den Prospekt der anderen Häuser mitgenommen. </a:t>
            </a:r>
            <a:endParaRPr lang="de-CH" sz="1000" dirty="0"/>
          </a:p>
        </p:txBody>
      </p:sp>
      <p:sp>
        <p:nvSpPr>
          <p:cNvPr id="4" name="Foliennummernplatzhalter 3"/>
          <p:cNvSpPr>
            <a:spLocks noGrp="1"/>
          </p:cNvSpPr>
          <p:nvPr>
            <p:ph type="sldNum" sz="quarter" idx="10"/>
          </p:nvPr>
        </p:nvSpPr>
        <p:spPr/>
        <p:txBody>
          <a:bodyPr/>
          <a:lstStyle/>
          <a:p>
            <a:fld id="{1B081D84-7461-4751-B538-5E930955CB74}" type="slidenum">
              <a:rPr lang="de-CH" smtClean="0"/>
              <a:pPr/>
              <a:t>68</a:t>
            </a:fld>
            <a:endParaRPr lang="de-CH">
              <a:latin typeface="Lucida Sans Unicode"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836712"/>
            <a:ext cx="2469042" cy="738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Schritt 7: Drehbuch Kundenerlebnis</a:t>
            </a:r>
            <a:endParaRPr lang="de-DE" dirty="0"/>
          </a:p>
        </p:txBody>
      </p:sp>
      <p:sp>
        <p:nvSpPr>
          <p:cNvPr id="4" name="Foliennummernplatzhalter 3"/>
          <p:cNvSpPr>
            <a:spLocks noGrp="1"/>
          </p:cNvSpPr>
          <p:nvPr>
            <p:ph type="sldNum" sz="quarter" idx="10"/>
          </p:nvPr>
        </p:nvSpPr>
        <p:spPr/>
        <p:txBody>
          <a:bodyPr/>
          <a:lstStyle/>
          <a:p>
            <a:fld id="{1B081D84-7461-4751-B538-5E930955CB74}" type="slidenum">
              <a:rPr lang="de-CH" smtClean="0"/>
              <a:pPr/>
              <a:t>69</a:t>
            </a:fld>
            <a:endParaRPr lang="de-CH">
              <a:latin typeface="Lucida Sans Unicode" pitchFamily="34"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836712"/>
            <a:ext cx="2469042" cy="738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2" name="Gerade Verbindung mit Pfeil 51"/>
          <p:cNvCxnSpPr/>
          <p:nvPr/>
        </p:nvCxnSpPr>
        <p:spPr bwMode="auto">
          <a:xfrm>
            <a:off x="468651" y="4070176"/>
            <a:ext cx="6892071" cy="35665"/>
          </a:xfrm>
          <a:prstGeom prst="straightConnector1">
            <a:avLst/>
          </a:prstGeom>
          <a:noFill/>
          <a:ln w="9525" cap="flat" cmpd="sng" algn="ctr">
            <a:solidFill>
              <a:srgbClr val="4F81BD">
                <a:shade val="95000"/>
                <a:satMod val="105000"/>
              </a:srgbClr>
            </a:solidFill>
            <a:prstDash val="solid"/>
            <a:tailEnd type="arrow"/>
          </a:ln>
          <a:effectLst/>
        </p:spPr>
      </p:cxnSp>
      <p:cxnSp>
        <p:nvCxnSpPr>
          <p:cNvPr id="53" name="Gerade Verbindung mit Pfeil 52"/>
          <p:cNvCxnSpPr/>
          <p:nvPr/>
        </p:nvCxnSpPr>
        <p:spPr bwMode="auto">
          <a:xfrm>
            <a:off x="5508104" y="2492896"/>
            <a:ext cx="1656184" cy="1612945"/>
          </a:xfrm>
          <a:prstGeom prst="straightConnector1">
            <a:avLst/>
          </a:prstGeom>
          <a:noFill/>
          <a:ln w="9525" cap="flat" cmpd="sng" algn="ctr">
            <a:solidFill>
              <a:srgbClr val="4F81BD">
                <a:shade val="95000"/>
                <a:satMod val="105000"/>
              </a:srgbClr>
            </a:solidFill>
            <a:prstDash val="solid"/>
            <a:tailEnd type="arrow"/>
          </a:ln>
          <a:effectLst/>
        </p:spPr>
      </p:cxnSp>
      <p:sp>
        <p:nvSpPr>
          <p:cNvPr id="54" name="Rechteck 53"/>
          <p:cNvSpPr/>
          <p:nvPr/>
        </p:nvSpPr>
        <p:spPr bwMode="auto">
          <a:xfrm>
            <a:off x="4860032" y="1844824"/>
            <a:ext cx="1507848" cy="647665"/>
          </a:xfrm>
          <a:prstGeom prst="rect">
            <a:avLst/>
          </a:prstGeom>
          <a:no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pPr>
            <a:r>
              <a:rPr lang="de-CH" sz="1400" kern="0" dirty="0">
                <a:solidFill>
                  <a:srgbClr val="FF0000"/>
                </a:solidFill>
                <a:latin typeface="+mj-lt"/>
              </a:rPr>
              <a:t>Interaktion zwischen Kunden</a:t>
            </a:r>
          </a:p>
        </p:txBody>
      </p:sp>
      <p:sp>
        <p:nvSpPr>
          <p:cNvPr id="55" name="Rechteck 54"/>
          <p:cNvSpPr/>
          <p:nvPr/>
        </p:nvSpPr>
        <p:spPr bwMode="auto">
          <a:xfrm>
            <a:off x="2627475" y="1844824"/>
            <a:ext cx="2071363" cy="647665"/>
          </a:xfrm>
          <a:prstGeom prst="rect">
            <a:avLst/>
          </a:prstGeom>
          <a:no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pPr>
            <a:r>
              <a:rPr lang="de-CH" sz="1400" kern="0" dirty="0" smtClean="0">
                <a:solidFill>
                  <a:srgbClr val="7030A0"/>
                </a:solidFill>
                <a:latin typeface="+mj-lt"/>
              </a:rPr>
              <a:t>Interaktionen mit Dienstleistungspartnern</a:t>
            </a:r>
            <a:endParaRPr lang="de-CH" sz="1400" kern="0" dirty="0">
              <a:solidFill>
                <a:srgbClr val="7030A0"/>
              </a:solidFill>
              <a:latin typeface="+mj-lt"/>
            </a:endParaRPr>
          </a:p>
        </p:txBody>
      </p:sp>
      <p:sp>
        <p:nvSpPr>
          <p:cNvPr id="56" name="Rechteck 55"/>
          <p:cNvSpPr/>
          <p:nvPr/>
        </p:nvSpPr>
        <p:spPr bwMode="auto">
          <a:xfrm>
            <a:off x="2627784" y="5645234"/>
            <a:ext cx="1322096" cy="664086"/>
          </a:xfrm>
          <a:prstGeom prst="rect">
            <a:avLst/>
          </a:prstGeom>
          <a:no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pPr>
            <a:r>
              <a:rPr lang="de-CH" sz="1400" kern="0" dirty="0">
                <a:solidFill>
                  <a:srgbClr val="00B050"/>
                </a:solidFill>
                <a:latin typeface="+mj-lt"/>
              </a:rPr>
              <a:t>Informations-flüsse &amp; IT</a:t>
            </a:r>
          </a:p>
        </p:txBody>
      </p:sp>
      <p:sp>
        <p:nvSpPr>
          <p:cNvPr id="57" name="Rechteck 56"/>
          <p:cNvSpPr/>
          <p:nvPr/>
        </p:nvSpPr>
        <p:spPr bwMode="auto">
          <a:xfrm>
            <a:off x="4860032" y="5654759"/>
            <a:ext cx="1477260" cy="647665"/>
          </a:xfrm>
          <a:prstGeom prst="rect">
            <a:avLst/>
          </a:prstGeom>
          <a:no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pPr>
            <a:r>
              <a:rPr lang="de-CH" sz="1400" u="sng" kern="0" dirty="0" smtClean="0">
                <a:solidFill>
                  <a:schemeClr val="tx1"/>
                </a:solidFill>
                <a:latin typeface="+mj-lt"/>
              </a:rPr>
              <a:t>Sensorisches Umfeld</a:t>
            </a:r>
            <a:endParaRPr lang="de-CH" sz="1400" u="sng" kern="0" dirty="0">
              <a:solidFill>
                <a:schemeClr val="tx1"/>
              </a:solidFill>
              <a:latin typeface="+mj-lt"/>
            </a:endParaRPr>
          </a:p>
        </p:txBody>
      </p:sp>
      <p:cxnSp>
        <p:nvCxnSpPr>
          <p:cNvPr id="58" name="Gerade Verbindung 57"/>
          <p:cNvCxnSpPr/>
          <p:nvPr/>
        </p:nvCxnSpPr>
        <p:spPr bwMode="auto">
          <a:xfrm flipH="1" flipV="1">
            <a:off x="5097863" y="3340324"/>
            <a:ext cx="1274337" cy="16668"/>
          </a:xfrm>
          <a:prstGeom prst="line">
            <a:avLst/>
          </a:prstGeom>
          <a:noFill/>
          <a:ln w="9525" cap="flat" cmpd="sng" algn="ctr">
            <a:solidFill>
              <a:srgbClr val="4F81BD">
                <a:shade val="95000"/>
                <a:satMod val="105000"/>
              </a:srgbClr>
            </a:solidFill>
            <a:prstDash val="solid"/>
          </a:ln>
          <a:effectLst/>
        </p:spPr>
      </p:cxnSp>
      <p:sp>
        <p:nvSpPr>
          <p:cNvPr id="59" name="Ellipse 35"/>
          <p:cNvSpPr/>
          <p:nvPr/>
        </p:nvSpPr>
        <p:spPr bwMode="auto">
          <a:xfrm>
            <a:off x="467544" y="1844824"/>
            <a:ext cx="1511645" cy="647665"/>
          </a:xfrm>
          <a:prstGeom prst="rect">
            <a:avLst/>
          </a:prstGeom>
          <a:no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pPr>
            <a:r>
              <a:rPr lang="de-CH" sz="1400" kern="0" dirty="0">
                <a:solidFill>
                  <a:srgbClr val="FFC000"/>
                </a:solidFill>
                <a:latin typeface="+mj-lt"/>
              </a:rPr>
              <a:t>Mitarbeitende im Kundenkontakt</a:t>
            </a:r>
          </a:p>
        </p:txBody>
      </p:sp>
      <p:sp>
        <p:nvSpPr>
          <p:cNvPr id="60" name="Ellipse 36"/>
          <p:cNvSpPr/>
          <p:nvPr/>
        </p:nvSpPr>
        <p:spPr bwMode="auto">
          <a:xfrm>
            <a:off x="454167" y="5654759"/>
            <a:ext cx="1548836" cy="647665"/>
          </a:xfrm>
          <a:prstGeom prst="rect">
            <a:avLst/>
          </a:prstGeom>
          <a:no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pPr>
            <a:r>
              <a:rPr lang="de-CH" sz="1400" kern="0" dirty="0">
                <a:solidFill>
                  <a:srgbClr val="0070C0"/>
                </a:solidFill>
                <a:latin typeface="+mj-lt"/>
              </a:rPr>
              <a:t>Physisches </a:t>
            </a:r>
            <a:r>
              <a:rPr lang="de-CH" sz="1400" kern="0" dirty="0" smtClean="0">
                <a:solidFill>
                  <a:srgbClr val="0070C0"/>
                </a:solidFill>
                <a:latin typeface="+mj-lt"/>
              </a:rPr>
              <a:t>Angebot </a:t>
            </a:r>
            <a:r>
              <a:rPr lang="de-CH" sz="1400" kern="0" dirty="0">
                <a:solidFill>
                  <a:srgbClr val="0070C0"/>
                </a:solidFill>
                <a:latin typeface="+mj-lt"/>
              </a:rPr>
              <a:t>&amp; Infrastruktur</a:t>
            </a:r>
          </a:p>
        </p:txBody>
      </p:sp>
      <p:cxnSp>
        <p:nvCxnSpPr>
          <p:cNvPr id="61" name="Gerade Verbindung 60"/>
          <p:cNvCxnSpPr/>
          <p:nvPr/>
        </p:nvCxnSpPr>
        <p:spPr bwMode="auto">
          <a:xfrm flipH="1" flipV="1">
            <a:off x="5529911" y="3761777"/>
            <a:ext cx="1274337" cy="16668"/>
          </a:xfrm>
          <a:prstGeom prst="line">
            <a:avLst/>
          </a:prstGeom>
          <a:noFill/>
          <a:ln w="9525" cap="flat" cmpd="sng" algn="ctr">
            <a:solidFill>
              <a:srgbClr val="4F81BD">
                <a:shade val="95000"/>
                <a:satMod val="105000"/>
              </a:srgbClr>
            </a:solidFill>
            <a:prstDash val="solid"/>
          </a:ln>
          <a:effectLst/>
        </p:spPr>
      </p:cxnSp>
      <p:cxnSp>
        <p:nvCxnSpPr>
          <p:cNvPr id="62" name="Gerade Verbindung 61"/>
          <p:cNvCxnSpPr/>
          <p:nvPr/>
        </p:nvCxnSpPr>
        <p:spPr bwMode="auto">
          <a:xfrm flipH="1" flipV="1">
            <a:off x="4663257" y="2924944"/>
            <a:ext cx="1276895" cy="16669"/>
          </a:xfrm>
          <a:prstGeom prst="line">
            <a:avLst/>
          </a:prstGeom>
          <a:noFill/>
          <a:ln w="9525" cap="flat" cmpd="sng" algn="ctr">
            <a:solidFill>
              <a:srgbClr val="4F81BD">
                <a:shade val="95000"/>
                <a:satMod val="105000"/>
              </a:srgbClr>
            </a:solidFill>
            <a:prstDash val="solid"/>
          </a:ln>
          <a:effectLst/>
        </p:spPr>
      </p:cxnSp>
      <p:cxnSp>
        <p:nvCxnSpPr>
          <p:cNvPr id="63" name="Gerade Verbindung mit Pfeil 62"/>
          <p:cNvCxnSpPr/>
          <p:nvPr/>
        </p:nvCxnSpPr>
        <p:spPr bwMode="auto">
          <a:xfrm>
            <a:off x="3491880" y="2492896"/>
            <a:ext cx="1708943" cy="1613352"/>
          </a:xfrm>
          <a:prstGeom prst="straightConnector1">
            <a:avLst/>
          </a:prstGeom>
          <a:noFill/>
          <a:ln w="9525" cap="flat" cmpd="sng" algn="ctr">
            <a:solidFill>
              <a:srgbClr val="4F81BD">
                <a:shade val="95000"/>
                <a:satMod val="105000"/>
              </a:srgbClr>
            </a:solidFill>
            <a:prstDash val="solid"/>
            <a:tailEnd type="arrow"/>
          </a:ln>
          <a:effectLst/>
        </p:spPr>
      </p:cxnSp>
      <p:cxnSp>
        <p:nvCxnSpPr>
          <p:cNvPr id="64" name="Gerade Verbindung 63"/>
          <p:cNvCxnSpPr/>
          <p:nvPr/>
        </p:nvCxnSpPr>
        <p:spPr bwMode="auto">
          <a:xfrm flipH="1" flipV="1">
            <a:off x="3134398" y="3340731"/>
            <a:ext cx="1274337" cy="16668"/>
          </a:xfrm>
          <a:prstGeom prst="line">
            <a:avLst/>
          </a:prstGeom>
          <a:noFill/>
          <a:ln w="9525" cap="flat" cmpd="sng" algn="ctr">
            <a:solidFill>
              <a:srgbClr val="4F81BD">
                <a:shade val="95000"/>
                <a:satMod val="105000"/>
              </a:srgbClr>
            </a:solidFill>
            <a:prstDash val="solid"/>
          </a:ln>
          <a:effectLst/>
        </p:spPr>
      </p:cxnSp>
      <p:cxnSp>
        <p:nvCxnSpPr>
          <p:cNvPr id="65" name="Gerade Verbindung 64"/>
          <p:cNvCxnSpPr/>
          <p:nvPr/>
        </p:nvCxnSpPr>
        <p:spPr bwMode="auto">
          <a:xfrm flipH="1" flipV="1">
            <a:off x="3566446" y="3762184"/>
            <a:ext cx="1274337" cy="16668"/>
          </a:xfrm>
          <a:prstGeom prst="line">
            <a:avLst/>
          </a:prstGeom>
          <a:noFill/>
          <a:ln w="9525" cap="flat" cmpd="sng" algn="ctr">
            <a:solidFill>
              <a:srgbClr val="4F81BD">
                <a:shade val="95000"/>
                <a:satMod val="105000"/>
              </a:srgbClr>
            </a:solidFill>
            <a:prstDash val="solid"/>
          </a:ln>
          <a:effectLst/>
        </p:spPr>
      </p:cxnSp>
      <p:cxnSp>
        <p:nvCxnSpPr>
          <p:cNvPr id="66" name="Gerade Verbindung 65"/>
          <p:cNvCxnSpPr/>
          <p:nvPr/>
        </p:nvCxnSpPr>
        <p:spPr bwMode="auto">
          <a:xfrm flipH="1" flipV="1">
            <a:off x="2699792" y="2925351"/>
            <a:ext cx="1276895" cy="16669"/>
          </a:xfrm>
          <a:prstGeom prst="line">
            <a:avLst/>
          </a:prstGeom>
          <a:noFill/>
          <a:ln w="9525" cap="flat" cmpd="sng" algn="ctr">
            <a:solidFill>
              <a:srgbClr val="4F81BD">
                <a:shade val="95000"/>
                <a:satMod val="105000"/>
              </a:srgbClr>
            </a:solidFill>
            <a:prstDash val="solid"/>
          </a:ln>
          <a:effectLst/>
        </p:spPr>
      </p:cxnSp>
      <p:cxnSp>
        <p:nvCxnSpPr>
          <p:cNvPr id="67" name="Gerade Verbindung mit Pfeil 66"/>
          <p:cNvCxnSpPr/>
          <p:nvPr/>
        </p:nvCxnSpPr>
        <p:spPr bwMode="auto">
          <a:xfrm>
            <a:off x="1331640" y="2492896"/>
            <a:ext cx="1708943" cy="1613352"/>
          </a:xfrm>
          <a:prstGeom prst="straightConnector1">
            <a:avLst/>
          </a:prstGeom>
          <a:noFill/>
          <a:ln w="9525" cap="flat" cmpd="sng" algn="ctr">
            <a:solidFill>
              <a:srgbClr val="4F81BD">
                <a:shade val="95000"/>
                <a:satMod val="105000"/>
              </a:srgbClr>
            </a:solidFill>
            <a:prstDash val="solid"/>
            <a:tailEnd type="arrow"/>
          </a:ln>
          <a:effectLst/>
        </p:spPr>
      </p:cxnSp>
      <p:cxnSp>
        <p:nvCxnSpPr>
          <p:cNvPr id="68" name="Gerade Verbindung 67"/>
          <p:cNvCxnSpPr/>
          <p:nvPr/>
        </p:nvCxnSpPr>
        <p:spPr bwMode="auto">
          <a:xfrm flipH="1" flipV="1">
            <a:off x="974158" y="3340731"/>
            <a:ext cx="1274337" cy="16668"/>
          </a:xfrm>
          <a:prstGeom prst="line">
            <a:avLst/>
          </a:prstGeom>
          <a:noFill/>
          <a:ln w="9525" cap="flat" cmpd="sng" algn="ctr">
            <a:solidFill>
              <a:srgbClr val="4F81BD">
                <a:shade val="95000"/>
                <a:satMod val="105000"/>
              </a:srgbClr>
            </a:solidFill>
            <a:prstDash val="solid"/>
          </a:ln>
          <a:effectLst/>
        </p:spPr>
      </p:cxnSp>
      <p:cxnSp>
        <p:nvCxnSpPr>
          <p:cNvPr id="69" name="Gerade Verbindung 68"/>
          <p:cNvCxnSpPr/>
          <p:nvPr/>
        </p:nvCxnSpPr>
        <p:spPr bwMode="auto">
          <a:xfrm flipH="1" flipV="1">
            <a:off x="1406206" y="3762184"/>
            <a:ext cx="1274337" cy="16668"/>
          </a:xfrm>
          <a:prstGeom prst="line">
            <a:avLst/>
          </a:prstGeom>
          <a:noFill/>
          <a:ln w="9525" cap="flat" cmpd="sng" algn="ctr">
            <a:solidFill>
              <a:srgbClr val="4F81BD">
                <a:shade val="95000"/>
                <a:satMod val="105000"/>
              </a:srgbClr>
            </a:solidFill>
            <a:prstDash val="solid"/>
          </a:ln>
          <a:effectLst/>
        </p:spPr>
      </p:cxnSp>
      <p:cxnSp>
        <p:nvCxnSpPr>
          <p:cNvPr id="70" name="Gerade Verbindung 69"/>
          <p:cNvCxnSpPr/>
          <p:nvPr/>
        </p:nvCxnSpPr>
        <p:spPr bwMode="auto">
          <a:xfrm flipH="1">
            <a:off x="539554" y="2924944"/>
            <a:ext cx="1224134" cy="408"/>
          </a:xfrm>
          <a:prstGeom prst="line">
            <a:avLst/>
          </a:prstGeom>
          <a:noFill/>
          <a:ln w="9525" cap="flat" cmpd="sng" algn="ctr">
            <a:solidFill>
              <a:srgbClr val="4F81BD">
                <a:shade val="95000"/>
                <a:satMod val="105000"/>
              </a:srgbClr>
            </a:solidFill>
            <a:prstDash val="solid"/>
          </a:ln>
          <a:effectLst/>
        </p:spPr>
      </p:cxnSp>
      <p:sp>
        <p:nvSpPr>
          <p:cNvPr id="71" name="Textfeld 70"/>
          <p:cNvSpPr txBox="1"/>
          <p:nvPr/>
        </p:nvSpPr>
        <p:spPr>
          <a:xfrm>
            <a:off x="390711" y="2663334"/>
            <a:ext cx="1516993" cy="261610"/>
          </a:xfrm>
          <a:prstGeom prst="rect">
            <a:avLst/>
          </a:prstGeom>
          <a:noFill/>
        </p:spPr>
        <p:txBody>
          <a:bodyPr wrap="square" rtlCol="0">
            <a:spAutoFit/>
          </a:bodyPr>
          <a:lstStyle/>
          <a:p>
            <a:r>
              <a:rPr lang="en-GB" sz="1100" dirty="0" err="1" smtClean="0">
                <a:latin typeface="+mj-lt"/>
              </a:rPr>
              <a:t>Offen</a:t>
            </a:r>
            <a:r>
              <a:rPr lang="en-GB" sz="1100" dirty="0" smtClean="0">
                <a:latin typeface="+mj-lt"/>
              </a:rPr>
              <a:t> &amp; </a:t>
            </a:r>
            <a:r>
              <a:rPr lang="en-GB" sz="1100" dirty="0" err="1" smtClean="0">
                <a:latin typeface="+mj-lt"/>
              </a:rPr>
              <a:t>freundlich</a:t>
            </a:r>
            <a:endParaRPr lang="en-GB" sz="1100" dirty="0">
              <a:latin typeface="+mj-lt"/>
            </a:endParaRPr>
          </a:p>
        </p:txBody>
      </p:sp>
      <p:sp>
        <p:nvSpPr>
          <p:cNvPr id="72" name="Textfeld 71"/>
          <p:cNvSpPr txBox="1"/>
          <p:nvPr/>
        </p:nvSpPr>
        <p:spPr>
          <a:xfrm>
            <a:off x="1686855" y="3527430"/>
            <a:ext cx="1661009" cy="261610"/>
          </a:xfrm>
          <a:prstGeom prst="rect">
            <a:avLst/>
          </a:prstGeom>
          <a:noFill/>
        </p:spPr>
        <p:txBody>
          <a:bodyPr wrap="square" rtlCol="0">
            <a:spAutoFit/>
          </a:bodyPr>
          <a:lstStyle/>
          <a:p>
            <a:r>
              <a:rPr lang="en-GB" sz="1100" dirty="0" err="1">
                <a:latin typeface="+mj-lt"/>
              </a:rPr>
              <a:t>H</a:t>
            </a:r>
            <a:r>
              <a:rPr lang="en-GB" sz="1100" dirty="0" err="1" smtClean="0">
                <a:latin typeface="+mj-lt"/>
              </a:rPr>
              <a:t>ilfsbereit</a:t>
            </a:r>
            <a:endParaRPr lang="en-GB" sz="1100" dirty="0">
              <a:latin typeface="+mj-lt"/>
            </a:endParaRPr>
          </a:p>
        </p:txBody>
      </p:sp>
      <p:sp>
        <p:nvSpPr>
          <p:cNvPr id="73" name="Textfeld 72"/>
          <p:cNvSpPr txBox="1"/>
          <p:nvPr/>
        </p:nvSpPr>
        <p:spPr>
          <a:xfrm>
            <a:off x="251520" y="3095382"/>
            <a:ext cx="2152044" cy="261610"/>
          </a:xfrm>
          <a:prstGeom prst="rect">
            <a:avLst/>
          </a:prstGeom>
          <a:noFill/>
        </p:spPr>
        <p:txBody>
          <a:bodyPr wrap="square" rtlCol="0">
            <a:spAutoFit/>
          </a:bodyPr>
          <a:lstStyle/>
          <a:p>
            <a:r>
              <a:rPr lang="en-GB" sz="1100" dirty="0" err="1" smtClean="0">
                <a:latin typeface="+mj-lt"/>
              </a:rPr>
              <a:t>Ehrliches</a:t>
            </a:r>
            <a:r>
              <a:rPr lang="en-GB" sz="1100" dirty="0" smtClean="0">
                <a:latin typeface="+mj-lt"/>
              </a:rPr>
              <a:t> </a:t>
            </a:r>
            <a:r>
              <a:rPr lang="en-GB" sz="1100" dirty="0" err="1" smtClean="0">
                <a:latin typeface="+mj-lt"/>
              </a:rPr>
              <a:t>Interesse</a:t>
            </a:r>
            <a:r>
              <a:rPr lang="en-GB" sz="1100" dirty="0" smtClean="0">
                <a:latin typeface="+mj-lt"/>
              </a:rPr>
              <a:t> </a:t>
            </a:r>
            <a:r>
              <a:rPr lang="en-GB" sz="1100" dirty="0" err="1" smtClean="0">
                <a:latin typeface="+mj-lt"/>
              </a:rPr>
              <a:t>zeigend</a:t>
            </a:r>
            <a:endParaRPr lang="en-GB" sz="1100" dirty="0">
              <a:latin typeface="+mj-lt"/>
            </a:endParaRPr>
          </a:p>
        </p:txBody>
      </p:sp>
      <p:sp>
        <p:nvSpPr>
          <p:cNvPr id="74" name="Textfeld 73"/>
          <p:cNvSpPr txBox="1"/>
          <p:nvPr/>
        </p:nvSpPr>
        <p:spPr>
          <a:xfrm>
            <a:off x="539552" y="4149080"/>
            <a:ext cx="2656100" cy="261610"/>
          </a:xfrm>
          <a:prstGeom prst="rect">
            <a:avLst/>
          </a:prstGeom>
          <a:noFill/>
        </p:spPr>
        <p:txBody>
          <a:bodyPr wrap="square" rtlCol="0">
            <a:spAutoFit/>
          </a:bodyPr>
          <a:lstStyle/>
          <a:p>
            <a:r>
              <a:rPr lang="en-GB" sz="1100" dirty="0" err="1" smtClean="0">
                <a:latin typeface="+mj-lt"/>
              </a:rPr>
              <a:t>Personalisierte</a:t>
            </a:r>
            <a:r>
              <a:rPr lang="en-GB" sz="1100" dirty="0" smtClean="0">
                <a:latin typeface="+mj-lt"/>
              </a:rPr>
              <a:t> </a:t>
            </a:r>
            <a:r>
              <a:rPr lang="en-GB" sz="1100" dirty="0" err="1" smtClean="0">
                <a:latin typeface="+mj-lt"/>
              </a:rPr>
              <a:t>Zimmerausstattung</a:t>
            </a:r>
            <a:endParaRPr lang="en-GB" sz="1100" dirty="0">
              <a:latin typeface="+mj-lt"/>
            </a:endParaRPr>
          </a:p>
        </p:txBody>
      </p:sp>
      <p:sp>
        <p:nvSpPr>
          <p:cNvPr id="75" name="Textfeld 74"/>
          <p:cNvSpPr txBox="1"/>
          <p:nvPr/>
        </p:nvSpPr>
        <p:spPr>
          <a:xfrm>
            <a:off x="1123812" y="4438273"/>
            <a:ext cx="2656100" cy="430887"/>
          </a:xfrm>
          <a:prstGeom prst="rect">
            <a:avLst/>
          </a:prstGeom>
          <a:noFill/>
        </p:spPr>
        <p:txBody>
          <a:bodyPr wrap="square" rtlCol="0">
            <a:spAutoFit/>
          </a:bodyPr>
          <a:lstStyle/>
          <a:p>
            <a:r>
              <a:rPr lang="en-GB" sz="1100" dirty="0" err="1" smtClean="0">
                <a:latin typeface="+mj-lt"/>
              </a:rPr>
              <a:t>Breite</a:t>
            </a:r>
            <a:r>
              <a:rPr lang="en-GB" sz="1100" dirty="0" smtClean="0">
                <a:latin typeface="+mj-lt"/>
              </a:rPr>
              <a:t> </a:t>
            </a:r>
            <a:r>
              <a:rPr lang="en-GB" sz="1100" dirty="0" err="1" smtClean="0">
                <a:latin typeface="+mj-lt"/>
              </a:rPr>
              <a:t>Speise</a:t>
            </a:r>
            <a:r>
              <a:rPr lang="en-GB" sz="1100" dirty="0" smtClean="0">
                <a:latin typeface="+mj-lt"/>
              </a:rPr>
              <a:t>- und </a:t>
            </a:r>
          </a:p>
          <a:p>
            <a:r>
              <a:rPr lang="en-GB" sz="1100" dirty="0" err="1" smtClean="0">
                <a:latin typeface="+mj-lt"/>
              </a:rPr>
              <a:t>Getränke-auswahl</a:t>
            </a:r>
            <a:endParaRPr lang="en-GB" sz="1100" dirty="0">
              <a:latin typeface="+mj-lt"/>
            </a:endParaRPr>
          </a:p>
        </p:txBody>
      </p:sp>
      <p:sp>
        <p:nvSpPr>
          <p:cNvPr id="76" name="Textfeld 75"/>
          <p:cNvSpPr txBox="1"/>
          <p:nvPr/>
        </p:nvSpPr>
        <p:spPr>
          <a:xfrm>
            <a:off x="2915816" y="4077072"/>
            <a:ext cx="2152044" cy="430887"/>
          </a:xfrm>
          <a:prstGeom prst="rect">
            <a:avLst/>
          </a:prstGeom>
          <a:noFill/>
        </p:spPr>
        <p:txBody>
          <a:bodyPr wrap="square" rtlCol="0">
            <a:spAutoFit/>
          </a:bodyPr>
          <a:lstStyle/>
          <a:p>
            <a:pPr algn="ctr"/>
            <a:r>
              <a:rPr lang="en-GB" sz="1100" dirty="0" smtClean="0">
                <a:latin typeface="+mj-lt"/>
              </a:rPr>
              <a:t>CRM-System: </a:t>
            </a:r>
            <a:br>
              <a:rPr lang="en-GB" sz="1100" dirty="0" smtClean="0">
                <a:latin typeface="+mj-lt"/>
              </a:rPr>
            </a:br>
            <a:r>
              <a:rPr lang="en-GB" sz="1100" dirty="0" err="1" smtClean="0">
                <a:latin typeface="+mj-lt"/>
              </a:rPr>
              <a:t>Demografische</a:t>
            </a:r>
            <a:r>
              <a:rPr lang="en-GB" sz="1100" dirty="0" smtClean="0">
                <a:latin typeface="+mj-lt"/>
              </a:rPr>
              <a:t> </a:t>
            </a:r>
            <a:r>
              <a:rPr lang="en-GB" sz="1100" dirty="0" err="1" smtClean="0">
                <a:latin typeface="+mj-lt"/>
              </a:rPr>
              <a:t>Kundendaten</a:t>
            </a:r>
            <a:endParaRPr lang="en-GB" sz="1100" dirty="0">
              <a:latin typeface="+mj-lt"/>
            </a:endParaRPr>
          </a:p>
        </p:txBody>
      </p:sp>
      <p:sp>
        <p:nvSpPr>
          <p:cNvPr id="77" name="Textfeld 76"/>
          <p:cNvSpPr txBox="1"/>
          <p:nvPr/>
        </p:nvSpPr>
        <p:spPr>
          <a:xfrm>
            <a:off x="2915816" y="4437112"/>
            <a:ext cx="2152044" cy="430887"/>
          </a:xfrm>
          <a:prstGeom prst="rect">
            <a:avLst/>
          </a:prstGeom>
          <a:noFill/>
        </p:spPr>
        <p:txBody>
          <a:bodyPr wrap="square" rtlCol="0">
            <a:spAutoFit/>
          </a:bodyPr>
          <a:lstStyle/>
          <a:p>
            <a:r>
              <a:rPr lang="en-GB" sz="1100" dirty="0" smtClean="0">
                <a:latin typeface="+mj-lt"/>
              </a:rPr>
              <a:t>CRM System: </a:t>
            </a:r>
            <a:r>
              <a:rPr lang="en-GB" sz="1100" dirty="0" err="1" smtClean="0">
                <a:latin typeface="+mj-lt"/>
              </a:rPr>
              <a:t>Persönliche</a:t>
            </a:r>
            <a:r>
              <a:rPr lang="en-GB" sz="1100" dirty="0" smtClean="0">
                <a:latin typeface="+mj-lt"/>
              </a:rPr>
              <a:t> </a:t>
            </a:r>
            <a:r>
              <a:rPr lang="en-GB" sz="1100" dirty="0" err="1" smtClean="0">
                <a:latin typeface="+mj-lt"/>
              </a:rPr>
              <a:t>Vorlieben</a:t>
            </a:r>
            <a:endParaRPr lang="en-GB" sz="1100" dirty="0">
              <a:latin typeface="+mj-lt"/>
            </a:endParaRPr>
          </a:p>
        </p:txBody>
      </p:sp>
      <p:sp>
        <p:nvSpPr>
          <p:cNvPr id="78" name="Textfeld 77"/>
          <p:cNvSpPr txBox="1"/>
          <p:nvPr/>
        </p:nvSpPr>
        <p:spPr>
          <a:xfrm>
            <a:off x="2483768" y="4869160"/>
            <a:ext cx="2152044" cy="430887"/>
          </a:xfrm>
          <a:prstGeom prst="rect">
            <a:avLst/>
          </a:prstGeom>
          <a:noFill/>
        </p:spPr>
        <p:txBody>
          <a:bodyPr wrap="square" rtlCol="0">
            <a:spAutoFit/>
          </a:bodyPr>
          <a:lstStyle/>
          <a:p>
            <a:r>
              <a:rPr lang="en-GB" sz="1100" dirty="0" err="1" smtClean="0">
                <a:latin typeface="+mj-lt"/>
              </a:rPr>
              <a:t>Nachführen</a:t>
            </a:r>
            <a:r>
              <a:rPr lang="en-GB" sz="1100" dirty="0" smtClean="0">
                <a:latin typeface="+mj-lt"/>
              </a:rPr>
              <a:t> des Member-</a:t>
            </a:r>
          </a:p>
          <a:p>
            <a:r>
              <a:rPr lang="en-GB" sz="1100" dirty="0" smtClean="0">
                <a:latin typeface="+mj-lt"/>
              </a:rPr>
              <a:t>status</a:t>
            </a:r>
            <a:endParaRPr lang="en-GB" sz="1100" dirty="0">
              <a:latin typeface="+mj-lt"/>
            </a:endParaRPr>
          </a:p>
        </p:txBody>
      </p:sp>
      <p:grpSp>
        <p:nvGrpSpPr>
          <p:cNvPr id="79" name="Gruppieren 78"/>
          <p:cNvGrpSpPr/>
          <p:nvPr/>
        </p:nvGrpSpPr>
        <p:grpSpPr>
          <a:xfrm>
            <a:off x="611560" y="4077072"/>
            <a:ext cx="2534541" cy="1541344"/>
            <a:chOff x="866082" y="4581128"/>
            <a:chExt cx="2534541" cy="1541344"/>
          </a:xfrm>
        </p:grpSpPr>
        <p:cxnSp>
          <p:nvCxnSpPr>
            <p:cNvPr id="80" name="Gerade Verbindung mit Pfeil 79"/>
            <p:cNvCxnSpPr/>
            <p:nvPr/>
          </p:nvCxnSpPr>
          <p:spPr bwMode="auto">
            <a:xfrm flipV="1">
              <a:off x="1808411" y="4581128"/>
              <a:ext cx="1592212" cy="1541344"/>
            </a:xfrm>
            <a:prstGeom prst="straightConnector1">
              <a:avLst/>
            </a:prstGeom>
            <a:noFill/>
            <a:ln w="9525" cap="flat" cmpd="sng" algn="ctr">
              <a:solidFill>
                <a:srgbClr val="4F81BD">
                  <a:shade val="95000"/>
                  <a:satMod val="105000"/>
                </a:srgbClr>
              </a:solidFill>
              <a:prstDash val="solid"/>
              <a:tailEnd type="arrow"/>
            </a:ln>
            <a:effectLst/>
          </p:spPr>
        </p:cxnSp>
        <p:cxnSp>
          <p:nvCxnSpPr>
            <p:cNvPr id="81" name="Gerade Verbindung 80"/>
            <p:cNvCxnSpPr/>
            <p:nvPr/>
          </p:nvCxnSpPr>
          <p:spPr>
            <a:xfrm>
              <a:off x="1763688" y="4941168"/>
              <a:ext cx="12576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Gerade Verbindung 81"/>
            <p:cNvCxnSpPr/>
            <p:nvPr/>
          </p:nvCxnSpPr>
          <p:spPr>
            <a:xfrm>
              <a:off x="1298130" y="5373216"/>
              <a:ext cx="12576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Gerade Verbindung 82"/>
            <p:cNvCxnSpPr/>
            <p:nvPr/>
          </p:nvCxnSpPr>
          <p:spPr>
            <a:xfrm>
              <a:off x="866082" y="5805264"/>
              <a:ext cx="1257646"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4" name="Gruppieren 83"/>
          <p:cNvGrpSpPr/>
          <p:nvPr/>
        </p:nvGrpSpPr>
        <p:grpSpPr>
          <a:xfrm>
            <a:off x="2719041" y="4077072"/>
            <a:ext cx="2534541" cy="1541344"/>
            <a:chOff x="866082" y="4581128"/>
            <a:chExt cx="2534541" cy="1541344"/>
          </a:xfrm>
        </p:grpSpPr>
        <p:cxnSp>
          <p:nvCxnSpPr>
            <p:cNvPr id="85" name="Gerade Verbindung mit Pfeil 84"/>
            <p:cNvCxnSpPr/>
            <p:nvPr/>
          </p:nvCxnSpPr>
          <p:spPr bwMode="auto">
            <a:xfrm flipV="1">
              <a:off x="1808411" y="4581128"/>
              <a:ext cx="1592212" cy="1541344"/>
            </a:xfrm>
            <a:prstGeom prst="straightConnector1">
              <a:avLst/>
            </a:prstGeom>
            <a:noFill/>
            <a:ln w="9525" cap="flat" cmpd="sng" algn="ctr">
              <a:solidFill>
                <a:srgbClr val="4F81BD">
                  <a:shade val="95000"/>
                  <a:satMod val="105000"/>
                </a:srgbClr>
              </a:solidFill>
              <a:prstDash val="solid"/>
              <a:tailEnd type="arrow"/>
            </a:ln>
            <a:effectLst/>
          </p:spPr>
        </p:cxnSp>
        <p:cxnSp>
          <p:nvCxnSpPr>
            <p:cNvPr id="86" name="Gerade Verbindung 85"/>
            <p:cNvCxnSpPr/>
            <p:nvPr/>
          </p:nvCxnSpPr>
          <p:spPr>
            <a:xfrm>
              <a:off x="1134865" y="4941168"/>
              <a:ext cx="18722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Gerade Verbindung 86"/>
            <p:cNvCxnSpPr/>
            <p:nvPr/>
          </p:nvCxnSpPr>
          <p:spPr>
            <a:xfrm>
              <a:off x="1298130" y="5373216"/>
              <a:ext cx="12576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Gerade Verbindung 87"/>
            <p:cNvCxnSpPr/>
            <p:nvPr/>
          </p:nvCxnSpPr>
          <p:spPr>
            <a:xfrm>
              <a:off x="866082" y="5805264"/>
              <a:ext cx="1257646"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9" name="Gruppieren 88"/>
          <p:cNvGrpSpPr/>
          <p:nvPr/>
        </p:nvGrpSpPr>
        <p:grpSpPr>
          <a:xfrm>
            <a:off x="4677518" y="4077072"/>
            <a:ext cx="2534541" cy="1541344"/>
            <a:chOff x="866082" y="4581128"/>
            <a:chExt cx="2534541" cy="1541344"/>
          </a:xfrm>
        </p:grpSpPr>
        <p:cxnSp>
          <p:nvCxnSpPr>
            <p:cNvPr id="90" name="Gerade Verbindung mit Pfeil 89"/>
            <p:cNvCxnSpPr/>
            <p:nvPr/>
          </p:nvCxnSpPr>
          <p:spPr bwMode="auto">
            <a:xfrm flipV="1">
              <a:off x="1808411" y="4581128"/>
              <a:ext cx="1592212" cy="1541344"/>
            </a:xfrm>
            <a:prstGeom prst="straightConnector1">
              <a:avLst/>
            </a:prstGeom>
            <a:noFill/>
            <a:ln w="9525" cap="flat" cmpd="sng" algn="ctr">
              <a:solidFill>
                <a:srgbClr val="4F81BD">
                  <a:shade val="95000"/>
                  <a:satMod val="105000"/>
                </a:srgbClr>
              </a:solidFill>
              <a:prstDash val="solid"/>
              <a:tailEnd type="arrow"/>
            </a:ln>
            <a:effectLst/>
          </p:spPr>
        </p:cxnSp>
        <p:cxnSp>
          <p:nvCxnSpPr>
            <p:cNvPr id="91" name="Gerade Verbindung 90"/>
            <p:cNvCxnSpPr/>
            <p:nvPr/>
          </p:nvCxnSpPr>
          <p:spPr>
            <a:xfrm>
              <a:off x="1763688" y="4941168"/>
              <a:ext cx="12576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Gerade Verbindung 91"/>
            <p:cNvCxnSpPr/>
            <p:nvPr/>
          </p:nvCxnSpPr>
          <p:spPr>
            <a:xfrm>
              <a:off x="1298130" y="5373216"/>
              <a:ext cx="12576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Gerade Verbindung 92"/>
            <p:cNvCxnSpPr/>
            <p:nvPr/>
          </p:nvCxnSpPr>
          <p:spPr>
            <a:xfrm>
              <a:off x="866082" y="5805264"/>
              <a:ext cx="1257646"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94" name="Textfeld 93"/>
          <p:cNvSpPr txBox="1"/>
          <p:nvPr/>
        </p:nvSpPr>
        <p:spPr>
          <a:xfrm>
            <a:off x="4572000" y="2492896"/>
            <a:ext cx="1080120" cy="430887"/>
          </a:xfrm>
          <a:prstGeom prst="rect">
            <a:avLst/>
          </a:prstGeom>
          <a:noFill/>
        </p:spPr>
        <p:txBody>
          <a:bodyPr wrap="square" rtlCol="0">
            <a:spAutoFit/>
          </a:bodyPr>
          <a:lstStyle/>
          <a:p>
            <a:r>
              <a:rPr lang="en-GB" sz="1100" dirty="0" err="1" smtClean="0">
                <a:latin typeface="+mj-lt"/>
              </a:rPr>
              <a:t>Bei</a:t>
            </a:r>
            <a:r>
              <a:rPr lang="en-GB" sz="1100" dirty="0" smtClean="0">
                <a:latin typeface="+mj-lt"/>
              </a:rPr>
              <a:t> </a:t>
            </a:r>
            <a:r>
              <a:rPr lang="en-GB" sz="1100" dirty="0" err="1" smtClean="0">
                <a:latin typeface="+mj-lt"/>
              </a:rPr>
              <a:t>Interesse</a:t>
            </a:r>
            <a:r>
              <a:rPr lang="en-GB" sz="1100" dirty="0" smtClean="0">
                <a:latin typeface="+mj-lt"/>
              </a:rPr>
              <a:t> </a:t>
            </a:r>
          </a:p>
          <a:p>
            <a:r>
              <a:rPr lang="en-GB" sz="1100" dirty="0" smtClean="0">
                <a:latin typeface="+mj-lt"/>
              </a:rPr>
              <a:t>Dialog </a:t>
            </a:r>
            <a:r>
              <a:rPr lang="en-GB" sz="1100" dirty="0" err="1" smtClean="0">
                <a:latin typeface="+mj-lt"/>
              </a:rPr>
              <a:t>fördern</a:t>
            </a:r>
            <a:endParaRPr lang="en-GB" sz="1100" dirty="0">
              <a:latin typeface="+mj-lt"/>
            </a:endParaRPr>
          </a:p>
        </p:txBody>
      </p:sp>
      <p:sp>
        <p:nvSpPr>
          <p:cNvPr id="95" name="Textfeld 94"/>
          <p:cNvSpPr txBox="1"/>
          <p:nvPr/>
        </p:nvSpPr>
        <p:spPr>
          <a:xfrm>
            <a:off x="5220072" y="4438273"/>
            <a:ext cx="2152044" cy="430887"/>
          </a:xfrm>
          <a:prstGeom prst="rect">
            <a:avLst/>
          </a:prstGeom>
          <a:noFill/>
        </p:spPr>
        <p:txBody>
          <a:bodyPr wrap="square" rtlCol="0">
            <a:spAutoFit/>
          </a:bodyPr>
          <a:lstStyle/>
          <a:p>
            <a:r>
              <a:rPr lang="en-GB" sz="1100" dirty="0" smtClean="0">
                <a:latin typeface="+mj-lt"/>
              </a:rPr>
              <a:t>Corporate Sound in</a:t>
            </a:r>
          </a:p>
          <a:p>
            <a:r>
              <a:rPr lang="en-GB" sz="1100" dirty="0">
                <a:latin typeface="+mj-lt"/>
              </a:rPr>
              <a:t>d</a:t>
            </a:r>
            <a:r>
              <a:rPr lang="en-GB" sz="1100" dirty="0" smtClean="0">
                <a:latin typeface="+mj-lt"/>
              </a:rPr>
              <a:t>er Bar</a:t>
            </a:r>
            <a:endParaRPr lang="en-GB" sz="1100" dirty="0">
              <a:latin typeface="+mj-lt"/>
            </a:endParaRPr>
          </a:p>
        </p:txBody>
      </p:sp>
      <p:sp>
        <p:nvSpPr>
          <p:cNvPr id="96" name="Textfeld 95"/>
          <p:cNvSpPr txBox="1"/>
          <p:nvPr/>
        </p:nvSpPr>
        <p:spPr>
          <a:xfrm>
            <a:off x="5220072" y="4175502"/>
            <a:ext cx="2152044" cy="261610"/>
          </a:xfrm>
          <a:prstGeom prst="rect">
            <a:avLst/>
          </a:prstGeom>
          <a:noFill/>
        </p:spPr>
        <p:txBody>
          <a:bodyPr wrap="square" rtlCol="0">
            <a:spAutoFit/>
          </a:bodyPr>
          <a:lstStyle/>
          <a:p>
            <a:r>
              <a:rPr lang="en-GB" sz="1100" dirty="0" err="1" smtClean="0">
                <a:latin typeface="+mj-lt"/>
              </a:rPr>
              <a:t>Liegecomfort</a:t>
            </a:r>
            <a:r>
              <a:rPr lang="en-GB" sz="1100" dirty="0" smtClean="0">
                <a:latin typeface="+mj-lt"/>
              </a:rPr>
              <a:t> der </a:t>
            </a:r>
            <a:r>
              <a:rPr lang="en-GB" sz="1100" dirty="0" err="1" smtClean="0">
                <a:latin typeface="+mj-lt"/>
              </a:rPr>
              <a:t>Betten</a:t>
            </a:r>
            <a:endParaRPr lang="en-GB" sz="1100" dirty="0">
              <a:latin typeface="+mj-lt"/>
            </a:endParaRPr>
          </a:p>
        </p:txBody>
      </p:sp>
      <p:sp>
        <p:nvSpPr>
          <p:cNvPr id="97" name="Ellipse 96"/>
          <p:cNvSpPr/>
          <p:nvPr/>
        </p:nvSpPr>
        <p:spPr bwMode="auto">
          <a:xfrm>
            <a:off x="7380312" y="3573016"/>
            <a:ext cx="1656184" cy="1125706"/>
          </a:xfrm>
          <a:prstGeom prst="ellipse">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pPr>
            <a:r>
              <a:rPr lang="de-CH" sz="1200" kern="0" dirty="0" smtClean="0">
                <a:solidFill>
                  <a:sysClr val="windowText" lastClr="000000"/>
                </a:solidFill>
                <a:latin typeface="+mj-lt"/>
              </a:rPr>
              <a:t>Stilvolles Wohnen in freund-</a:t>
            </a:r>
            <a:r>
              <a:rPr lang="de-CH" sz="1200" kern="0" dirty="0" err="1" smtClean="0">
                <a:solidFill>
                  <a:sysClr val="windowText" lastClr="000000"/>
                </a:solidFill>
                <a:latin typeface="+mj-lt"/>
              </a:rPr>
              <a:t>schaftlichem</a:t>
            </a:r>
            <a:r>
              <a:rPr lang="de-CH" sz="1200" kern="0" dirty="0" smtClean="0">
                <a:solidFill>
                  <a:sysClr val="windowText" lastClr="000000"/>
                </a:solidFill>
                <a:latin typeface="+mj-lt"/>
              </a:rPr>
              <a:t> Ambiente</a:t>
            </a:r>
            <a:endParaRPr lang="de-CH" sz="1200" kern="0" dirty="0">
              <a:solidFill>
                <a:sysClr val="windowText" lastClr="000000"/>
              </a:solidFill>
              <a:latin typeface="+mj-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Schritt 2: Zielgruppe und -prozesse</a:t>
            </a:r>
            <a:endParaRPr lang="de-DE" dirty="0"/>
          </a:p>
        </p:txBody>
      </p:sp>
      <p:sp>
        <p:nvSpPr>
          <p:cNvPr id="3" name="Inhaltsplatzhalter 2"/>
          <p:cNvSpPr>
            <a:spLocks noGrp="1"/>
          </p:cNvSpPr>
          <p:nvPr>
            <p:ph idx="1"/>
          </p:nvPr>
        </p:nvSpPr>
        <p:spPr>
          <a:xfrm>
            <a:off x="179388" y="2060847"/>
            <a:ext cx="8785225" cy="4516165"/>
          </a:xfrm>
        </p:spPr>
        <p:txBody>
          <a:bodyPr/>
          <a:lstStyle/>
          <a:p>
            <a:pPr marL="0"/>
            <a:r>
              <a:rPr lang="de-CH" sz="1200" dirty="0" smtClean="0"/>
              <a:t>Im Kundenerlebnismanagement ist das Schema «</a:t>
            </a:r>
            <a:r>
              <a:rPr lang="de-CH" sz="1200" dirty="0" err="1" smtClean="0"/>
              <a:t>One</a:t>
            </a:r>
            <a:r>
              <a:rPr lang="de-CH" sz="1200" dirty="0" smtClean="0"/>
              <a:t>-Size-</a:t>
            </a:r>
            <a:r>
              <a:rPr lang="de-CH" sz="1200" dirty="0" err="1" smtClean="0"/>
              <a:t>Fits</a:t>
            </a:r>
            <a:r>
              <a:rPr lang="de-CH" sz="1200" dirty="0" smtClean="0"/>
              <a:t>-All» nicht geeignet. Dies gilt sowohl für Kunden als auch für Prozesse. Daher geht es in diesem Schritt um eine konkrete und eindeutige Festlegung von Zielgruppen und -prozessen für Ihr Kundenerlebnismanagement. </a:t>
            </a:r>
          </a:p>
          <a:p>
            <a:pPr marL="0"/>
            <a:endParaRPr lang="de-CH" sz="1200" dirty="0" smtClean="0"/>
          </a:p>
          <a:p>
            <a:pPr marL="0"/>
            <a:endParaRPr lang="de-CH" sz="1200" dirty="0" smtClean="0"/>
          </a:p>
          <a:p>
            <a:pPr marL="0"/>
            <a:endParaRPr lang="de-CH" sz="1200" dirty="0"/>
          </a:p>
          <a:p>
            <a:pPr marL="0"/>
            <a:r>
              <a:rPr lang="de-CH" sz="1200" dirty="0" smtClean="0"/>
              <a:t>Möchten Sie im Verlauf des Projekts mehrere Zielkunden und/oder -prozesse ansprechen, müssen die folgenden Fragen unter Schritt 2 für jede Zielgruppe und für jeden Prozess einzeln beantwortet werden.</a:t>
            </a:r>
          </a:p>
          <a:p>
            <a:endParaRPr lang="de-CH" sz="1200" dirty="0" smtClean="0"/>
          </a:p>
          <a:p>
            <a:endParaRPr lang="de-CH" sz="1200" dirty="0" smtClean="0"/>
          </a:p>
          <a:p>
            <a:endParaRPr lang="de-CH" sz="1200" dirty="0"/>
          </a:p>
          <a:p>
            <a:pPr marL="285750" indent="-285750">
              <a:buFont typeface="Arial" pitchFamily="34" charset="0"/>
              <a:buChar char="•"/>
            </a:pPr>
            <a:r>
              <a:rPr lang="de-CH" sz="1200" dirty="0" smtClean="0"/>
              <a:t>Versuchen Sie sich auf die wichtigste(n) Zielgruppe(n) zu konzentrieren, auch wenn Sie viele Zielgruppen bedienen.  </a:t>
            </a:r>
          </a:p>
          <a:p>
            <a:pPr marL="285750" indent="-285750">
              <a:buFont typeface="Arial" pitchFamily="34" charset="0"/>
              <a:buChar char="•"/>
            </a:pPr>
            <a:r>
              <a:rPr lang="de-CH" sz="1200" dirty="0" smtClean="0"/>
              <a:t>Definieren Sie den oder die Zielprozesse aus Kundenperspektive, d.h., überlegen Sie, welche Prozesse der Kunde durchläuft.</a:t>
            </a:r>
          </a:p>
          <a:p>
            <a:pPr marL="285750" indent="-285750">
              <a:buFont typeface="Arial" pitchFamily="34" charset="0"/>
              <a:buChar char="•"/>
            </a:pPr>
            <a:r>
              <a:rPr lang="de-CH" sz="1200" dirty="0" smtClean="0"/>
              <a:t>Achten Sie darauf, dass Sie nur solche Zielgruppen und Prozesse zusammenfassen, für die Sie ein gleiches bzw. ähnliches Erlebnis planen. Haben Sie sehr unterschiedliche Zielgruppen oder Prozesse, so müssen die neun Schritte (ausser Schritt 3) getrennt für diese Gruppen ausgeführt und damit ein eigenes Erlebnis geplant werden.</a:t>
            </a:r>
          </a:p>
          <a:p>
            <a:endParaRPr lang="de-DE" sz="1200" dirty="0" smtClean="0"/>
          </a:p>
          <a:p>
            <a:endParaRPr lang="de-CH" sz="1200" dirty="0" smtClean="0"/>
          </a:p>
          <a:p>
            <a:endParaRPr lang="de-CH" sz="1200" dirty="0" smtClean="0"/>
          </a:p>
          <a:p>
            <a:endParaRPr lang="de-DE" sz="1200" dirty="0"/>
          </a:p>
        </p:txBody>
      </p:sp>
      <p:sp>
        <p:nvSpPr>
          <p:cNvPr id="4" name="Foliennummernplatzhalter 3"/>
          <p:cNvSpPr>
            <a:spLocks noGrp="1"/>
          </p:cNvSpPr>
          <p:nvPr>
            <p:ph type="sldNum" sz="quarter" idx="10"/>
          </p:nvPr>
        </p:nvSpPr>
        <p:spPr/>
        <p:txBody>
          <a:bodyPr/>
          <a:lstStyle/>
          <a:p>
            <a:fld id="{1B081D84-7461-4751-B538-5E930955CB74}" type="slidenum">
              <a:rPr lang="de-CH" smtClean="0"/>
              <a:pPr/>
              <a:t>7</a:t>
            </a:fld>
            <a:endParaRPr lang="de-CH">
              <a:latin typeface="Lucida Sans Unicode" pitchFamily="34" charset="0"/>
            </a:endParaRPr>
          </a:p>
        </p:txBody>
      </p:sp>
      <p:pic>
        <p:nvPicPr>
          <p:cNvPr id="5" name="Picture 2" descr="C:\Users\ujuettne\AppData\Local\Microsoft\Windows\Temporary Internet Files\Content.IE5\VD4H76SN\MC90043261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484784"/>
            <a:ext cx="509920" cy="441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C:\Users\ujuettne\AppData\Local\Microsoft\Windows\Temporary Internet Files\Content.IE5\YC330E5M\MC900439828[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2996952"/>
            <a:ext cx="434495" cy="38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C:\Users\ujuettne\AppData\Local\Microsoft\Windows\Temporary Internet Files\Content.IE5\VD4H76SN\MC900433883[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4149080"/>
            <a:ext cx="416435" cy="38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hteck 7"/>
          <p:cNvSpPr/>
          <p:nvPr/>
        </p:nvSpPr>
        <p:spPr>
          <a:xfrm>
            <a:off x="611560" y="1556792"/>
            <a:ext cx="526106" cy="276999"/>
          </a:xfrm>
          <a:prstGeom prst="rect">
            <a:avLst/>
          </a:prstGeom>
        </p:spPr>
        <p:txBody>
          <a:bodyPr wrap="none">
            <a:spAutoFit/>
          </a:bodyPr>
          <a:lstStyle/>
          <a:p>
            <a:r>
              <a:rPr lang="de-CH" sz="1200" kern="0" dirty="0">
                <a:solidFill>
                  <a:srgbClr val="000000"/>
                </a:solidFill>
                <a:latin typeface="+mj-lt"/>
                <a:cs typeface="Arial" charset="0"/>
              </a:rPr>
              <a:t>Idee </a:t>
            </a:r>
            <a:endParaRPr lang="de-DE" sz="1200" dirty="0">
              <a:latin typeface="+mj-lt"/>
            </a:endParaRPr>
          </a:p>
        </p:txBody>
      </p:sp>
      <p:sp>
        <p:nvSpPr>
          <p:cNvPr id="9" name="Textfeld 22"/>
          <p:cNvSpPr txBox="1">
            <a:spLocks noChangeArrowheads="1"/>
          </p:cNvSpPr>
          <p:nvPr/>
        </p:nvSpPr>
        <p:spPr bwMode="auto">
          <a:xfrm>
            <a:off x="683568" y="2996952"/>
            <a:ext cx="10038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charset="0"/>
                <a:cs typeface="Arial" charset="0"/>
              </a:defRPr>
            </a:lvl1pPr>
            <a:lvl2pPr marL="742950" indent="-285750" eaLnBrk="0" hangingPunct="0">
              <a:defRPr>
                <a:solidFill>
                  <a:schemeClr val="tx1"/>
                </a:solidFill>
                <a:latin typeface="Lucida Sans Unicode" charset="0"/>
                <a:cs typeface="Arial" charset="0"/>
              </a:defRPr>
            </a:lvl2pPr>
            <a:lvl3pPr marL="1143000" indent="-228600" eaLnBrk="0" hangingPunct="0">
              <a:defRPr>
                <a:solidFill>
                  <a:schemeClr val="tx1"/>
                </a:solidFill>
                <a:latin typeface="Lucida Sans Unicode" charset="0"/>
                <a:cs typeface="Arial" charset="0"/>
              </a:defRPr>
            </a:lvl3pPr>
            <a:lvl4pPr marL="1600200" indent="-228600" eaLnBrk="0" hangingPunct="0">
              <a:defRPr>
                <a:solidFill>
                  <a:schemeClr val="tx1"/>
                </a:solidFill>
                <a:latin typeface="Lucida Sans Unicode" charset="0"/>
                <a:cs typeface="Arial" charset="0"/>
              </a:defRPr>
            </a:lvl4pPr>
            <a:lvl5pPr marL="2057400" indent="-228600" eaLnBrk="0" hangingPunct="0">
              <a:defRPr>
                <a:solidFill>
                  <a:schemeClr val="tx1"/>
                </a:solidFill>
                <a:latin typeface="Lucida Sans Unicode" charset="0"/>
                <a:cs typeface="Arial" charset="0"/>
              </a:defRPr>
            </a:lvl5pPr>
            <a:lvl6pPr marL="2514600" indent="-228600" eaLnBrk="0" fontAlgn="base" hangingPunct="0">
              <a:spcBef>
                <a:spcPct val="0"/>
              </a:spcBef>
              <a:spcAft>
                <a:spcPct val="0"/>
              </a:spcAft>
              <a:defRPr>
                <a:solidFill>
                  <a:schemeClr val="tx1"/>
                </a:solidFill>
                <a:latin typeface="Lucida Sans Unicode" charset="0"/>
                <a:cs typeface="Arial" charset="0"/>
              </a:defRPr>
            </a:lvl6pPr>
            <a:lvl7pPr marL="2971800" indent="-228600" eaLnBrk="0" fontAlgn="base" hangingPunct="0">
              <a:spcBef>
                <a:spcPct val="0"/>
              </a:spcBef>
              <a:spcAft>
                <a:spcPct val="0"/>
              </a:spcAft>
              <a:defRPr>
                <a:solidFill>
                  <a:schemeClr val="tx1"/>
                </a:solidFill>
                <a:latin typeface="Lucida Sans Unicode" charset="0"/>
                <a:cs typeface="Arial" charset="0"/>
              </a:defRPr>
            </a:lvl7pPr>
            <a:lvl8pPr marL="3429000" indent="-228600" eaLnBrk="0" fontAlgn="base" hangingPunct="0">
              <a:spcBef>
                <a:spcPct val="0"/>
              </a:spcBef>
              <a:spcAft>
                <a:spcPct val="0"/>
              </a:spcAft>
              <a:defRPr>
                <a:solidFill>
                  <a:schemeClr val="tx1"/>
                </a:solidFill>
                <a:latin typeface="Lucida Sans Unicode" charset="0"/>
                <a:cs typeface="Arial" charset="0"/>
              </a:defRPr>
            </a:lvl8pPr>
            <a:lvl9pPr marL="3886200" indent="-228600" eaLnBrk="0" fontAlgn="base" hangingPunct="0">
              <a:spcBef>
                <a:spcPct val="0"/>
              </a:spcBef>
              <a:spcAft>
                <a:spcPct val="0"/>
              </a:spcAft>
              <a:defRPr>
                <a:solidFill>
                  <a:schemeClr val="tx1"/>
                </a:solidFill>
                <a:latin typeface="Lucida Sans Unicode" charset="0"/>
                <a:cs typeface="Arial" charset="0"/>
              </a:defRPr>
            </a:lvl9pPr>
          </a:lstStyle>
          <a:p>
            <a:pPr eaLnBrk="1" hangingPunct="1"/>
            <a:r>
              <a:rPr lang="de-CH" sz="1200" dirty="0">
                <a:latin typeface="+mj-lt"/>
              </a:rPr>
              <a:t>Umsetzung </a:t>
            </a:r>
          </a:p>
        </p:txBody>
      </p:sp>
      <p:sp>
        <p:nvSpPr>
          <p:cNvPr id="10" name="Textfeld 24"/>
          <p:cNvSpPr txBox="1">
            <a:spLocks noChangeArrowheads="1"/>
          </p:cNvSpPr>
          <p:nvPr/>
        </p:nvSpPr>
        <p:spPr bwMode="auto">
          <a:xfrm>
            <a:off x="683568" y="4221088"/>
            <a:ext cx="32081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charset="0"/>
                <a:cs typeface="Arial" charset="0"/>
              </a:defRPr>
            </a:lvl1pPr>
            <a:lvl2pPr marL="742950" indent="-285750" eaLnBrk="0" hangingPunct="0">
              <a:defRPr>
                <a:solidFill>
                  <a:schemeClr val="tx1"/>
                </a:solidFill>
                <a:latin typeface="Lucida Sans Unicode" charset="0"/>
                <a:cs typeface="Arial" charset="0"/>
              </a:defRPr>
            </a:lvl2pPr>
            <a:lvl3pPr marL="1143000" indent="-228600" eaLnBrk="0" hangingPunct="0">
              <a:defRPr>
                <a:solidFill>
                  <a:schemeClr val="tx1"/>
                </a:solidFill>
                <a:latin typeface="Lucida Sans Unicode" charset="0"/>
                <a:cs typeface="Arial" charset="0"/>
              </a:defRPr>
            </a:lvl3pPr>
            <a:lvl4pPr marL="1600200" indent="-228600" eaLnBrk="0" hangingPunct="0">
              <a:defRPr>
                <a:solidFill>
                  <a:schemeClr val="tx1"/>
                </a:solidFill>
                <a:latin typeface="Lucida Sans Unicode" charset="0"/>
                <a:cs typeface="Arial" charset="0"/>
              </a:defRPr>
            </a:lvl4pPr>
            <a:lvl5pPr marL="2057400" indent="-228600" eaLnBrk="0" hangingPunct="0">
              <a:defRPr>
                <a:solidFill>
                  <a:schemeClr val="tx1"/>
                </a:solidFill>
                <a:latin typeface="Lucida Sans Unicode" charset="0"/>
                <a:cs typeface="Arial" charset="0"/>
              </a:defRPr>
            </a:lvl5pPr>
            <a:lvl6pPr marL="2514600" indent="-228600" eaLnBrk="0" fontAlgn="base" hangingPunct="0">
              <a:spcBef>
                <a:spcPct val="0"/>
              </a:spcBef>
              <a:spcAft>
                <a:spcPct val="0"/>
              </a:spcAft>
              <a:defRPr>
                <a:solidFill>
                  <a:schemeClr val="tx1"/>
                </a:solidFill>
                <a:latin typeface="Lucida Sans Unicode" charset="0"/>
                <a:cs typeface="Arial" charset="0"/>
              </a:defRPr>
            </a:lvl6pPr>
            <a:lvl7pPr marL="2971800" indent="-228600" eaLnBrk="0" fontAlgn="base" hangingPunct="0">
              <a:spcBef>
                <a:spcPct val="0"/>
              </a:spcBef>
              <a:spcAft>
                <a:spcPct val="0"/>
              </a:spcAft>
              <a:defRPr>
                <a:solidFill>
                  <a:schemeClr val="tx1"/>
                </a:solidFill>
                <a:latin typeface="Lucida Sans Unicode" charset="0"/>
                <a:cs typeface="Arial" charset="0"/>
              </a:defRPr>
            </a:lvl7pPr>
            <a:lvl8pPr marL="3429000" indent="-228600" eaLnBrk="0" fontAlgn="base" hangingPunct="0">
              <a:spcBef>
                <a:spcPct val="0"/>
              </a:spcBef>
              <a:spcAft>
                <a:spcPct val="0"/>
              </a:spcAft>
              <a:defRPr>
                <a:solidFill>
                  <a:schemeClr val="tx1"/>
                </a:solidFill>
                <a:latin typeface="Lucida Sans Unicode" charset="0"/>
                <a:cs typeface="Arial" charset="0"/>
              </a:defRPr>
            </a:lvl8pPr>
            <a:lvl9pPr marL="3886200" indent="-228600" eaLnBrk="0" fontAlgn="base" hangingPunct="0">
              <a:spcBef>
                <a:spcPct val="0"/>
              </a:spcBef>
              <a:spcAft>
                <a:spcPct val="0"/>
              </a:spcAft>
              <a:defRPr>
                <a:solidFill>
                  <a:schemeClr val="tx1"/>
                </a:solidFill>
                <a:latin typeface="Lucida Sans Unicode" charset="0"/>
                <a:cs typeface="Arial" charset="0"/>
              </a:defRPr>
            </a:lvl9pPr>
          </a:lstStyle>
          <a:p>
            <a:pPr eaLnBrk="1" hangingPunct="1"/>
            <a:r>
              <a:rPr lang="de-CH" sz="1200" dirty="0">
                <a:latin typeface="+mj-lt"/>
              </a:rPr>
              <a:t>Tipps, Tricks und zu vermeidende Fallstricke</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Schritt 8: Messung</a:t>
            </a:r>
            <a:endParaRPr lang="de-DE" dirty="0"/>
          </a:p>
        </p:txBody>
      </p:sp>
      <p:sp>
        <p:nvSpPr>
          <p:cNvPr id="4" name="Foliennummernplatzhalter 3"/>
          <p:cNvSpPr>
            <a:spLocks noGrp="1"/>
          </p:cNvSpPr>
          <p:nvPr>
            <p:ph type="sldNum" sz="quarter" idx="10"/>
          </p:nvPr>
        </p:nvSpPr>
        <p:spPr/>
        <p:txBody>
          <a:bodyPr/>
          <a:lstStyle/>
          <a:p>
            <a:fld id="{1B081D84-7461-4751-B538-5E930955CB74}" type="slidenum">
              <a:rPr lang="de-CH" smtClean="0"/>
              <a:pPr/>
              <a:t>70</a:t>
            </a:fld>
            <a:endParaRPr lang="de-CH">
              <a:latin typeface="Lucida Sans Unicode" pitchFamily="34" charset="0"/>
            </a:endParaRPr>
          </a:p>
        </p:txBody>
      </p:sp>
      <p:graphicFrame>
        <p:nvGraphicFramePr>
          <p:cNvPr id="6" name="Tabelle 5"/>
          <p:cNvGraphicFramePr>
            <a:graphicFrameLocks noGrp="1"/>
          </p:cNvGraphicFramePr>
          <p:nvPr>
            <p:extLst>
              <p:ext uri="{D42A27DB-BD31-4B8C-83A1-F6EECF244321}">
                <p14:modId xmlns:p14="http://schemas.microsoft.com/office/powerpoint/2010/main" val="2288264101"/>
              </p:ext>
            </p:extLst>
          </p:nvPr>
        </p:nvGraphicFramePr>
        <p:xfrm>
          <a:off x="1907704" y="1844824"/>
          <a:ext cx="7068908" cy="4597770"/>
        </p:xfrm>
        <a:graphic>
          <a:graphicData uri="http://schemas.openxmlformats.org/drawingml/2006/table">
            <a:tbl>
              <a:tblPr firstRow="1" firstCol="1" lastRow="1" lastCol="1" bandRow="1" bandCol="1"/>
              <a:tblGrid>
                <a:gridCol w="4536504"/>
                <a:gridCol w="432048"/>
                <a:gridCol w="216024"/>
                <a:gridCol w="288032"/>
                <a:gridCol w="288032"/>
                <a:gridCol w="288032"/>
                <a:gridCol w="288032"/>
                <a:gridCol w="288032"/>
                <a:gridCol w="444172"/>
              </a:tblGrid>
              <a:tr h="486160">
                <a:tc>
                  <a:txBody>
                    <a:bodyPr/>
                    <a:lstStyle/>
                    <a:p>
                      <a:pPr algn="l">
                        <a:lnSpc>
                          <a:spcPts val="1275"/>
                        </a:lnSpc>
                        <a:spcAft>
                          <a:spcPts val="0"/>
                        </a:spcAft>
                      </a:pPr>
                      <a:r>
                        <a:rPr lang="de-CH" sz="1000" spc="20" dirty="0" smtClean="0">
                          <a:effectLst/>
                          <a:latin typeface="+mj-lt"/>
                          <a:ea typeface="Times New Roman"/>
                          <a:cs typeface="Times New Roman"/>
                        </a:rPr>
                        <a:t>Hinweis:</a:t>
                      </a:r>
                      <a:r>
                        <a:rPr lang="de-CH" sz="1000" spc="20" baseline="0" dirty="0" smtClean="0">
                          <a:effectLst/>
                          <a:latin typeface="+mj-lt"/>
                          <a:ea typeface="Times New Roman"/>
                          <a:cs typeface="Times New Roman"/>
                        </a:rPr>
                        <a:t> Bitte beziehen Sie sich bei der Beantwortung der Fragen auf ein bestimmtes Kundenerlebnis (z.B. Ihren letzten Aufenthalt im Radisson </a:t>
                      </a:r>
                      <a:r>
                        <a:rPr lang="de-CH" sz="1000" spc="20" baseline="0" dirty="0" err="1" smtClean="0">
                          <a:effectLst/>
                          <a:latin typeface="+mj-lt"/>
                          <a:ea typeface="Times New Roman"/>
                          <a:cs typeface="Times New Roman"/>
                        </a:rPr>
                        <a:t>Blu</a:t>
                      </a:r>
                      <a:r>
                        <a:rPr lang="de-CH" sz="1000" spc="20" baseline="0" dirty="0" smtClean="0">
                          <a:effectLst/>
                          <a:latin typeface="+mj-lt"/>
                          <a:ea typeface="Times New Roman"/>
                          <a:cs typeface="Times New Roman"/>
                        </a:rPr>
                        <a:t> Luzern) und notieren Sie hier, um welches es sich handelt: _____________</a:t>
                      </a:r>
                    </a:p>
                    <a:p>
                      <a:pPr algn="l">
                        <a:lnSpc>
                          <a:spcPts val="1275"/>
                        </a:lnSpc>
                        <a:spcAft>
                          <a:spcPts val="0"/>
                        </a:spcAft>
                      </a:pPr>
                      <a:r>
                        <a:rPr lang="de-CH" sz="1000" spc="20" baseline="0" dirty="0" smtClean="0">
                          <a:effectLst/>
                          <a:latin typeface="+mj-lt"/>
                          <a:ea typeface="Times New Roman"/>
                          <a:cs typeface="Times New Roman"/>
                        </a:rPr>
                        <a:t>_____________________________________________________________ </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700" spc="20" dirty="0">
                          <a:effectLst/>
                          <a:latin typeface="+mj-lt"/>
                          <a:ea typeface="Times New Roman"/>
                          <a:cs typeface="Times New Roman"/>
                        </a:rPr>
                        <a:t>Trifft gar nicht zu</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700" spc="20" dirty="0">
                          <a:effectLst/>
                          <a:latin typeface="+mj-lt"/>
                          <a:ea typeface="Times New Roman"/>
                          <a:cs typeface="Times New Roman"/>
                        </a:rPr>
                        <a:t> </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700" spc="20">
                          <a:effectLst/>
                          <a:latin typeface="+mj-lt"/>
                          <a:ea typeface="Times New Roman"/>
                          <a:cs typeface="Times New Roman"/>
                        </a:rPr>
                        <a:t> </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700" spc="20">
                          <a:effectLst/>
                          <a:latin typeface="+mj-lt"/>
                          <a:ea typeface="Times New Roman"/>
                          <a:cs typeface="Times New Roman"/>
                        </a:rPr>
                        <a:t> </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700" spc="20">
                          <a:effectLst/>
                          <a:latin typeface="+mj-lt"/>
                          <a:ea typeface="Times New Roman"/>
                          <a:cs typeface="Times New Roman"/>
                        </a:rPr>
                        <a:t> </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700" spc="20">
                          <a:effectLst/>
                          <a:latin typeface="+mj-lt"/>
                          <a:ea typeface="Times New Roman"/>
                          <a:cs typeface="Times New Roman"/>
                        </a:rPr>
                        <a:t> </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700" spc="20">
                          <a:effectLst/>
                          <a:latin typeface="+mj-lt"/>
                          <a:ea typeface="Times New Roman"/>
                          <a:cs typeface="Times New Roman"/>
                        </a:rPr>
                        <a:t>Trifft </a:t>
                      </a:r>
                      <a:endParaRPr lang="de-CH" sz="1000" spc="20">
                        <a:effectLst/>
                        <a:latin typeface="+mj-lt"/>
                        <a:ea typeface="Times New Roman"/>
                        <a:cs typeface="Times New Roman"/>
                      </a:endParaRPr>
                    </a:p>
                    <a:p>
                      <a:pPr algn="ctr">
                        <a:lnSpc>
                          <a:spcPts val="1275"/>
                        </a:lnSpc>
                        <a:spcAft>
                          <a:spcPts val="0"/>
                        </a:spcAft>
                      </a:pPr>
                      <a:r>
                        <a:rPr lang="de-CH" sz="700" spc="20">
                          <a:effectLst/>
                          <a:latin typeface="+mj-lt"/>
                          <a:ea typeface="Times New Roman"/>
                          <a:cs typeface="Times New Roman"/>
                        </a:rPr>
                        <a:t>sehr zu</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700" spc="20">
                          <a:effectLst/>
                          <a:latin typeface="+mj-lt"/>
                          <a:ea typeface="Times New Roman"/>
                          <a:cs typeface="Times New Roman"/>
                        </a:rPr>
                        <a:t>Nicht relevant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021">
                <a:tc>
                  <a:txBody>
                    <a:bodyPr/>
                    <a:lstStyle/>
                    <a:p>
                      <a:pPr algn="l">
                        <a:lnSpc>
                          <a:spcPts val="1275"/>
                        </a:lnSpc>
                        <a:spcAft>
                          <a:spcPts val="0"/>
                        </a:spcAft>
                      </a:pPr>
                      <a:r>
                        <a:rPr lang="de-CH" sz="1000" spc="20" dirty="0" smtClean="0">
                          <a:effectLst/>
                          <a:latin typeface="+mj-lt"/>
                          <a:ea typeface="Times New Roman"/>
                          <a:cs typeface="Times New Roman"/>
                        </a:rPr>
                        <a:t>1. Im</a:t>
                      </a:r>
                      <a:r>
                        <a:rPr lang="de-CH" sz="1000" spc="20" baseline="0" dirty="0" smtClean="0">
                          <a:effectLst/>
                          <a:latin typeface="+mj-lt"/>
                          <a:ea typeface="Times New Roman"/>
                          <a:cs typeface="Times New Roman"/>
                        </a:rPr>
                        <a:t> Ambiente des Radisson fühle ich mich gut.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021">
                <a:tc>
                  <a:txBody>
                    <a:bodyPr/>
                    <a:lstStyle/>
                    <a:p>
                      <a:pPr algn="l">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021">
                <a:tc>
                  <a:txBody>
                    <a:bodyPr/>
                    <a:lstStyle/>
                    <a:p>
                      <a:pPr marL="0" marR="0" indent="0" algn="l" defTabSz="914400" rtl="0" eaLnBrk="1" fontAlgn="auto" latinLnBrk="0" hangingPunct="1">
                        <a:lnSpc>
                          <a:spcPts val="1275"/>
                        </a:lnSpc>
                        <a:spcBef>
                          <a:spcPts val="0"/>
                        </a:spcBef>
                        <a:spcAft>
                          <a:spcPts val="0"/>
                        </a:spcAft>
                        <a:buClrTx/>
                        <a:buSzTx/>
                        <a:buFontTx/>
                        <a:buNone/>
                        <a:tabLst/>
                        <a:defRPr/>
                      </a:pPr>
                      <a:endParaRPr lang="de-CH" sz="1000" spc="20" dirty="0" smtClean="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021">
                <a:tc>
                  <a:txBody>
                    <a:bodyPr/>
                    <a:lstStyle/>
                    <a:p>
                      <a:pPr algn="l">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93">
                <a:tc>
                  <a:txBody>
                    <a:bodyPr/>
                    <a:lstStyle/>
                    <a:p>
                      <a:pPr algn="l">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639">
                <a:tc>
                  <a:txBody>
                    <a:bodyPr/>
                    <a:lstStyle/>
                    <a:p>
                      <a:pPr marL="0" marR="0" indent="0" algn="l" defTabSz="914400" rtl="0" eaLnBrk="1" fontAlgn="auto" latinLnBrk="0" hangingPunct="1">
                        <a:lnSpc>
                          <a:spcPts val="1275"/>
                        </a:lnSpc>
                        <a:spcBef>
                          <a:spcPts val="0"/>
                        </a:spcBef>
                        <a:spcAft>
                          <a:spcPts val="0"/>
                        </a:spcAft>
                        <a:buClrTx/>
                        <a:buSzTx/>
                        <a:buFontTx/>
                        <a:buNone/>
                        <a:tabLst/>
                        <a:defRPr/>
                      </a:pPr>
                      <a:r>
                        <a:rPr lang="de-CH" sz="1000" spc="20" dirty="0" smtClean="0">
                          <a:effectLst/>
                          <a:latin typeface="+mj-lt"/>
                          <a:ea typeface="Times New Roman"/>
                          <a:cs typeface="Times New Roman"/>
                        </a:rPr>
                        <a:t>1.1</a:t>
                      </a:r>
                      <a:r>
                        <a:rPr lang="de-CH" sz="1000" spc="20" baseline="0" dirty="0" smtClean="0">
                          <a:effectLst/>
                          <a:latin typeface="+mj-lt"/>
                          <a:ea typeface="Times New Roman"/>
                          <a:cs typeface="Times New Roman"/>
                        </a:rPr>
                        <a:t> Die offene und freundliche Art der Mitarbeitenden erfreute mich.</a:t>
                      </a:r>
                      <a:endParaRPr lang="de-CH" sz="1000" spc="20" dirty="0" smtClean="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021">
                <a:tc>
                  <a:txBody>
                    <a:bodyPr/>
                    <a:lstStyle/>
                    <a:p>
                      <a:pPr algn="l">
                        <a:lnSpc>
                          <a:spcPts val="1275"/>
                        </a:lnSpc>
                        <a:spcAft>
                          <a:spcPts val="0"/>
                        </a:spcAft>
                      </a:pPr>
                      <a:r>
                        <a:rPr lang="de-CH" sz="1000" spc="20" dirty="0" smtClean="0">
                          <a:effectLst/>
                          <a:latin typeface="+mj-lt"/>
                          <a:ea typeface="Times New Roman"/>
                          <a:cs typeface="Times New Roman"/>
                        </a:rPr>
                        <a:t>1.2</a:t>
                      </a:r>
                      <a:r>
                        <a:rPr lang="de-CH" sz="1000" spc="20" baseline="0" dirty="0" smtClean="0">
                          <a:effectLst/>
                          <a:latin typeface="+mj-lt"/>
                          <a:ea typeface="Times New Roman"/>
                          <a:cs typeface="Times New Roman"/>
                        </a:rPr>
                        <a:t> In meinem Zimmer fühlte ich mich wohl.</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021">
                <a:tc>
                  <a:txBody>
                    <a:bodyPr/>
                    <a:lstStyle/>
                    <a:p>
                      <a:pPr algn="l">
                        <a:lnSpc>
                          <a:spcPts val="1275"/>
                        </a:lnSpc>
                        <a:spcAft>
                          <a:spcPts val="0"/>
                        </a:spcAft>
                      </a:pPr>
                      <a:r>
                        <a:rPr lang="de-CH" sz="1000" spc="20" dirty="0" smtClean="0">
                          <a:effectLst/>
                          <a:latin typeface="+mj-lt"/>
                          <a:ea typeface="Times New Roman"/>
                          <a:cs typeface="Times New Roman"/>
                        </a:rPr>
                        <a:t>1.3</a:t>
                      </a:r>
                      <a:r>
                        <a:rPr lang="de-CH" sz="1000" spc="20" baseline="0" dirty="0" smtClean="0">
                          <a:effectLst/>
                          <a:latin typeface="+mj-lt"/>
                          <a:ea typeface="Times New Roman"/>
                          <a:cs typeface="Times New Roman"/>
                        </a:rPr>
                        <a:t>. Auf meine persönlichen Vorlieben wurde eingegangen.</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802">
                <a:tc>
                  <a:txBody>
                    <a:bodyPr/>
                    <a:lstStyle/>
                    <a:p>
                      <a:pPr algn="l">
                        <a:lnSpc>
                          <a:spcPts val="1275"/>
                        </a:lnSpc>
                        <a:spcAft>
                          <a:spcPts val="0"/>
                        </a:spcAft>
                      </a:pPr>
                      <a:r>
                        <a:rPr lang="de-CH" sz="1000" spc="20" dirty="0" smtClean="0">
                          <a:effectLst/>
                          <a:latin typeface="+mj-lt"/>
                          <a:ea typeface="Times New Roman"/>
                          <a:cs typeface="Times New Roman"/>
                        </a:rPr>
                        <a:t>1.4 Die Begegnung mit anderen Gästen war interessant</a:t>
                      </a:r>
                      <a:r>
                        <a:rPr lang="de-CH" sz="1000" spc="20" baseline="0" dirty="0" smtClean="0">
                          <a:effectLst/>
                          <a:latin typeface="+mj-lt"/>
                          <a:ea typeface="Times New Roman"/>
                          <a:cs typeface="Times New Roman"/>
                        </a:rPr>
                        <a:t> und anregend. </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4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CH" sz="1000" spc="20" dirty="0" smtClean="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021">
                <a:tc>
                  <a:txBody>
                    <a:bodyPr/>
                    <a:lstStyle/>
                    <a:p>
                      <a:pPr algn="l">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021">
                <a:tc>
                  <a:txBody>
                    <a:bodyPr/>
                    <a:lstStyle/>
                    <a:p>
                      <a:endParaRPr lang="de-CH" dirty="0">
                        <a:latin typeface="+mj-lt"/>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817">
                <a:tc>
                  <a:txBody>
                    <a:bodyPr/>
                    <a:lstStyle/>
                    <a:p>
                      <a:pPr algn="l">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021">
                <a:tc>
                  <a:txBody>
                    <a:bodyPr/>
                    <a:lstStyle/>
                    <a:p>
                      <a:pPr algn="l">
                        <a:lnSpc>
                          <a:spcPts val="1275"/>
                        </a:lnSpc>
                        <a:spcAft>
                          <a:spcPts val="0"/>
                        </a:spcAft>
                      </a:pP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464">
                <a:tc>
                  <a:txBody>
                    <a:bodyPr/>
                    <a:lstStyle/>
                    <a:p>
                      <a:pPr algn="l">
                        <a:lnSpc>
                          <a:spcPts val="1275"/>
                        </a:lnSpc>
                        <a:spcAft>
                          <a:spcPts val="0"/>
                        </a:spcAft>
                      </a:pPr>
                      <a:r>
                        <a:rPr lang="de-CH" sz="1000" spc="20" dirty="0" smtClean="0">
                          <a:effectLst/>
                          <a:latin typeface="+mj-lt"/>
                          <a:ea typeface="Times New Roman"/>
                          <a:cs typeface="Times New Roman"/>
                        </a:rPr>
                        <a:t>Ich bin insgesamt zufrieden mit dem betrachteten Serviceerlebnis.</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919">
                <a:tc>
                  <a:txBody>
                    <a:bodyPr/>
                    <a:lstStyle/>
                    <a:p>
                      <a:pPr algn="l">
                        <a:lnSpc>
                          <a:spcPts val="1275"/>
                        </a:lnSpc>
                        <a:spcAft>
                          <a:spcPts val="0"/>
                        </a:spcAft>
                      </a:pPr>
                      <a:r>
                        <a:rPr lang="de-CH" sz="1000" spc="20" dirty="0" smtClean="0">
                          <a:effectLst/>
                          <a:latin typeface="+mj-lt"/>
                          <a:ea typeface="Times New Roman"/>
                          <a:cs typeface="Times New Roman"/>
                        </a:rPr>
                        <a:t>Wenn ich die betrachtete Dienstleistung wieder beziehen würde, würde ich sie wieder bei dem Unternehmen beziehen.</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701">
                <a:tc>
                  <a:txBody>
                    <a:bodyPr/>
                    <a:lstStyle/>
                    <a:p>
                      <a:pPr algn="l">
                        <a:lnSpc>
                          <a:spcPts val="1275"/>
                        </a:lnSpc>
                        <a:spcAft>
                          <a:spcPts val="0"/>
                        </a:spcAft>
                      </a:pPr>
                      <a:r>
                        <a:rPr lang="de-CH" sz="1000" spc="20" dirty="0" smtClean="0">
                          <a:effectLst/>
                          <a:latin typeface="+mj-lt"/>
                          <a:ea typeface="Times New Roman"/>
                          <a:cs typeface="Times New Roman"/>
                        </a:rPr>
                        <a:t>Ich würde das Unternehmen weiterempfehlen.</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a:effectLst/>
                          <a:latin typeface="+mj-lt"/>
                          <a:ea typeface="Times New Roman"/>
                          <a:cs typeface="Times New Roman"/>
                        </a:rPr>
                        <a:t>□</a:t>
                      </a:r>
                      <a:endParaRPr lang="de-CH" sz="1000" spc="2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75"/>
                        </a:lnSpc>
                        <a:spcAft>
                          <a:spcPts val="0"/>
                        </a:spcAft>
                      </a:pPr>
                      <a:r>
                        <a:rPr lang="de-CH" sz="1300" spc="20" dirty="0">
                          <a:effectLst/>
                          <a:latin typeface="+mj-lt"/>
                          <a:ea typeface="Times New Roman"/>
                          <a:cs typeface="Times New Roman"/>
                        </a:rPr>
                        <a:t>□</a:t>
                      </a:r>
                      <a:endParaRPr lang="de-CH" sz="1000" spc="20" dirty="0">
                        <a:effectLst/>
                        <a:latin typeface="+mj-lt"/>
                        <a:ea typeface="Times New Roman"/>
                        <a:cs typeface="Times New Roman"/>
                      </a:endParaRPr>
                    </a:p>
                  </a:txBody>
                  <a:tcPr marL="34494" marR="34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Geschweifte Klammer links 6"/>
          <p:cNvSpPr/>
          <p:nvPr/>
        </p:nvSpPr>
        <p:spPr>
          <a:xfrm>
            <a:off x="1763688" y="2492896"/>
            <a:ext cx="108012" cy="648072"/>
          </a:xfrm>
          <a:prstGeom prst="leftBrace">
            <a:avLst>
              <a:gd name="adj1" fmla="val 38719"/>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9" name="Textfeld 8"/>
          <p:cNvSpPr txBox="1"/>
          <p:nvPr/>
        </p:nvSpPr>
        <p:spPr>
          <a:xfrm>
            <a:off x="0" y="2420888"/>
            <a:ext cx="1691680"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dirty="0" smtClean="0"/>
              <a:t>I. </a:t>
            </a:r>
            <a:r>
              <a:rPr lang="en-GB" sz="1200" dirty="0" err="1" smtClean="0"/>
              <a:t>Kundenleitwert</a:t>
            </a:r>
            <a:endParaRPr lang="en-GB" sz="1200" dirty="0" smtClean="0"/>
          </a:p>
          <a:p>
            <a:r>
              <a:rPr lang="de-CH" sz="1200" dirty="0"/>
              <a:t>Stilvolles Wohnen in freundschaftlichem Ambiente</a:t>
            </a:r>
            <a:endParaRPr lang="de-CH" sz="1200" dirty="0">
              <a:solidFill>
                <a:srgbClr val="E12F21"/>
              </a:solidFill>
            </a:endParaRPr>
          </a:p>
        </p:txBody>
      </p:sp>
      <p:sp>
        <p:nvSpPr>
          <p:cNvPr id="10" name="Textfeld 9"/>
          <p:cNvSpPr txBox="1"/>
          <p:nvPr/>
        </p:nvSpPr>
        <p:spPr>
          <a:xfrm>
            <a:off x="0" y="3717032"/>
            <a:ext cx="1692188"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dirty="0" smtClean="0"/>
              <a:t>II. </a:t>
            </a:r>
            <a:r>
              <a:rPr lang="en-GB" sz="1200" dirty="0" err="1" smtClean="0"/>
              <a:t>Wirkungsbezie-hungen</a:t>
            </a:r>
            <a:r>
              <a:rPr lang="en-GB" sz="1200" dirty="0" smtClean="0"/>
              <a:t> </a:t>
            </a:r>
            <a:r>
              <a:rPr lang="en-GB" sz="1200" dirty="0" err="1" smtClean="0"/>
              <a:t>der</a:t>
            </a:r>
            <a:r>
              <a:rPr lang="en-GB" sz="1200" dirty="0" smtClean="0"/>
              <a:t> Fishbone- </a:t>
            </a:r>
            <a:r>
              <a:rPr lang="en-GB" sz="1200" dirty="0" err="1" smtClean="0"/>
              <a:t>Diagramme</a:t>
            </a:r>
            <a:r>
              <a:rPr lang="en-GB" sz="1200" dirty="0" smtClean="0"/>
              <a:t>:</a:t>
            </a:r>
          </a:p>
          <a:p>
            <a:r>
              <a:rPr lang="en-GB" sz="1200" dirty="0" smtClean="0"/>
              <a:t>1.1–1.3 </a:t>
            </a:r>
            <a:r>
              <a:rPr lang="de-CH" sz="1200" dirty="0"/>
              <a:t>Stilvolles Wohnen in freundschaftlichem </a:t>
            </a:r>
            <a:r>
              <a:rPr lang="de-CH" sz="1200" dirty="0" smtClean="0"/>
              <a:t>Ambiente</a:t>
            </a:r>
            <a:endParaRPr lang="de-CH" sz="1200" dirty="0">
              <a:solidFill>
                <a:srgbClr val="E12F21"/>
              </a:solidFill>
            </a:endParaRPr>
          </a:p>
        </p:txBody>
      </p:sp>
      <p:sp>
        <p:nvSpPr>
          <p:cNvPr id="11" name="Textfeld 10"/>
          <p:cNvSpPr txBox="1"/>
          <p:nvPr/>
        </p:nvSpPr>
        <p:spPr>
          <a:xfrm>
            <a:off x="0" y="5733256"/>
            <a:ext cx="1692188"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tabLst>
                <a:tab pos="266700" algn="l"/>
              </a:tabLst>
            </a:pPr>
            <a:r>
              <a:rPr lang="en-GB" sz="1200" dirty="0" smtClean="0"/>
              <a:t>III.	</a:t>
            </a:r>
            <a:r>
              <a:rPr lang="en-GB" sz="1200" dirty="0" err="1" smtClean="0"/>
              <a:t>Zufriedenheit</a:t>
            </a:r>
            <a:r>
              <a:rPr lang="en-GB" sz="1200" dirty="0" smtClean="0"/>
              <a:t>, 	</a:t>
            </a:r>
            <a:r>
              <a:rPr lang="en-GB" sz="1200" dirty="0" err="1" smtClean="0"/>
              <a:t>Wiederkauf</a:t>
            </a:r>
            <a:r>
              <a:rPr lang="en-GB" sz="1200" dirty="0" smtClean="0"/>
              <a:t>, 	</a:t>
            </a:r>
            <a:r>
              <a:rPr lang="en-GB" sz="1200" dirty="0" err="1" smtClean="0"/>
              <a:t>Weiterempfehlung</a:t>
            </a:r>
            <a:endParaRPr lang="en-GB" sz="1200" dirty="0"/>
          </a:p>
        </p:txBody>
      </p:sp>
      <p:sp>
        <p:nvSpPr>
          <p:cNvPr id="12" name="Geschweifte Klammer links 11"/>
          <p:cNvSpPr/>
          <p:nvPr/>
        </p:nvSpPr>
        <p:spPr>
          <a:xfrm>
            <a:off x="1763688" y="5661248"/>
            <a:ext cx="72008" cy="792088"/>
          </a:xfrm>
          <a:prstGeom prst="leftBrace">
            <a:avLst>
              <a:gd name="adj1" fmla="val 38719"/>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3" name="Geschweifte Klammer links 12"/>
          <p:cNvSpPr/>
          <p:nvPr/>
        </p:nvSpPr>
        <p:spPr>
          <a:xfrm>
            <a:off x="1763688" y="3573016"/>
            <a:ext cx="72008" cy="1584176"/>
          </a:xfrm>
          <a:prstGeom prst="leftBrace">
            <a:avLst>
              <a:gd name="adj1" fmla="val 38719"/>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836712"/>
            <a:ext cx="2469042" cy="738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Schritt 2: Zielgruppe und -prozesse</a:t>
            </a:r>
            <a:endParaRPr lang="de-DE" dirty="0"/>
          </a:p>
        </p:txBody>
      </p:sp>
      <p:sp>
        <p:nvSpPr>
          <p:cNvPr id="4" name="Foliennummernplatzhalter 3"/>
          <p:cNvSpPr>
            <a:spLocks noGrp="1"/>
          </p:cNvSpPr>
          <p:nvPr>
            <p:ph type="sldNum" sz="quarter" idx="10"/>
          </p:nvPr>
        </p:nvSpPr>
        <p:spPr/>
        <p:txBody>
          <a:bodyPr/>
          <a:lstStyle/>
          <a:p>
            <a:fld id="{1B081D84-7461-4751-B538-5E930955CB74}" type="slidenum">
              <a:rPr lang="de-CH" smtClean="0"/>
              <a:pPr/>
              <a:t>8</a:t>
            </a:fld>
            <a:endParaRPr lang="de-CH">
              <a:latin typeface="Lucida Sans Unicode" pitchFamily="34" charset="0"/>
            </a:endParaRPr>
          </a:p>
        </p:txBody>
      </p:sp>
      <p:pic>
        <p:nvPicPr>
          <p:cNvPr id="5" name="Picture 3" descr="C:\Users\ujuettne\AppData\Local\Microsoft\Windows\Temporary Internet Files\Content.IE5\YC330E5M\MC90043982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628800"/>
            <a:ext cx="434495" cy="38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22"/>
          <p:cNvSpPr txBox="1">
            <a:spLocks noChangeArrowheads="1"/>
          </p:cNvSpPr>
          <p:nvPr/>
        </p:nvSpPr>
        <p:spPr bwMode="auto">
          <a:xfrm>
            <a:off x="683568" y="1628800"/>
            <a:ext cx="10038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charset="0"/>
                <a:cs typeface="Arial" charset="0"/>
              </a:defRPr>
            </a:lvl1pPr>
            <a:lvl2pPr marL="742950" indent="-285750" eaLnBrk="0" hangingPunct="0">
              <a:defRPr>
                <a:solidFill>
                  <a:schemeClr val="tx1"/>
                </a:solidFill>
                <a:latin typeface="Lucida Sans Unicode" charset="0"/>
                <a:cs typeface="Arial" charset="0"/>
              </a:defRPr>
            </a:lvl2pPr>
            <a:lvl3pPr marL="1143000" indent="-228600" eaLnBrk="0" hangingPunct="0">
              <a:defRPr>
                <a:solidFill>
                  <a:schemeClr val="tx1"/>
                </a:solidFill>
                <a:latin typeface="Lucida Sans Unicode" charset="0"/>
                <a:cs typeface="Arial" charset="0"/>
              </a:defRPr>
            </a:lvl3pPr>
            <a:lvl4pPr marL="1600200" indent="-228600" eaLnBrk="0" hangingPunct="0">
              <a:defRPr>
                <a:solidFill>
                  <a:schemeClr val="tx1"/>
                </a:solidFill>
                <a:latin typeface="Lucida Sans Unicode" charset="0"/>
                <a:cs typeface="Arial" charset="0"/>
              </a:defRPr>
            </a:lvl4pPr>
            <a:lvl5pPr marL="2057400" indent="-228600" eaLnBrk="0" hangingPunct="0">
              <a:defRPr>
                <a:solidFill>
                  <a:schemeClr val="tx1"/>
                </a:solidFill>
                <a:latin typeface="Lucida Sans Unicode" charset="0"/>
                <a:cs typeface="Arial" charset="0"/>
              </a:defRPr>
            </a:lvl5pPr>
            <a:lvl6pPr marL="2514600" indent="-228600" eaLnBrk="0" fontAlgn="base" hangingPunct="0">
              <a:spcBef>
                <a:spcPct val="0"/>
              </a:spcBef>
              <a:spcAft>
                <a:spcPct val="0"/>
              </a:spcAft>
              <a:defRPr>
                <a:solidFill>
                  <a:schemeClr val="tx1"/>
                </a:solidFill>
                <a:latin typeface="Lucida Sans Unicode" charset="0"/>
                <a:cs typeface="Arial" charset="0"/>
              </a:defRPr>
            </a:lvl6pPr>
            <a:lvl7pPr marL="2971800" indent="-228600" eaLnBrk="0" fontAlgn="base" hangingPunct="0">
              <a:spcBef>
                <a:spcPct val="0"/>
              </a:spcBef>
              <a:spcAft>
                <a:spcPct val="0"/>
              </a:spcAft>
              <a:defRPr>
                <a:solidFill>
                  <a:schemeClr val="tx1"/>
                </a:solidFill>
                <a:latin typeface="Lucida Sans Unicode" charset="0"/>
                <a:cs typeface="Arial" charset="0"/>
              </a:defRPr>
            </a:lvl7pPr>
            <a:lvl8pPr marL="3429000" indent="-228600" eaLnBrk="0" fontAlgn="base" hangingPunct="0">
              <a:spcBef>
                <a:spcPct val="0"/>
              </a:spcBef>
              <a:spcAft>
                <a:spcPct val="0"/>
              </a:spcAft>
              <a:defRPr>
                <a:solidFill>
                  <a:schemeClr val="tx1"/>
                </a:solidFill>
                <a:latin typeface="Lucida Sans Unicode" charset="0"/>
                <a:cs typeface="Arial" charset="0"/>
              </a:defRPr>
            </a:lvl8pPr>
            <a:lvl9pPr marL="3886200" indent="-228600" eaLnBrk="0" fontAlgn="base" hangingPunct="0">
              <a:spcBef>
                <a:spcPct val="0"/>
              </a:spcBef>
              <a:spcAft>
                <a:spcPct val="0"/>
              </a:spcAft>
              <a:defRPr>
                <a:solidFill>
                  <a:schemeClr val="tx1"/>
                </a:solidFill>
                <a:latin typeface="Lucida Sans Unicode" charset="0"/>
                <a:cs typeface="Arial" charset="0"/>
              </a:defRPr>
            </a:lvl9pPr>
          </a:lstStyle>
          <a:p>
            <a:pPr eaLnBrk="1" hangingPunct="1"/>
            <a:r>
              <a:rPr lang="de-CH" sz="1200" dirty="0">
                <a:latin typeface="+mj-lt"/>
              </a:rPr>
              <a:t>Umsetzung </a:t>
            </a:r>
          </a:p>
        </p:txBody>
      </p:sp>
      <p:sp>
        <p:nvSpPr>
          <p:cNvPr id="7" name="Rectangle 5"/>
          <p:cNvSpPr>
            <a:spLocks noChangeArrowheads="1"/>
          </p:cNvSpPr>
          <p:nvPr/>
        </p:nvSpPr>
        <p:spPr bwMode="auto">
          <a:xfrm>
            <a:off x="683568" y="2276873"/>
            <a:ext cx="720883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30400" indent="-230400">
              <a:buFont typeface="+mj-lt"/>
              <a:buAutoNum type="alphaLcParenR"/>
            </a:pPr>
            <a:r>
              <a:rPr lang="de-CH" sz="1200" dirty="0" smtClean="0">
                <a:latin typeface="+mj-lt"/>
              </a:rPr>
              <a:t>Nennen </a:t>
            </a:r>
            <a:r>
              <a:rPr lang="de-CH" sz="1200" dirty="0">
                <a:latin typeface="+mj-lt"/>
              </a:rPr>
              <a:t>Sie die </a:t>
            </a:r>
            <a:r>
              <a:rPr lang="de-CH" sz="1200" dirty="0" smtClean="0">
                <a:latin typeface="+mj-lt"/>
              </a:rPr>
              <a:t>wichtigste(n) Zielgruppe(n), für die Sie ein Kundenerlebnis gestalten wollen.</a:t>
            </a:r>
            <a:endParaRPr lang="de-CH" sz="1200" dirty="0">
              <a:latin typeface="+mj-lt"/>
            </a:endParaRPr>
          </a:p>
          <a:p>
            <a:pPr marL="457200" indent="-457200"/>
            <a:endParaRPr lang="de-CH" sz="1200" dirty="0">
              <a:latin typeface="+mj-lt"/>
            </a:endParaRPr>
          </a:p>
          <a:p>
            <a:pPr marL="457200" indent="-457200"/>
            <a:r>
              <a:rPr lang="de-CH" sz="1200" dirty="0">
                <a:latin typeface="+mj-lt"/>
              </a:rPr>
              <a:t>	</a:t>
            </a:r>
            <a:endParaRPr lang="de-DE" sz="1200" dirty="0">
              <a:latin typeface="+mj-lt"/>
            </a:endParaRPr>
          </a:p>
        </p:txBody>
      </p:sp>
      <p:sp>
        <p:nvSpPr>
          <p:cNvPr id="8" name="Rectangle 6"/>
          <p:cNvSpPr>
            <a:spLocks noChangeArrowheads="1"/>
          </p:cNvSpPr>
          <p:nvPr/>
        </p:nvSpPr>
        <p:spPr bwMode="auto">
          <a:xfrm>
            <a:off x="755576" y="2636912"/>
            <a:ext cx="8071742" cy="720080"/>
          </a:xfrm>
          <a:prstGeom prst="rect">
            <a:avLst/>
          </a:prstGeom>
          <a:noFill/>
          <a:ln w="9525">
            <a:solidFill>
              <a:srgbClr val="0065A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dirty="0">
              <a:solidFill>
                <a:srgbClr val="008855"/>
              </a:solidFill>
            </a:endParaRPr>
          </a:p>
        </p:txBody>
      </p:sp>
      <p:sp>
        <p:nvSpPr>
          <p:cNvPr id="9" name="Rectangle 7"/>
          <p:cNvSpPr>
            <a:spLocks noChangeArrowheads="1"/>
          </p:cNvSpPr>
          <p:nvPr/>
        </p:nvSpPr>
        <p:spPr bwMode="auto">
          <a:xfrm>
            <a:off x="762422" y="2636912"/>
            <a:ext cx="198964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sz="1200" dirty="0" smtClean="0">
                <a:solidFill>
                  <a:srgbClr val="0065A6"/>
                </a:solidFill>
                <a:latin typeface="+mj-lt"/>
              </a:rPr>
              <a:t>Zielgruppe(n)/Zielkunde</a:t>
            </a:r>
            <a:r>
              <a:rPr lang="de-CH" sz="1200" dirty="0" smtClean="0">
                <a:solidFill>
                  <a:srgbClr val="0065A6"/>
                </a:solidFill>
                <a:latin typeface="+mj-lt"/>
                <a:sym typeface="Wingdings" pitchFamily="2" charset="2"/>
              </a:rPr>
              <a:t>(n)</a:t>
            </a:r>
            <a:endParaRPr lang="de-CH" sz="1200" dirty="0">
              <a:solidFill>
                <a:srgbClr val="0065A6"/>
              </a:solidFill>
              <a:latin typeface="+mj-lt"/>
            </a:endParaRPr>
          </a:p>
        </p:txBody>
      </p:sp>
      <p:sp>
        <p:nvSpPr>
          <p:cNvPr id="10" name="Rectangle 8"/>
          <p:cNvSpPr>
            <a:spLocks noChangeArrowheads="1"/>
          </p:cNvSpPr>
          <p:nvPr/>
        </p:nvSpPr>
        <p:spPr bwMode="auto">
          <a:xfrm>
            <a:off x="683568" y="4869160"/>
            <a:ext cx="806489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FontTx/>
              <a:buAutoNum type="alphaLcParenR" startAt="2"/>
              <a:defRPr/>
            </a:pPr>
            <a:endParaRPr lang="de-CH" sz="1200" dirty="0" smtClean="0">
              <a:latin typeface="+mj-lt"/>
            </a:endParaRPr>
          </a:p>
          <a:p>
            <a:pPr marL="228600" indent="-228600">
              <a:buFont typeface="+mj-lt"/>
              <a:buAutoNum type="alphaLcParenR" startAt="3"/>
              <a:defRPr/>
            </a:pPr>
            <a:r>
              <a:rPr lang="de-CH" sz="1200" dirty="0" smtClean="0">
                <a:latin typeface="+mj-lt"/>
              </a:rPr>
              <a:t>Welche Bedürfnisse, Motive oder Erwartungen dieser Zielgruppe / dieses Zielkunden </a:t>
            </a:r>
            <a:br>
              <a:rPr lang="de-CH" sz="1200" dirty="0" smtClean="0">
                <a:latin typeface="+mj-lt"/>
              </a:rPr>
            </a:br>
            <a:r>
              <a:rPr lang="de-CH" sz="1200" dirty="0" smtClean="0">
                <a:latin typeface="+mj-lt"/>
              </a:rPr>
              <a:t>sind Ihnen bekannt? Notieren Sie diese.</a:t>
            </a:r>
            <a:endParaRPr lang="de-DE" sz="1200" dirty="0">
              <a:latin typeface="+mj-lt"/>
            </a:endParaRPr>
          </a:p>
        </p:txBody>
      </p:sp>
      <p:sp>
        <p:nvSpPr>
          <p:cNvPr id="11" name="Rectangle 9"/>
          <p:cNvSpPr>
            <a:spLocks noChangeArrowheads="1"/>
          </p:cNvSpPr>
          <p:nvPr/>
        </p:nvSpPr>
        <p:spPr bwMode="auto">
          <a:xfrm>
            <a:off x="755576" y="5661248"/>
            <a:ext cx="8064896" cy="936824"/>
          </a:xfrm>
          <a:prstGeom prst="rect">
            <a:avLst/>
          </a:prstGeom>
          <a:noFill/>
          <a:ln w="9525">
            <a:solidFill>
              <a:srgbClr val="0065A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dirty="0"/>
          </a:p>
        </p:txBody>
      </p:sp>
      <p:sp>
        <p:nvSpPr>
          <p:cNvPr id="12" name="Rectangle 10"/>
          <p:cNvSpPr>
            <a:spLocks noChangeArrowheads="1"/>
          </p:cNvSpPr>
          <p:nvPr/>
        </p:nvSpPr>
        <p:spPr bwMode="auto">
          <a:xfrm>
            <a:off x="757946" y="5683454"/>
            <a:ext cx="799051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CH" sz="1200" dirty="0" smtClean="0">
                <a:solidFill>
                  <a:srgbClr val="0065A6"/>
                </a:solidFill>
                <a:latin typeface="+mj-lt"/>
              </a:rPr>
              <a:t>Erwartungen, Bedürfnisse und Motive der Kundengruppe(n) / des Kunden</a:t>
            </a:r>
            <a:endParaRPr lang="de-CH" sz="1200" dirty="0">
              <a:solidFill>
                <a:srgbClr val="0065A6"/>
              </a:solidFill>
              <a:latin typeface="+mj-lt"/>
            </a:endParaRPr>
          </a:p>
        </p:txBody>
      </p:sp>
      <p:sp>
        <p:nvSpPr>
          <p:cNvPr id="13" name="Rectangle 6"/>
          <p:cNvSpPr>
            <a:spLocks noChangeArrowheads="1"/>
          </p:cNvSpPr>
          <p:nvPr/>
        </p:nvSpPr>
        <p:spPr bwMode="auto">
          <a:xfrm>
            <a:off x="755576" y="4077072"/>
            <a:ext cx="8064896" cy="793378"/>
          </a:xfrm>
          <a:prstGeom prst="rect">
            <a:avLst/>
          </a:prstGeom>
          <a:noFill/>
          <a:ln w="9525">
            <a:solidFill>
              <a:srgbClr val="0065A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dirty="0"/>
          </a:p>
        </p:txBody>
      </p:sp>
      <p:sp>
        <p:nvSpPr>
          <p:cNvPr id="14" name="Rectangle 8"/>
          <p:cNvSpPr>
            <a:spLocks noChangeArrowheads="1"/>
          </p:cNvSpPr>
          <p:nvPr/>
        </p:nvSpPr>
        <p:spPr bwMode="auto">
          <a:xfrm>
            <a:off x="683568" y="3284984"/>
            <a:ext cx="8610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FontTx/>
              <a:buAutoNum type="alphaLcParenR" startAt="2"/>
              <a:defRPr/>
            </a:pPr>
            <a:endParaRPr lang="de-CH" sz="1200" dirty="0" smtClean="0">
              <a:latin typeface="+mj-lt"/>
            </a:endParaRPr>
          </a:p>
          <a:p>
            <a:pPr marL="230400" indent="-230400">
              <a:buFont typeface="+mj-lt"/>
              <a:buAutoNum type="alphaLcParenR" startAt="2"/>
              <a:defRPr/>
            </a:pPr>
            <a:r>
              <a:rPr lang="de-CH" sz="1200" dirty="0" smtClean="0">
                <a:latin typeface="+mj-lt"/>
              </a:rPr>
              <a:t>Beschreiben Sie diese Zielgruppe / diesen Zielkunden mit möglichst vielen Adjektiven, die sie/ihn ausmachen </a:t>
            </a:r>
            <a:br>
              <a:rPr lang="de-CH" sz="1200" dirty="0" smtClean="0">
                <a:latin typeface="+mj-lt"/>
              </a:rPr>
            </a:br>
            <a:r>
              <a:rPr lang="de-CH" sz="1200" dirty="0" smtClean="0">
                <a:latin typeface="+mj-lt"/>
              </a:rPr>
              <a:t>(z.B. Alter, Geschlecht, Lebensstil, Bildungsniveau).</a:t>
            </a:r>
            <a:endParaRPr lang="de-DE" sz="1200" dirty="0">
              <a:latin typeface="+mj-lt"/>
            </a:endParaRPr>
          </a:p>
        </p:txBody>
      </p:sp>
      <p:sp>
        <p:nvSpPr>
          <p:cNvPr id="15" name="Rectangle 10"/>
          <p:cNvSpPr>
            <a:spLocks noChangeArrowheads="1"/>
          </p:cNvSpPr>
          <p:nvPr/>
        </p:nvSpPr>
        <p:spPr bwMode="auto">
          <a:xfrm>
            <a:off x="755576" y="4078362"/>
            <a:ext cx="382463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sz="1200" dirty="0" smtClean="0">
                <a:solidFill>
                  <a:srgbClr val="0065A6"/>
                </a:solidFill>
                <a:latin typeface="+mj-lt"/>
              </a:rPr>
              <a:t>Typische Merkmale der Kundengruppen / des Kunden</a:t>
            </a:r>
            <a:endParaRPr lang="de-CH" sz="1200" dirty="0">
              <a:solidFill>
                <a:srgbClr val="0065A6"/>
              </a:solidFill>
              <a:latin typeface="+mj-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Schritt 2: Zielgruppe und -prozesse</a:t>
            </a:r>
            <a:endParaRPr lang="de-DE" dirty="0"/>
          </a:p>
        </p:txBody>
      </p:sp>
      <p:sp>
        <p:nvSpPr>
          <p:cNvPr id="4" name="Foliennummernplatzhalter 3"/>
          <p:cNvSpPr>
            <a:spLocks noGrp="1"/>
          </p:cNvSpPr>
          <p:nvPr>
            <p:ph type="sldNum" sz="quarter" idx="10"/>
          </p:nvPr>
        </p:nvSpPr>
        <p:spPr/>
        <p:txBody>
          <a:bodyPr/>
          <a:lstStyle/>
          <a:p>
            <a:fld id="{1B081D84-7461-4751-B538-5E930955CB74}" type="slidenum">
              <a:rPr lang="de-CH" smtClean="0"/>
              <a:pPr/>
              <a:t>9</a:t>
            </a:fld>
            <a:endParaRPr lang="de-CH">
              <a:latin typeface="Lucida Sans Unicode" pitchFamily="34" charset="0"/>
            </a:endParaRPr>
          </a:p>
        </p:txBody>
      </p:sp>
      <p:sp>
        <p:nvSpPr>
          <p:cNvPr id="5" name="Rectangle 8"/>
          <p:cNvSpPr>
            <a:spLocks noChangeArrowheads="1"/>
          </p:cNvSpPr>
          <p:nvPr/>
        </p:nvSpPr>
        <p:spPr bwMode="auto">
          <a:xfrm>
            <a:off x="827584" y="2132856"/>
            <a:ext cx="792088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30400" indent="-230400">
              <a:buFont typeface="+mj-lt"/>
              <a:buAutoNum type="alphaLcParenR" startAt="4"/>
              <a:defRPr/>
            </a:pPr>
            <a:r>
              <a:rPr lang="de-CH" sz="1200" dirty="0" smtClean="0">
                <a:latin typeface="+mj-lt"/>
              </a:rPr>
              <a:t>Definieren </a:t>
            </a:r>
            <a:r>
              <a:rPr lang="de-CH" sz="1200" dirty="0">
                <a:latin typeface="+mj-lt"/>
              </a:rPr>
              <a:t>Sie jetzt </a:t>
            </a:r>
            <a:r>
              <a:rPr lang="de-CH" sz="1200" dirty="0" smtClean="0">
                <a:latin typeface="+mj-lt"/>
              </a:rPr>
              <a:t>den bzw. die wichtigsten Prozesse in Ihrer Beziehung bzw. Ihrem Leistungserstellungsprozess mit Ihren Kunden, in denen </a:t>
            </a:r>
            <a:r>
              <a:rPr lang="de-CH" sz="1200" dirty="0">
                <a:latin typeface="+mj-lt"/>
              </a:rPr>
              <a:t>das Kundenerlebnis </a:t>
            </a:r>
            <a:r>
              <a:rPr lang="de-CH" sz="1200" dirty="0" smtClean="0">
                <a:latin typeface="+mj-lt"/>
              </a:rPr>
              <a:t>realisiert werden </a:t>
            </a:r>
            <a:r>
              <a:rPr lang="de-CH" sz="1200" dirty="0">
                <a:latin typeface="+mj-lt"/>
              </a:rPr>
              <a:t>soll.</a:t>
            </a:r>
            <a:r>
              <a:rPr lang="de-DE" sz="1200" dirty="0">
                <a:latin typeface="+mj-lt"/>
              </a:rPr>
              <a:t> </a:t>
            </a:r>
            <a:r>
              <a:rPr lang="de-DE" sz="1200" dirty="0" smtClean="0">
                <a:latin typeface="+mj-lt"/>
              </a:rPr>
              <a:t>Notieren Sie den Prozessbeginn, das Ende und  die wichtigsten Phasen.</a:t>
            </a:r>
            <a:endParaRPr lang="de-DE" sz="1200" dirty="0">
              <a:latin typeface="+mj-lt"/>
            </a:endParaRPr>
          </a:p>
        </p:txBody>
      </p:sp>
      <p:sp>
        <p:nvSpPr>
          <p:cNvPr id="6" name="Rectangle 9"/>
          <p:cNvSpPr>
            <a:spLocks noChangeArrowheads="1"/>
          </p:cNvSpPr>
          <p:nvPr/>
        </p:nvSpPr>
        <p:spPr bwMode="auto">
          <a:xfrm>
            <a:off x="827088" y="2852936"/>
            <a:ext cx="7921376" cy="3528392"/>
          </a:xfrm>
          <a:prstGeom prst="rect">
            <a:avLst/>
          </a:prstGeom>
          <a:noFill/>
          <a:ln w="9525">
            <a:solidFill>
              <a:srgbClr val="0065A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dirty="0"/>
          </a:p>
        </p:txBody>
      </p:sp>
      <p:sp>
        <p:nvSpPr>
          <p:cNvPr id="7" name="Rectangle 10"/>
          <p:cNvSpPr>
            <a:spLocks noChangeArrowheads="1"/>
          </p:cNvSpPr>
          <p:nvPr/>
        </p:nvSpPr>
        <p:spPr bwMode="auto">
          <a:xfrm>
            <a:off x="1043608" y="2924944"/>
            <a:ext cx="97013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sz="1200" dirty="0" smtClean="0">
                <a:solidFill>
                  <a:srgbClr val="0065A6"/>
                </a:solidFill>
                <a:latin typeface="+mj-lt"/>
              </a:rPr>
              <a:t>Prozess(e):</a:t>
            </a:r>
            <a:endParaRPr lang="de-CH" sz="1200" dirty="0">
              <a:solidFill>
                <a:srgbClr val="0065A6"/>
              </a:solidFill>
              <a:latin typeface="+mj-lt"/>
            </a:endParaRPr>
          </a:p>
        </p:txBody>
      </p:sp>
      <p:pic>
        <p:nvPicPr>
          <p:cNvPr id="8" name="Picture 3" descr="C:\Users\ujuettne\AppData\Local\Microsoft\Windows\Temporary Internet Files\Content.IE5\YC330E5M\MC90043982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628800"/>
            <a:ext cx="434495" cy="38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feld 22"/>
          <p:cNvSpPr txBox="1">
            <a:spLocks noChangeArrowheads="1"/>
          </p:cNvSpPr>
          <p:nvPr/>
        </p:nvSpPr>
        <p:spPr bwMode="auto">
          <a:xfrm>
            <a:off x="683568" y="1628800"/>
            <a:ext cx="10038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charset="0"/>
                <a:cs typeface="Arial" charset="0"/>
              </a:defRPr>
            </a:lvl1pPr>
            <a:lvl2pPr marL="742950" indent="-285750" eaLnBrk="0" hangingPunct="0">
              <a:defRPr>
                <a:solidFill>
                  <a:schemeClr val="tx1"/>
                </a:solidFill>
                <a:latin typeface="Lucida Sans Unicode" charset="0"/>
                <a:cs typeface="Arial" charset="0"/>
              </a:defRPr>
            </a:lvl2pPr>
            <a:lvl3pPr marL="1143000" indent="-228600" eaLnBrk="0" hangingPunct="0">
              <a:defRPr>
                <a:solidFill>
                  <a:schemeClr val="tx1"/>
                </a:solidFill>
                <a:latin typeface="Lucida Sans Unicode" charset="0"/>
                <a:cs typeface="Arial" charset="0"/>
              </a:defRPr>
            </a:lvl3pPr>
            <a:lvl4pPr marL="1600200" indent="-228600" eaLnBrk="0" hangingPunct="0">
              <a:defRPr>
                <a:solidFill>
                  <a:schemeClr val="tx1"/>
                </a:solidFill>
                <a:latin typeface="Lucida Sans Unicode" charset="0"/>
                <a:cs typeface="Arial" charset="0"/>
              </a:defRPr>
            </a:lvl4pPr>
            <a:lvl5pPr marL="2057400" indent="-228600" eaLnBrk="0" hangingPunct="0">
              <a:defRPr>
                <a:solidFill>
                  <a:schemeClr val="tx1"/>
                </a:solidFill>
                <a:latin typeface="Lucida Sans Unicode" charset="0"/>
                <a:cs typeface="Arial" charset="0"/>
              </a:defRPr>
            </a:lvl5pPr>
            <a:lvl6pPr marL="2514600" indent="-228600" eaLnBrk="0" fontAlgn="base" hangingPunct="0">
              <a:spcBef>
                <a:spcPct val="0"/>
              </a:spcBef>
              <a:spcAft>
                <a:spcPct val="0"/>
              </a:spcAft>
              <a:defRPr>
                <a:solidFill>
                  <a:schemeClr val="tx1"/>
                </a:solidFill>
                <a:latin typeface="Lucida Sans Unicode" charset="0"/>
                <a:cs typeface="Arial" charset="0"/>
              </a:defRPr>
            </a:lvl6pPr>
            <a:lvl7pPr marL="2971800" indent="-228600" eaLnBrk="0" fontAlgn="base" hangingPunct="0">
              <a:spcBef>
                <a:spcPct val="0"/>
              </a:spcBef>
              <a:spcAft>
                <a:spcPct val="0"/>
              </a:spcAft>
              <a:defRPr>
                <a:solidFill>
                  <a:schemeClr val="tx1"/>
                </a:solidFill>
                <a:latin typeface="Lucida Sans Unicode" charset="0"/>
                <a:cs typeface="Arial" charset="0"/>
              </a:defRPr>
            </a:lvl7pPr>
            <a:lvl8pPr marL="3429000" indent="-228600" eaLnBrk="0" fontAlgn="base" hangingPunct="0">
              <a:spcBef>
                <a:spcPct val="0"/>
              </a:spcBef>
              <a:spcAft>
                <a:spcPct val="0"/>
              </a:spcAft>
              <a:defRPr>
                <a:solidFill>
                  <a:schemeClr val="tx1"/>
                </a:solidFill>
                <a:latin typeface="Lucida Sans Unicode" charset="0"/>
                <a:cs typeface="Arial" charset="0"/>
              </a:defRPr>
            </a:lvl8pPr>
            <a:lvl9pPr marL="3886200" indent="-228600" eaLnBrk="0" fontAlgn="base" hangingPunct="0">
              <a:spcBef>
                <a:spcPct val="0"/>
              </a:spcBef>
              <a:spcAft>
                <a:spcPct val="0"/>
              </a:spcAft>
              <a:defRPr>
                <a:solidFill>
                  <a:schemeClr val="tx1"/>
                </a:solidFill>
                <a:latin typeface="Lucida Sans Unicode" charset="0"/>
                <a:cs typeface="Arial" charset="0"/>
              </a:defRPr>
            </a:lvl9pPr>
          </a:lstStyle>
          <a:p>
            <a:pPr eaLnBrk="1" hangingPunct="1"/>
            <a:r>
              <a:rPr lang="de-CH" sz="1200" dirty="0">
                <a:latin typeface="+mj-lt"/>
              </a:rPr>
              <a:t>Umsetzung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9734</Words>
  <Application>Microsoft Office PowerPoint</Application>
  <PresentationFormat>Bildschirmpräsentation (4:3)</PresentationFormat>
  <Paragraphs>1927</Paragraphs>
  <Slides>70</Slides>
  <Notes>70</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70</vt:i4>
      </vt:variant>
    </vt:vector>
  </HeadingPairs>
  <TitlesOfParts>
    <vt:vector size="72" baseType="lpstr">
      <vt:lpstr>blank</vt:lpstr>
      <vt:lpstr>Bitmap</vt:lpstr>
      <vt:lpstr>Kundenerlebnismanagement Toolbox</vt:lpstr>
      <vt:lpstr>Aufbau</vt:lpstr>
      <vt:lpstr>Schritt 1: Risiko-Nutzen-Screening </vt:lpstr>
      <vt:lpstr>Schritt 1: Risiko-Nutzen-Screening</vt:lpstr>
      <vt:lpstr>Schritt 1: Risiko-Nutzen-Screening</vt:lpstr>
      <vt:lpstr>Schritt 1: Risiko-Nutzen-Screening</vt:lpstr>
      <vt:lpstr>Schritt 2: Zielgruppe und -prozesse</vt:lpstr>
      <vt:lpstr>Schritt 2: Zielgruppe und -prozesse</vt:lpstr>
      <vt:lpstr>Schritt 2: Zielgruppe und -prozesse</vt:lpstr>
      <vt:lpstr>Schritt 2: Zielgruppe und -prozesse</vt:lpstr>
      <vt:lpstr>Schritt 3: Markenwerte</vt:lpstr>
      <vt:lpstr>Schritt 3: Markenwerte</vt:lpstr>
      <vt:lpstr>Schritt 3: Markenwerte</vt:lpstr>
      <vt:lpstr>Schritt 3: Markenwerte</vt:lpstr>
      <vt:lpstr>Schritt 4: Kundenerlebnisgeschichte</vt:lpstr>
      <vt:lpstr>Schritt 4: Kundenerlebnisgeschichte</vt:lpstr>
      <vt:lpstr>Schritt 4: Kundenerlebnisgeschichte</vt:lpstr>
      <vt:lpstr>Schritt 4: Kundenerlebnisgeschichte</vt:lpstr>
      <vt:lpstr>Schritt 5: Kundenleitwerte</vt:lpstr>
      <vt:lpstr>Schritt 5: Kundenleitwerte</vt:lpstr>
      <vt:lpstr>Schritt 5: Kundenleitwerte</vt:lpstr>
      <vt:lpstr>Schritt 6: Strategische Synthese</vt:lpstr>
      <vt:lpstr>Schritt 6: Strategische Synthese</vt:lpstr>
      <vt:lpstr>Schritt 6: Strategische Synthese</vt:lpstr>
      <vt:lpstr>Schritt 6: Strategische Synthese</vt:lpstr>
      <vt:lpstr>Schritt 6: Strategische Synthese</vt:lpstr>
      <vt:lpstr>Schritt 7: Drehbuch Kundenerlebnis</vt:lpstr>
      <vt:lpstr>Schritt 7: Drehbuch Kundenerlebnis</vt:lpstr>
      <vt:lpstr>Schritt 7: Drehbuch Kundenerlebnis</vt:lpstr>
      <vt:lpstr>Schritt 7: Drehbuch Kundenerlebnis</vt:lpstr>
      <vt:lpstr>Schritt 7: Drehbuch Kundenerlebnis</vt:lpstr>
      <vt:lpstr>Schritt 7: Drehbuch Kundenerlebnis</vt:lpstr>
      <vt:lpstr>Schritt 8: Messung</vt:lpstr>
      <vt:lpstr>Schritt 8: Messung</vt:lpstr>
      <vt:lpstr>Schritt 8: Messung</vt:lpstr>
      <vt:lpstr>Schritt 8: Messung</vt:lpstr>
      <vt:lpstr>Schritt 8: Messung</vt:lpstr>
      <vt:lpstr>Schritt 9: Operative Synthese</vt:lpstr>
      <vt:lpstr>Schritt 9: Operative Synthese</vt:lpstr>
      <vt:lpstr>Schritt 9: Operative Synthese</vt:lpstr>
      <vt:lpstr>Schritt 9: Operative Synthese</vt:lpstr>
      <vt:lpstr>Die vier Unternehmen im Überblick</vt:lpstr>
      <vt:lpstr>Schritt 2: Zielgruppe und -prozesse</vt:lpstr>
      <vt:lpstr>Schritt 3: Markenwerte</vt:lpstr>
      <vt:lpstr>Schritt 4: Kundenerlebnisgeschichte und  Schritt 5: Kundenleitwerte</vt:lpstr>
      <vt:lpstr>Schritt 6: Strategische Synthese</vt:lpstr>
      <vt:lpstr>Schritt 7: Drehbuch Kundenerlebnis</vt:lpstr>
      <vt:lpstr>Schritt 7: Drehbuch Kundenerlebnis</vt:lpstr>
      <vt:lpstr>Schritt 8: Messung</vt:lpstr>
      <vt:lpstr>Schritt 2: Zielgruppe und -prozesse</vt:lpstr>
      <vt:lpstr>Schritt 3: Markenwerte</vt:lpstr>
      <vt:lpstr>Schritt 4: Kundenerlebnisgeschichte  und Schritt 5: Kundenleitwerte</vt:lpstr>
      <vt:lpstr>Schritt 6: Strategische Synthese</vt:lpstr>
      <vt:lpstr>Schritt 7: Drehbuch Kundenerlebnis</vt:lpstr>
      <vt:lpstr>Schritt 7: Drehbuch Kundenerlebnis</vt:lpstr>
      <vt:lpstr>Schritt 8: Messung</vt:lpstr>
      <vt:lpstr>Schritt 2: Zielgruppe und -prozesse</vt:lpstr>
      <vt:lpstr>Schritt 3: Markenwerte</vt:lpstr>
      <vt:lpstr>Schritt 4: Kundenerlebnisgeschichte  und Schritt 5: Kundenleitwerte</vt:lpstr>
      <vt:lpstr>Schritt 6: Strategische Synthese</vt:lpstr>
      <vt:lpstr>Schritt 7: Drehbuch Kundenerlebnis</vt:lpstr>
      <vt:lpstr>Schritt 7: Drehbuch Kundenerlebnis</vt:lpstr>
      <vt:lpstr>Schritt 8: Messung</vt:lpstr>
      <vt:lpstr>Schritt 2: Zielgruppe und -prozesse</vt:lpstr>
      <vt:lpstr>Schritt 3: Markenwerte</vt:lpstr>
      <vt:lpstr>Schritt 4: Kundenerlebnisgeschichte  &amp; Schritt 5: Kundenleitwerte</vt:lpstr>
      <vt:lpstr>Schritt 6: Strategische Synthese</vt:lpstr>
      <vt:lpstr>Schritt 7: Drehbuch Kundenerlebnis</vt:lpstr>
      <vt:lpstr>Schritt 7: Drehbuch Kundenerlebnis</vt:lpstr>
      <vt:lpstr>Schritt 8: Messung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oemxx</dc:creator>
  <cp:lastModifiedBy>Janser Astrid</cp:lastModifiedBy>
  <cp:revision>658</cp:revision>
  <dcterms:created xsi:type="dcterms:W3CDTF">2007-03-08T06:03:05Z</dcterms:created>
  <dcterms:modified xsi:type="dcterms:W3CDTF">2015-11-17T14:11:51Z</dcterms:modified>
</cp:coreProperties>
</file>